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C26E509-EDD2-452A-8B34-43C83B640DF1}">
          <p14:sldIdLst>
            <p14:sldId id="265"/>
            <p14:sldId id="266"/>
          </p14:sldIdLst>
        </p14:section>
        <p14:section name="Изграждане и промяна на Символни низове" id="{81D2CB48-273A-43B8-9596-1EAD85F95869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Заключение" id="{9286E23B-2FC3-40A0-8C1A-42589FB25A33}">
          <p14:sldIdLst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FFFF"/>
    <a:srgbClr val="F0A22E"/>
    <a:srgbClr val="D2A010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6256" autoAdjust="0"/>
  </p:normalViewPr>
  <p:slideViewPr>
    <p:cSldViewPr>
      <p:cViewPr varScale="1">
        <p:scale>
          <a:sx n="76" d="100"/>
          <a:sy n="76" d="100"/>
        </p:scale>
        <p:origin x="40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1/31/2018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034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84200" y="465138"/>
            <a:ext cx="8051800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StringBuffer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"it's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preallocate the amount of space required using the </a:t>
            </a: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StringBuffer quote = new StringBuffer(60); // allocate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quote.append("Fasten your seatbelts, ");</a:t>
            </a:r>
            <a:br>
              <a:rPr lang="en-US" dirty="0"/>
            </a:br>
            <a:r>
              <a:rPr lang="en-US" dirty="0"/>
              <a:t>quote.append(" it's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81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5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6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7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5951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1/31/2018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1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4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10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5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1/31/2018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3692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Изграждане и промяна на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bg-BG" noProof="1"/>
              <a:t>Използване на класа </a:t>
            </a:r>
            <a:r>
              <a:rPr lang="en-US" noProof="1"/>
              <a:t>StringBuilder</a:t>
            </a:r>
          </a:p>
          <a:p>
            <a:endParaRPr lang="x-none" altLang="en-US" dirty="0">
              <a:latin typeface="+mn-ea"/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519E457-A12E-47D2-BADB-4F80777182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12" y="4861631"/>
            <a:ext cx="3510596" cy="1267160"/>
          </a:xfrm>
          <a:prstGeom prst="rect">
            <a:avLst/>
          </a:prstGeom>
        </p:spPr>
      </p:pic>
      <p:pic>
        <p:nvPicPr>
          <p:cNvPr id="15" name="Picture 2" descr="http://www.eton.ac/images/search-icon.png">
            <a:extLst>
              <a:ext uri="{FF2B5EF4-FFF2-40B4-BE49-F238E27FC236}">
                <a16:creationId xmlns:a16="http://schemas.microsoft.com/office/drawing/2014/main" xmlns="" id="{8F22C2CB-5D16-41B5-9DB7-85F150E2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45" y="4645520"/>
            <a:ext cx="672246" cy="6722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0875E62-6A90-431D-A059-A716128E7B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857697">
            <a:off x="7648017" y="3870489"/>
            <a:ext cx="1286679" cy="857786"/>
          </a:xfrm>
          <a:prstGeom prst="rect">
            <a:avLst/>
          </a:prstGeom>
        </p:spPr>
      </p:pic>
      <p:pic>
        <p:nvPicPr>
          <p:cNvPr id="18" name="Picture 2" descr="Резултат с изображение за replace icon">
            <a:extLst>
              <a:ext uri="{FF2B5EF4-FFF2-40B4-BE49-F238E27FC236}">
                <a16:creationId xmlns:a16="http://schemas.microsoft.com/office/drawing/2014/main" xmlns="" id="{84FEA1B0-A70E-4ADF-BEA1-1156E54B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4579">
            <a:off x="9180056" y="3917568"/>
            <a:ext cx="683912" cy="68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Свързано изображение">
            <a:extLst>
              <a:ext uri="{FF2B5EF4-FFF2-40B4-BE49-F238E27FC236}">
                <a16:creationId xmlns:a16="http://schemas.microsoft.com/office/drawing/2014/main" xmlns="" id="{33F33288-4175-4C0F-9948-EE307BAF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0523">
            <a:off x="11028814" y="4131554"/>
            <a:ext cx="695637" cy="6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1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Изграждане и промяна на низове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noProof="1"/>
              <a:t>StringBuilde</a:t>
            </a:r>
            <a:r>
              <a:rPr lang="en-US" dirty="0"/>
              <a:t>r: </a:t>
            </a:r>
            <a:r>
              <a:rPr lang="bg-BG" dirty="0"/>
              <a:t>Как работи</a:t>
            </a:r>
            <a:r>
              <a:rPr lang="en-US" dirty="0" smtClean="0"/>
              <a:t>?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Промяната на съдържанието на </a:t>
            </a:r>
            <a:r>
              <a:rPr lang="ru-RU" dirty="0" smtClean="0"/>
              <a:t>низ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 smtClean="0"/>
              <a:t>StringBuilde</a:t>
            </a:r>
            <a:r>
              <a:rPr lang="en-US" dirty="0" smtClean="0"/>
              <a:t>r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noProof="1"/>
              <a:t>Операции със </a:t>
            </a:r>
            <a:r>
              <a:rPr lang="en-US" noProof="1"/>
              <a:t>StringBuilde</a:t>
            </a:r>
            <a:r>
              <a:rPr lang="en-US" dirty="0"/>
              <a:t>r  – </a:t>
            </a:r>
            <a:r>
              <a:rPr lang="bg-BG" dirty="0"/>
              <a:t>Примери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Задача:</a:t>
            </a:r>
            <a:r>
              <a:rPr lang="en-GB" dirty="0"/>
              <a:t> </a:t>
            </a:r>
            <a:r>
              <a:rPr lang="bg-BG" dirty="0"/>
              <a:t>Съединяване на символни низове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поддържа </a:t>
            </a:r>
            <a:r>
              <a:rPr lang="ru-RU" dirty="0" smtClean="0"/>
              <a:t>предварително</a:t>
            </a:r>
            <a:r>
              <a:rPr lang="bg-BG" dirty="0"/>
              <a:t> </a:t>
            </a:r>
            <a:r>
              <a:rPr lang="bg-BG" dirty="0" smtClean="0"/>
              <a:t>заделен </a:t>
            </a:r>
            <a:r>
              <a:rPr lang="ru-RU" dirty="0" smtClean="0"/>
              <a:t> буфер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заделя памет за повечето операции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производителност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</a:t>
            </a:r>
            <a:r>
              <a:rPr lang="en-US" dirty="0"/>
              <a:t>r: </a:t>
            </a:r>
            <a:r>
              <a:rPr lang="bg-BG" dirty="0" smtClean="0"/>
              <a:t>Как работи</a:t>
            </a:r>
            <a:r>
              <a:rPr lang="en-US" dirty="0" smtClean="0"/>
              <a:t>?</a:t>
            </a:r>
            <a:endParaRPr lang="bg-BG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77524"/>
              </p:ext>
            </p:extLst>
          </p:nvPr>
        </p:nvGraphicFramePr>
        <p:xfrm>
          <a:off x="5324473" y="3741737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6724676" y="2821452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9517089" y="335014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7917656" y="767556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5644" y="3630038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9</a:t>
            </a:r>
          </a:p>
          <a:p>
            <a:pPr lvl="1"/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58116" y="2785028"/>
            <a:ext cx="1793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5752" y="4716600"/>
            <a:ext cx="1928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85276" y="4710446"/>
            <a:ext cx="2290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239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4" grpId="0" uiExpand="1" build="p"/>
      <p:bldP spid="673831" grpId="0" animBg="1"/>
      <p:bldP spid="673832" grpId="0" animBg="1"/>
      <p:bldP spid="673835" grpId="0" animBg="1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noProof="1" smtClean="0"/>
              <a:t>Използване на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200" noProof="1" smtClean="0"/>
              <a:t> </a:t>
            </a:r>
            <a:r>
              <a:rPr lang="ru-RU" sz="3200" noProof="1" smtClean="0"/>
              <a:t>за изграждане / промяна на низ:</a:t>
            </a:r>
            <a:endParaRPr lang="en-US" sz="3200" noProof="1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Промяната на съдържанието на низ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974612" y="2261901"/>
            <a:ext cx="10591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sb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str.Length - 1; i &gt;= 0; i--)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(str[i]);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sb.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81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StringBuilder(int capacity)</a:t>
            </a:r>
            <a:r>
              <a:rPr lang="en-US" sz="3200" dirty="0"/>
              <a:t> </a:t>
            </a:r>
            <a:r>
              <a:rPr lang="ru-RU" sz="3200" dirty="0" smtClean="0"/>
              <a:t>конструктор, предварително </a:t>
            </a:r>
            <a:r>
              <a:rPr lang="ru-RU" sz="3200" dirty="0"/>
              <a:t>заделя </a:t>
            </a:r>
            <a:r>
              <a:rPr lang="ru-RU" sz="3200" dirty="0" smtClean="0"/>
              <a:t>буфер с размер равен на указания 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капацитет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000" dirty="0" smtClean="0"/>
              <a:t>съдържа</a:t>
            </a:r>
            <a:r>
              <a:rPr lang="en-US" sz="3000" dirty="0" smtClean="0"/>
              <a:t> </a:t>
            </a:r>
            <a:r>
              <a:rPr lang="bg-BG" sz="3000" dirty="0" smtClean="0"/>
              <a:t>текущия размер</a:t>
            </a:r>
            <a:r>
              <a:rPr lang="en-US" sz="3000" dirty="0" smtClean="0"/>
              <a:t> (</a:t>
            </a:r>
            <a:r>
              <a:rPr lang="bg-BG" sz="3000" dirty="0" smtClean="0"/>
              <a:t>в символи</a:t>
            </a:r>
            <a:r>
              <a:rPr lang="en-US" sz="30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000" dirty="0" smtClean="0"/>
              <a:t>съдържа дължината на низа в буфера</a:t>
            </a:r>
          </a:p>
          <a:p>
            <a:pPr lvl="1"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индексатор</a:t>
            </a:r>
            <a:r>
              <a:rPr lang="en-US" sz="3200" dirty="0" smtClean="0"/>
              <a:t>) </a:t>
            </a:r>
            <a:r>
              <a:rPr lang="bg-BG" sz="3200" dirty="0" smtClean="0"/>
              <a:t>достъпва символа на дадената позиция</a:t>
            </a:r>
            <a:endParaRPr lang="en-US" sz="3200" dirty="0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Класът</a:t>
            </a:r>
            <a:r>
              <a:rPr lang="en-US" dirty="0" smtClean="0"/>
              <a:t> </a:t>
            </a:r>
            <a:r>
              <a:rPr lang="en-US" noProof="1" smtClean="0"/>
              <a:t>StringBuilde</a:t>
            </a:r>
            <a:r>
              <a:rPr lang="en-US" dirty="0" smtClean="0"/>
              <a:t>r</a:t>
            </a:r>
            <a:endParaRPr lang="bg-BG" dirty="0"/>
          </a:p>
        </p:txBody>
      </p:sp>
      <p:graphicFrame>
        <p:nvGraphicFramePr>
          <p:cNvPr id="13" name="Group 48">
            <a:extLst>
              <a:ext uri="{FF2B5EF4-FFF2-40B4-BE49-F238E27FC236}">
                <a16:creationId xmlns:a16="http://schemas.microsoft.com/office/drawing/2014/main" xmlns="" id="{61F7B190-1B0A-4E8A-BD38-527C85FB4B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2800" y="5229365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AutoShape 39">
            <a:extLst>
              <a:ext uri="{FF2B5EF4-FFF2-40B4-BE49-F238E27FC236}">
                <a16:creationId xmlns:a16="http://schemas.microsoft.com/office/drawing/2014/main" xmlns="" id="{F07620DF-E5D3-448F-9010-5F0BE56EF24C}"/>
              </a:ext>
            </a:extLst>
          </p:cNvPr>
          <p:cNvSpPr>
            <a:spLocks/>
          </p:cNvSpPr>
          <p:nvPr/>
        </p:nvSpPr>
        <p:spPr bwMode="auto">
          <a:xfrm rot="16200000">
            <a:off x="4318096" y="4273988"/>
            <a:ext cx="390190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40">
            <a:extLst>
              <a:ext uri="{FF2B5EF4-FFF2-40B4-BE49-F238E27FC236}">
                <a16:creationId xmlns:a16="http://schemas.microsoft.com/office/drawing/2014/main" xmlns="" id="{7B516815-4D7E-4551-AB90-0A141FBDF9E2}"/>
              </a:ext>
            </a:extLst>
          </p:cNvPr>
          <p:cNvSpPr>
            <a:spLocks/>
          </p:cNvSpPr>
          <p:nvPr/>
        </p:nvSpPr>
        <p:spPr bwMode="auto">
          <a:xfrm rot="16200000">
            <a:off x="7110509" y="4802678"/>
            <a:ext cx="390190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3">
            <a:extLst>
              <a:ext uri="{FF2B5EF4-FFF2-40B4-BE49-F238E27FC236}">
                <a16:creationId xmlns:a16="http://schemas.microsoft.com/office/drawing/2014/main" xmlns="" id="{07370042-B22D-4CB6-8220-9572EFD7E5FD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538464" y="2248749"/>
            <a:ext cx="26050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E7D5FF-2B70-4F60-A864-08D13D5448C4}"/>
              </a:ext>
            </a:extLst>
          </p:cNvPr>
          <p:cNvSpPr txBox="1"/>
          <p:nvPr/>
        </p:nvSpPr>
        <p:spPr>
          <a:xfrm>
            <a:off x="5015011" y="4412982"/>
            <a:ext cx="156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DCA10E-DBB3-490E-BF35-546BF244B6B2}"/>
              </a:ext>
            </a:extLst>
          </p:cNvPr>
          <p:cNvSpPr txBox="1"/>
          <p:nvPr/>
        </p:nvSpPr>
        <p:spPr>
          <a:xfrm>
            <a:off x="2900971" y="6091535"/>
            <a:ext cx="323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5A1F19E-37CA-4BC3-AE2A-4746D075E5D1}"/>
              </a:ext>
            </a:extLst>
          </p:cNvPr>
          <p:cNvSpPr txBox="1"/>
          <p:nvPr/>
        </p:nvSpPr>
        <p:spPr>
          <a:xfrm>
            <a:off x="6078395" y="6091535"/>
            <a:ext cx="245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474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ADDC25-455C-46F7-8343-C09797D5B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9C361FF-0524-43F0-9E9B-DD408FBB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Операции със </a:t>
            </a:r>
            <a:r>
              <a:rPr lang="en-US" noProof="1" smtClean="0"/>
              <a:t>StringBuilde</a:t>
            </a:r>
            <a:r>
              <a:rPr lang="en-US" dirty="0" smtClean="0"/>
              <a:t>r  </a:t>
            </a:r>
            <a:r>
              <a:rPr lang="en-US" dirty="0"/>
              <a:t>– </a:t>
            </a:r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2671E3B-15C1-4361-A549-8DACCA13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289419"/>
            <a:ext cx="10820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builder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Maria, how are you?");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Maria, how are you?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'D';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Daria,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" Peter");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Peter,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George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George,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Даденият по-долу код ще се опитаме да </a:t>
            </a:r>
            <a:r>
              <a:rPr lang="ru-RU" dirty="0" smtClean="0">
                <a:solidFill>
                  <a:srgbClr val="F3CD60"/>
                </a:solidFill>
              </a:rPr>
              <a:t>го</a:t>
            </a:r>
            <a:r>
              <a:rPr lang="ru-RU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оптимизираме</a:t>
            </a:r>
            <a:r>
              <a:rPr lang="en-US" dirty="0" smtClean="0"/>
              <a:t> </a:t>
            </a:r>
            <a:r>
              <a:rPr lang="bg-BG" dirty="0" smtClean="0"/>
              <a:t>да се изпълнява за по-малко от секунда</a:t>
            </a:r>
            <a:endParaRPr lang="en-US" dirty="0"/>
          </a:p>
          <a:p>
            <a:pPr lvl="1"/>
            <a:r>
              <a:rPr lang="bg-BG" dirty="0" smtClean="0"/>
              <a:t>С метода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Задача:</a:t>
            </a:r>
            <a:r>
              <a:rPr lang="en-GB" dirty="0" smtClean="0"/>
              <a:t> </a:t>
            </a:r>
            <a:r>
              <a:rPr lang="bg-BG" dirty="0" smtClean="0"/>
              <a:t>Съединяване </a:t>
            </a:r>
            <a:r>
              <a:rPr lang="bg-BG" dirty="0"/>
              <a:t>на символни </a:t>
            </a:r>
            <a:r>
              <a:rPr lang="bg-BG" dirty="0" smtClean="0"/>
              <a:t>низове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BE787CAA-1E0D-4056-8432-EB399A98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83" y="2941286"/>
            <a:ext cx="589013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"";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Convert.ToString(i,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Console.WriteLine(timer.Elapsed);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8FB509-C94C-4B0F-B76B-0DFEA0F3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12" y="2931336"/>
            <a:ext cx="4686300" cy="1362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EACE533-0F5B-48F6-9C77-89DD5168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12" y="4521597"/>
            <a:ext cx="4686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3DE047D-E977-41BB-8BA6-AD10065D3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 класа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E2AA062-C4B4-4C61-B815-6E529E17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Решение</a:t>
            </a:r>
            <a:r>
              <a:rPr lang="en-GB" dirty="0" smtClean="0"/>
              <a:t>: </a:t>
            </a:r>
            <a:r>
              <a:rPr lang="bg-BG" dirty="0" smtClean="0"/>
              <a:t>Съединяване на символни низове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4A3F1C9-48D2-4022-A6AA-79BD1210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26" y="1828800"/>
            <a:ext cx="10515598" cy="45366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result.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Append(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Convert.ToString(i, 2)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Console.WriteLine(timer.Elapsed);</a:t>
            </a:r>
          </a:p>
        </p:txBody>
      </p:sp>
    </p:spTree>
    <p:extLst>
      <p:ext uri="{BB962C8B-B14F-4D97-AF65-F5344CB8AC3E}">
        <p14:creationId xmlns:p14="http://schemas.microsoft.com/office/powerpoint/2010/main" val="424706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3200" noProof="1"/>
              <a:t> </a:t>
            </a:r>
            <a:r>
              <a:rPr lang="bg-BG" sz="3200" noProof="1"/>
              <a:t> ефективно изгражда</a:t>
            </a:r>
            <a:r>
              <a:rPr lang="en-US" sz="3200" noProof="1"/>
              <a:t>/</a:t>
            </a:r>
            <a:r>
              <a:rPr lang="bg-BG" sz="3200" noProof="1"/>
              <a:t>променя </a:t>
            </a:r>
            <a:r>
              <a:rPr lang="bg-BG" sz="3200" noProof="1" smtClean="0"/>
              <a:t>низове</a:t>
            </a:r>
          </a:p>
          <a:p>
            <a:pPr>
              <a:lnSpc>
                <a:spcPct val="110000"/>
              </a:lnSpc>
            </a:pPr>
            <a:endParaRPr lang="en-US" sz="3200" noProof="1"/>
          </a:p>
          <a:p>
            <a:pPr>
              <a:lnSpc>
                <a:spcPct val="11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7C2160B-A20F-40FB-BD41-DC143287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2764777"/>
            <a:ext cx="641560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500000;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result.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(i.ToString());</a:t>
            </a:r>
          </a:p>
        </p:txBody>
      </p:sp>
    </p:spTree>
    <p:extLst>
      <p:ext uri="{BB962C8B-B14F-4D97-AF65-F5344CB8AC3E}">
        <p14:creationId xmlns:p14="http://schemas.microsoft.com/office/powerpoint/2010/main" val="65642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663</Words>
  <Application>Microsoft Office PowerPoint</Application>
  <PresentationFormat>Custom</PresentationFormat>
  <Paragraphs>131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Wingdings 2</vt:lpstr>
      <vt:lpstr>1_SoftUni 16x9</vt:lpstr>
      <vt:lpstr>Изграждане и промяна на низове</vt:lpstr>
      <vt:lpstr>Съдържание</vt:lpstr>
      <vt:lpstr>StringBuilder: Как работи?</vt:lpstr>
      <vt:lpstr>Промяната на съдържанието на низ</vt:lpstr>
      <vt:lpstr>Класът StringBuilder</vt:lpstr>
      <vt:lpstr>Операции със StringBuilder  – Примери</vt:lpstr>
      <vt:lpstr>Задача: Съединяване на символни низове</vt:lpstr>
      <vt:lpstr>Решение: Съединяване на символни низове</vt:lpstr>
      <vt:lpstr>Обобщение</vt:lpstr>
      <vt:lpstr>Изграждане и промяна на низове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/>
  <cp:keywords>C#, text, string, processing,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2018-01-31T22:02:34Z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