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560" r:id="rId3"/>
    <p:sldId id="561" r:id="rId4"/>
    <p:sldId id="562" r:id="rId5"/>
    <p:sldId id="601" r:id="rId6"/>
    <p:sldId id="573" r:id="rId7"/>
    <p:sldId id="595" r:id="rId8"/>
    <p:sldId id="613" r:id="rId9"/>
    <p:sldId id="629" r:id="rId10"/>
    <p:sldId id="630" r:id="rId11"/>
    <p:sldId id="631" r:id="rId12"/>
    <p:sldId id="611" r:id="rId13"/>
    <p:sldId id="579" r:id="rId14"/>
    <p:sldId id="624" r:id="rId15"/>
    <p:sldId id="614" r:id="rId16"/>
    <p:sldId id="615" r:id="rId17"/>
    <p:sldId id="617" r:id="rId18"/>
    <p:sldId id="618" r:id="rId19"/>
    <p:sldId id="619" r:id="rId20"/>
    <p:sldId id="602" r:id="rId21"/>
    <p:sldId id="621" r:id="rId22"/>
    <p:sldId id="591" r:id="rId23"/>
    <p:sldId id="632" r:id="rId24"/>
    <p:sldId id="633" r:id="rId25"/>
    <p:sldId id="634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C1C"/>
    <a:srgbClr val="C3A54D"/>
    <a:srgbClr val="AC2A14"/>
    <a:srgbClr val="7F7F7F"/>
    <a:srgbClr val="FFFFFF"/>
    <a:srgbClr val="C6C0AA"/>
    <a:srgbClr val="F9F0AB"/>
    <a:srgbClr val="F9E6AB"/>
    <a:srgbClr val="F9FAAB"/>
    <a:srgbClr val="76769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 autoAdjust="0"/>
  </p:normalViewPr>
  <p:slideViewPr>
    <p:cSldViewPr>
      <p:cViewPr varScale="1">
        <p:scale>
          <a:sx n="87" d="100"/>
          <a:sy n="87" d="100"/>
        </p:scale>
        <p:origin x="39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72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4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4880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26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3113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8946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05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5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9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867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621#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21#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21#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21#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21#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21#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21#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1672/programming-basics-for-teachers-june-201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25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84612" y="457200"/>
            <a:ext cx="7681699" cy="1476352"/>
          </a:xfrm>
        </p:spPr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/>
          </a:bodyPr>
          <a:lstStyle/>
          <a:p>
            <a:r>
              <a:rPr lang="bg-BG" dirty="0"/>
              <a:t>Деклариране и извикване</a:t>
            </a:r>
            <a:br>
              <a:rPr lang="bg-BG" dirty="0"/>
            </a:br>
            <a:r>
              <a:rPr lang="bg-BG" dirty="0"/>
              <a:t>на методи</a:t>
            </a:r>
            <a:endParaRPr lang="en-US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/>
          <a:srcRect t="2654" b="2654"/>
          <a:stretch>
            <a:fillRect/>
          </a:stretch>
        </p:blipFill>
        <p:spPr>
          <a:xfrm>
            <a:off x="6418337" y="3962400"/>
            <a:ext cx="5148188" cy="1940721"/>
          </a:xfrm>
          <a:prstGeom prst="rect">
            <a:avLst/>
          </a:prstGeom>
        </p:spPr>
      </p:pic>
      <p:pic>
        <p:nvPicPr>
          <p:cNvPr id="14" name="Picture 2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/>
        </p:nvSpPr>
        <p:spPr bwMode="auto">
          <a:xfrm>
            <a:off x="825157" y="445897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18" name="Text Placeholder 7"/>
          <p:cNvSpPr>
            <a:spLocks noGrp="1"/>
          </p:cNvSpPr>
          <p:nvPr/>
        </p:nvSpPr>
        <p:spPr bwMode="auto">
          <a:xfrm>
            <a:off x="825158" y="492887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Трейнърски екип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/>
        </p:nvSpPr>
        <p:spPr bwMode="auto">
          <a:xfrm>
            <a:off x="825157" y="5334000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bg-BG" sz="2000" dirty="0">
                <a:solidFill>
                  <a:srgbClr val="F0A22E">
                    <a:lumMod val="40000"/>
                    <a:lumOff val="60000"/>
                  </a:srgbClr>
                </a:solidFill>
              </a:rPr>
              <a:t>Софтуерен университет</a:t>
            </a:r>
            <a:endParaRPr lang="en-US" sz="2000" dirty="0">
              <a:solidFill>
                <a:srgbClr val="F0A2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0" name="Text Placeholder 11"/>
          <p:cNvSpPr>
            <a:spLocks noGrp="1"/>
          </p:cNvSpPr>
          <p:nvPr/>
        </p:nvSpPr>
        <p:spPr bwMode="auto">
          <a:xfrm>
            <a:off x="825157" y="5674521"/>
            <a:ext cx="3187613" cy="35175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16" name="Picture 15" descr="http://softuni.bg" title="SoftUni Code Wizard">
            <a:extLst>
              <a:ext uri="{FF2B5EF4-FFF2-40B4-BE49-F238E27FC236}">
                <a16:creationId xmlns:a16="http://schemas.microsoft.com/office/drawing/2014/main" id="{157E2746-09DA-419E-82E6-63B82D2F3D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2" y="3769067"/>
            <a:ext cx="2133598" cy="23414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D9AEEE0-F532-479D-865C-B06C3BC91B47}"/>
              </a:ext>
            </a:extLst>
          </p:cNvPr>
          <p:cNvSpPr txBox="1"/>
          <p:nvPr/>
        </p:nvSpPr>
        <p:spPr>
          <a:xfrm rot="576164">
            <a:off x="4691290" y="3480931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01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Направете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3 метода </a:t>
            </a:r>
            <a:r>
              <a:rPr lang="bg-BG" dirty="0"/>
              <a:t>които принтират всяка част</a:t>
            </a:r>
            <a:endParaRPr lang="en-US" dirty="0"/>
          </a:p>
          <a:p>
            <a:pPr lvl="1"/>
            <a:r>
              <a:rPr lang="bg-BG" dirty="0"/>
              <a:t>Копирайте съдържанието от предишния слайд</a:t>
            </a:r>
          </a:p>
          <a:p>
            <a:pPr lvl="1"/>
            <a:r>
              <a:rPr lang="bg-BG" dirty="0"/>
              <a:t>Използвайте знака </a:t>
            </a:r>
            <a:r>
              <a:rPr lang="en-US" dirty="0"/>
              <a:t>"\u00A9"</a:t>
            </a:r>
            <a:r>
              <a:rPr lang="bg-BG" dirty="0"/>
              <a:t> за символът </a:t>
            </a:r>
            <a:r>
              <a:rPr lang="en-US" dirty="0"/>
              <a:t>©</a:t>
            </a:r>
          </a:p>
          <a:p>
            <a:r>
              <a:rPr lang="bg-BG" dirty="0"/>
              <a:t>Направете метод </a:t>
            </a:r>
            <a:r>
              <a:rPr lang="en-US" dirty="0" err="1"/>
              <a:t>PrintReceipt</a:t>
            </a:r>
            <a:r>
              <a:rPr lang="bg-BG" dirty="0"/>
              <a:t>(), който вика трита метода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Празна касова бележка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36612" y="3909259"/>
            <a:ext cx="5105400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3904487"/>
            <a:ext cx="4188576" cy="2113716"/>
          </a:xfrm>
          <a:prstGeom prst="rect">
            <a:avLst/>
          </a:prstGeom>
        </p:spPr>
      </p:pic>
      <p:sp>
        <p:nvSpPr>
          <p:cNvPr id="22" name="Right Arrow 12"/>
          <p:cNvSpPr/>
          <p:nvPr/>
        </p:nvSpPr>
        <p:spPr>
          <a:xfrm>
            <a:off x="6246812" y="477077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https://judge.softuni.bg/Contests/Practice/Index/621#0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2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64549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Методи с параметри</a:t>
            </a:r>
            <a:endParaRPr lang="en-US" dirty="0"/>
          </a:p>
        </p:txBody>
      </p:sp>
      <p:pic>
        <p:nvPicPr>
          <p:cNvPr id="4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4533537" y="2443300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sp>
        <p:nvSpPr>
          <p:cNvPr id="5" name="TextBox 4"/>
          <p:cNvSpPr txBox="1"/>
          <p:nvPr/>
        </p:nvSpPr>
        <p:spPr>
          <a:xfrm rot="364535">
            <a:off x="6575950" y="4445794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509281">
            <a:off x="1959561" y="2270490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3489784" y="4476571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1132441">
            <a:off x="8114742" y="1423027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8"/>
          <p:cNvSpPr txBox="1"/>
          <p:nvPr/>
        </p:nvSpPr>
        <p:spPr>
          <a:xfrm rot="21521100">
            <a:off x="5341833" y="1049373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1097848" cy="1097848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Параметрите</a:t>
            </a:r>
            <a:r>
              <a:rPr lang="en-US" dirty="0"/>
              <a:t> </a:t>
            </a:r>
            <a:r>
              <a:rPr lang="bg-BG" dirty="0"/>
              <a:t>могат да бъдат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всеки тип данни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Извикване на метод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конкретни стойности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926" y="5138292"/>
            <a:ext cx="10363200" cy="12721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параметри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6" y="1805399"/>
            <a:ext cx="10363200" cy="21570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PrintNumbers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start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end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start; i &lt;= end; i++)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Console.Write("{0} ", i);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685212" y="1729282"/>
            <a:ext cx="3200400" cy="1012172"/>
          </a:xfrm>
          <a:prstGeom prst="wedgeRoundRectCallout">
            <a:avLst>
              <a:gd name="adj1" fmla="val -82274"/>
              <a:gd name="adj2" fmla="val -2230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Деклариране на </a:t>
            </a:r>
            <a:r>
              <a:rPr lang="en-US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start </a:t>
            </a: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end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856412" y="5268277"/>
            <a:ext cx="3429000" cy="1012172"/>
          </a:xfrm>
          <a:prstGeom prst="wedgeRoundRectCallout">
            <a:avLst>
              <a:gd name="adj1" fmla="val -120790"/>
              <a:gd name="adj2" fmla="val -87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Подаване на конкретни стойности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542212" y="3171233"/>
            <a:ext cx="3839504" cy="1012172"/>
          </a:xfrm>
          <a:prstGeom prst="wedgeRoundRectCallout">
            <a:avLst>
              <a:gd name="adj1" fmla="val -84258"/>
              <a:gd name="adj2" fmla="val -15151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Няколко параметъра, </a:t>
            </a: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разделени със запетайка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27562" y="4600572"/>
            <a:ext cx="5562600" cy="32897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подаваме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нула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параметъра</a:t>
            </a:r>
            <a:endParaRPr lang="en-US" dirty="0"/>
          </a:p>
          <a:p>
            <a:r>
              <a:rPr lang="bg-BG" dirty="0"/>
              <a:t>Параметрите могат да бъдат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различни типове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Всеки параметър има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параметри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4572000"/>
            <a:ext cx="10363200" cy="15670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PrintStudent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Console.Write("Student: {0}; Age: {1}, Grade: {2}",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663413" y="3641172"/>
            <a:ext cx="2995598" cy="586523"/>
          </a:xfrm>
          <a:prstGeom prst="wedgeRoundRectCallout">
            <a:avLst>
              <a:gd name="adj1" fmla="val 58310"/>
              <a:gd name="adj2" fmla="val 10293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Тип на параметъра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066212" y="2709437"/>
            <a:ext cx="2315941" cy="1012172"/>
          </a:xfrm>
          <a:prstGeom prst="wedgeRoundRectCallout">
            <a:avLst>
              <a:gd name="adj1" fmla="val -19275"/>
              <a:gd name="adj2" fmla="val 14144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Име на параметъра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548613" y="3215523"/>
            <a:ext cx="3429000" cy="1012172"/>
          </a:xfrm>
          <a:prstGeom prst="wedgeRoundRectCallout">
            <a:avLst>
              <a:gd name="adj1" fmla="val 39948"/>
              <a:gd name="adj2" fmla="val 7853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Няколко параметъра </a:t>
            </a: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от различни типове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 се </a:t>
            </a:r>
            <a:r>
              <a:rPr lang="ru-RU" dirty="0" err="1"/>
              <a:t>създаде</a:t>
            </a:r>
            <a:r>
              <a:rPr lang="ru-RU" dirty="0"/>
              <a:t> метод,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печата</a:t>
            </a:r>
            <a:r>
              <a:rPr lang="ru-RU" dirty="0"/>
              <a:t> знака на </a:t>
            </a:r>
            <a:r>
              <a:rPr lang="ru-RU" dirty="0" err="1"/>
              <a:t>цяло</a:t>
            </a:r>
            <a:r>
              <a:rPr lang="ru-RU" dirty="0"/>
              <a:t>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03412" y="2362200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08412" y="2362200"/>
            <a:ext cx="6157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119176" y="25177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03412" y="3509343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08411" y="4606201"/>
            <a:ext cx="6157799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119176" y="481202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https://judge.softuni.bg/Contests/Practice/Index/621#1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03412" y="465289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119176" y="366488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33200" y="3509343"/>
            <a:ext cx="613301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-5 is negative.</a:t>
            </a:r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79412" y="1752600"/>
            <a:ext cx="11201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PrintSign(int 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if (number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Console.WriteLine("The number {0} is positive",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else if (number &lt;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Console.WriteLine("The number {0} 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negative.",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Console.WriteLine("The number {0} is zero.",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https://judge.softuni.bg/Contests/Practice/Index/621#1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Принтиране на триъгълник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 се </a:t>
            </a:r>
            <a:r>
              <a:rPr lang="ru-RU" dirty="0" err="1"/>
              <a:t>създаде</a:t>
            </a:r>
            <a:r>
              <a:rPr lang="ru-RU" dirty="0"/>
              <a:t> метод,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принтира</a:t>
            </a:r>
            <a:r>
              <a:rPr lang="ru-RU" dirty="0"/>
              <a:t> </a:t>
            </a:r>
            <a:r>
              <a:rPr lang="ru-RU" dirty="0" err="1"/>
              <a:t>триъгълник</a:t>
            </a:r>
            <a:r>
              <a:rPr lang="ru-RU" dirty="0"/>
              <a:t>, </a:t>
            </a:r>
            <a:r>
              <a:rPr lang="ru-RU" dirty="0" err="1"/>
              <a:t>както</a:t>
            </a:r>
            <a:r>
              <a:rPr lang="ru-RU" dirty="0"/>
              <a:t> е показано в примерите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https://judge.softuni.bg/Contests/Practice/Index/621#2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2" y="2676636"/>
            <a:ext cx="144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64611" y="2202659"/>
            <a:ext cx="1792201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41612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83411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02611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метод, който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принтира един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bg-BG" dirty="0"/>
              <a:t>състоящ се от числа в диапазон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определено начало </a:t>
            </a:r>
            <a:r>
              <a:rPr lang="bg-BG" dirty="0"/>
              <a:t>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определен край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Принтиране на триъгълник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743200"/>
            <a:ext cx="101346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PrintLine(int start, int end)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for (int i = start; i &lt;= end;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Console.Write(i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https://judge.softuni.bg/Contests/Practice/Index/621#2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метод, който принтира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първата </a:t>
            </a:r>
            <a:r>
              <a:rPr lang="bg-BG" dirty="0"/>
              <a:t>и после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втората </a:t>
            </a:r>
            <a:r>
              <a:rPr lang="bg-BG" dirty="0"/>
              <a:t>половина на триъгълника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Принтиране на триъгълник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310348"/>
            <a:ext cx="10134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PrintTriangle(int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PrintLine(1,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PrintLine(1,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056312" y="1821187"/>
            <a:ext cx="2275657" cy="978316"/>
          </a:xfrm>
          <a:prstGeom prst="wedgeRoundRectCallout">
            <a:avLst>
              <a:gd name="adj1" fmla="val -65095"/>
              <a:gd name="adj2" fmla="val 226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https://judge.softuni.bg/Contests/Practice/Index/621#2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ru-RU" dirty="0" err="1"/>
              <a:t>Нарисувайте</a:t>
            </a:r>
            <a:r>
              <a:rPr lang="ru-RU" dirty="0"/>
              <a:t> на </a:t>
            </a:r>
            <a:r>
              <a:rPr lang="ru-RU" dirty="0" err="1"/>
              <a:t>конзолата</a:t>
            </a:r>
            <a:r>
              <a:rPr lang="ru-RU" dirty="0"/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запълнен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квадрат </a:t>
            </a:r>
            <a:r>
              <a:rPr lang="ru-RU" dirty="0" err="1"/>
              <a:t>със</a:t>
            </a:r>
            <a:r>
              <a:rPr lang="ru-RU" dirty="0"/>
              <a:t> страна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ru-RU" dirty="0"/>
              <a:t>, </a:t>
            </a:r>
            <a:r>
              <a:rPr lang="ru-RU" dirty="0" err="1"/>
              <a:t>както</a:t>
            </a:r>
            <a:r>
              <a:rPr lang="ru-RU" dirty="0"/>
              <a:t> е </a:t>
            </a:r>
            <a:r>
              <a:rPr lang="ru-RU" dirty="0" err="1"/>
              <a:t>показно</a:t>
            </a:r>
            <a:r>
              <a:rPr lang="ru-RU" dirty="0"/>
              <a:t> в примера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Рисуване на запълнен квадрат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432126" y="1725549"/>
            <a:ext cx="3134286" cy="1697763"/>
            <a:chOff x="7227326" y="1883637"/>
            <a:chExt cx="3134286" cy="169776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27326" y="2365494"/>
              <a:ext cx="609600" cy="6243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609012" y="1883637"/>
              <a:ext cx="1752600" cy="16977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36000" rIns="108000" bIns="36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008017" y="248718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2487363"/>
            <a:ext cx="5354181" cy="36848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PrintHeaderRow(int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Console.WriteLine(</a:t>
            </a:r>
            <a:endParaRPr lang="bg-BG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string('-', 2 * n));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PrintMiddleRow(int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Console.Write("\\/");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56212" y="3656914"/>
            <a:ext cx="54102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PrintHeaderRow(n);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n - 2;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PrintMiddleRow(n);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PrintHeaderRow(n);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https://judge.softuni.bg/Contests/Practice/Index/621#3</a:t>
            </a:r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059331" y="1931584"/>
            <a:ext cx="2275657" cy="978316"/>
          </a:xfrm>
          <a:prstGeom prst="wedgeRoundRectCallout">
            <a:avLst>
              <a:gd name="adj1" fmla="val -64323"/>
              <a:gd name="adj2" fmla="val -7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4282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52438" indent="-452438">
              <a:lnSpc>
                <a:spcPts val="4000"/>
              </a:lnSpc>
              <a:buFontTx/>
              <a:buAutoNum type="arabicPeriod"/>
              <a:tabLst/>
            </a:pPr>
            <a:r>
              <a:rPr lang="bg-BG" dirty="0"/>
              <a:t>Използване на методи</a:t>
            </a:r>
            <a:endParaRPr lang="en-US" dirty="0"/>
          </a:p>
          <a:p>
            <a:pPr marL="712788" lvl="1" indent="-350838">
              <a:lnSpc>
                <a:spcPts val="4000"/>
              </a:lnSpc>
            </a:pPr>
            <a:r>
              <a:rPr lang="bg-BG" dirty="0"/>
              <a:t>Какво е метод?</a:t>
            </a:r>
          </a:p>
          <a:p>
            <a:pPr marL="712788" lvl="1" indent="-350838">
              <a:lnSpc>
                <a:spcPts val="4000"/>
              </a:lnSpc>
            </a:pPr>
            <a:r>
              <a:rPr lang="bg-BG" dirty="0"/>
              <a:t>Защо използваме методи?</a:t>
            </a:r>
            <a:endParaRPr lang="en-US" dirty="0"/>
          </a:p>
          <a:p>
            <a:pPr marL="712788" lvl="1" indent="-350838">
              <a:lnSpc>
                <a:spcPts val="4000"/>
              </a:lnSpc>
            </a:pPr>
            <a:r>
              <a:rPr lang="bg-BG" dirty="0"/>
              <a:t>Деклариране на методи</a:t>
            </a:r>
          </a:p>
          <a:p>
            <a:pPr marL="712788" lvl="1" indent="-350838">
              <a:lnSpc>
                <a:spcPts val="4000"/>
              </a:lnSpc>
            </a:pPr>
            <a:r>
              <a:rPr lang="bg-BG" dirty="0"/>
              <a:t>Извикване на методи</a:t>
            </a:r>
            <a:endParaRPr lang="en-US" dirty="0"/>
          </a:p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bg-BG" dirty="0"/>
              <a:t>Методи с параметри</a:t>
            </a:r>
            <a:endParaRPr lang="en-US" dirty="0"/>
          </a:p>
          <a:p>
            <a:pPr marL="712788" lvl="1" indent="-350838">
              <a:lnSpc>
                <a:spcPts val="4000"/>
              </a:lnSpc>
            </a:pPr>
            <a:r>
              <a:rPr lang="bg-BG" dirty="0"/>
              <a:t>Използване на параметри</a:t>
            </a:r>
            <a:br>
              <a:rPr lang="bg-BG" dirty="0"/>
            </a:br>
            <a:r>
              <a:rPr lang="bg-BG" dirty="0"/>
              <a:t>в методите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0169" y="1905000"/>
            <a:ext cx="3640654" cy="364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45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4" y="4877550"/>
            <a:ext cx="11429998" cy="898222"/>
          </a:xfrm>
        </p:spPr>
        <p:txBody>
          <a:bodyPr/>
          <a:lstStyle/>
          <a:p>
            <a:r>
              <a:rPr lang="bg-BG" dirty="0"/>
              <a:t>Деклариране и извикване на методи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1010632"/>
            <a:ext cx="3524026" cy="36375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71" y="1447800"/>
            <a:ext cx="3665563" cy="28194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965" y="1468582"/>
            <a:ext cx="3607247" cy="295101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08332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438" indent="-452438">
              <a:lnSpc>
                <a:spcPct val="100000"/>
              </a:lnSpc>
            </a:pPr>
            <a:r>
              <a:rPr lang="bg-BG" dirty="0"/>
              <a:t>Можем да разделим голяма програма</a:t>
            </a:r>
            <a:br>
              <a:rPr lang="bg-BG" dirty="0"/>
            </a:br>
            <a:r>
              <a:rPr lang="bg-BG" dirty="0"/>
              <a:t>на прости методи, които решават </a:t>
            </a:r>
            <a:br>
              <a:rPr lang="bg-BG" dirty="0"/>
            </a:br>
            <a:r>
              <a:rPr lang="bg-BG" dirty="0"/>
              <a:t>по-малки проблеми</a:t>
            </a:r>
          </a:p>
          <a:p>
            <a:pPr marL="452438" indent="-452438">
              <a:lnSpc>
                <a:spcPct val="100000"/>
              </a:lnSpc>
            </a:pPr>
            <a:r>
              <a:rPr lang="bg-BG" dirty="0"/>
              <a:t>Методите имат </a:t>
            </a:r>
          </a:p>
          <a:p>
            <a:pPr marL="757184" lvl="1" indent="-452438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име, тип, параметри и тяло</a:t>
            </a:r>
          </a:p>
          <a:p>
            <a:pPr marL="452438" indent="-452438"/>
            <a:r>
              <a:rPr lang="bg-BG" dirty="0"/>
              <a:t>Методите се извикват по тяхното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2438" indent="-452438"/>
            <a:r>
              <a:rPr lang="bg-BG" dirty="0"/>
              <a:t>Могат да приемат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800101" lvl="1" indent="-452438"/>
            <a:r>
              <a:rPr lang="bg-BG" dirty="0"/>
              <a:t>Параметрите приемат реални стойности,</a:t>
            </a:r>
            <a:br>
              <a:rPr lang="bg-BG" dirty="0"/>
            </a:br>
            <a:r>
              <a:rPr lang="bg-BG" dirty="0"/>
              <a:t>когато методът се извика</a:t>
            </a:r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</a:p>
        </p:txBody>
      </p:sp>
      <p:pic>
        <p:nvPicPr>
          <p:cNvPr id="6" name="Picture 2" descr="C:\Users\Ivan\Desktop\elements_presentations\summary_pic.png">
            <a:extLst>
              <a:ext uri="{FF2B5EF4-FFF2-40B4-BE49-F238E27FC236}">
                <a16:creationId xmlns:a16="http://schemas.microsoft.com/office/drawing/2014/main" id="{0550AFE0-40BB-4A02-BB36-4A128D857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6002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62617-082F-407E-9661-F55FAB993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577" y="3700158"/>
            <a:ext cx="1807035" cy="147830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6A45E-AA8E-4B02-92D2-5AFC0F68A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7212" y="4685731"/>
            <a:ext cx="1831741" cy="14089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4842797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и извикване на методи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https://softuni.bg/trainings/1672/programming-basics-for-teachers-june-2017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20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bg-BG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4671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815589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Деклариране и извикване</a:t>
            </a:r>
            <a:br>
              <a:rPr lang="bg-BG" dirty="0"/>
            </a:br>
            <a:r>
              <a:rPr lang="bg-BG" dirty="0"/>
              <a:t>на методи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1017794"/>
            <a:ext cx="7236579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8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2287" y="3029169"/>
            <a:ext cx="7053473" cy="145592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r>
              <a:rPr lang="en-US" dirty="0"/>
              <a:t> </a:t>
            </a:r>
            <a:r>
              <a:rPr lang="bg-BG" dirty="0"/>
              <a:t>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именувано парче код, </a:t>
            </a:r>
            <a:r>
              <a:rPr lang="bg-BG" dirty="0"/>
              <a:t>което</a:t>
            </a:r>
            <a:r>
              <a:rPr lang="en-US" dirty="0"/>
              <a:t> </a:t>
            </a:r>
            <a:r>
              <a:rPr lang="bg-BG" dirty="0"/>
              <a:t>може да се извика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Деклариране</a:t>
            </a:r>
            <a:r>
              <a:rPr lang="bg-BG" dirty="0"/>
              <a:t> на прост метод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Извикване</a:t>
            </a:r>
            <a:r>
              <a:rPr lang="en-US" dirty="0"/>
              <a:t> </a:t>
            </a:r>
            <a:r>
              <a:rPr lang="bg-BG" dirty="0"/>
              <a:t>на метода няколко пъти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Методи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570539"/>
            <a:ext cx="10515600" cy="20049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228012" y="3124200"/>
            <a:ext cx="3429000" cy="1114328"/>
          </a:xfrm>
          <a:prstGeom prst="wedgeRoundRectCallout">
            <a:avLst>
              <a:gd name="adj1" fmla="val -70454"/>
              <a:gd name="adj2" fmla="val -232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метода винаги е в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606960" y="1756308"/>
            <a:ext cx="2757600" cy="1082443"/>
          </a:xfrm>
          <a:prstGeom prst="wedgeRoundRectCallout">
            <a:avLst>
              <a:gd name="adj1" fmla="val -73216"/>
              <a:gd name="adj2" fmla="val 475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метода: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PrintHeader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5396552"/>
            <a:ext cx="10515600" cy="1020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PrintHeader();</a:t>
            </a:r>
          </a:p>
        </p:txBody>
      </p:sp>
    </p:spTree>
    <p:extLst>
      <p:ext uri="{BB962C8B-B14F-4D97-AF65-F5344CB8AC3E}">
        <p14:creationId xmlns:p14="http://schemas.microsoft.com/office/powerpoint/2010/main" val="230512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използваме методи?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bg-BG" dirty="0"/>
              <a:t>Управляваме процеса на програмиране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Разделяме големи програми на малки части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По-добра организация на програмата ни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Подобрява четимостта на кода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Подобрява разбираемостта на кода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bg-BG" dirty="0"/>
              <a:t>Избягваме</a:t>
            </a:r>
            <a:r>
              <a:rPr lang="ru-RU" dirty="0"/>
              <a:t> </a:t>
            </a:r>
            <a:r>
              <a:rPr lang="bg-BG" dirty="0"/>
              <a:t>повторението</a:t>
            </a:r>
            <a:r>
              <a:rPr lang="ru-RU" dirty="0"/>
              <a:t> на </a:t>
            </a:r>
            <a:r>
              <a:rPr lang="bg-BG" dirty="0"/>
              <a:t>програмен</a:t>
            </a:r>
            <a:r>
              <a:rPr lang="ru-RU" dirty="0"/>
              <a:t> код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Подобрява поддръжката на кода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bg-BG" dirty="0"/>
              <a:t>Преизползваемост на кода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Използване на съществуващи методи няколко пъти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1266" name="Picture 2" descr="http://bluweb.com/toys/ideas/blocksm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56612" y="3810000"/>
            <a:ext cx="2406316" cy="1828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07891" y="2118136"/>
            <a:ext cx="8410721" cy="14478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1543587"/>
            <a:ext cx="106680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GetSquare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num *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В </a:t>
            </a:r>
            <a:r>
              <a:rPr lang="en-US" dirty="0"/>
              <a:t>C#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методите се декларират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 в клас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Main()</a:t>
            </a:r>
            <a:r>
              <a:rPr lang="en-US" dirty="0"/>
              <a:t> </a:t>
            </a:r>
            <a:r>
              <a:rPr lang="bg-BG" dirty="0"/>
              <a:t>също е метод</a:t>
            </a:r>
            <a:endParaRPr lang="en-US" dirty="0"/>
          </a:p>
          <a:p>
            <a:r>
              <a:rPr lang="bg-BG" dirty="0"/>
              <a:t>Декларираните променливи</a:t>
            </a:r>
            <a:br>
              <a:rPr lang="bg-BG" dirty="0"/>
            </a:br>
            <a:r>
              <a:rPr lang="bg-BG" dirty="0"/>
              <a:t>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локални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методи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646612" y="854976"/>
            <a:ext cx="2373468" cy="586523"/>
          </a:xfrm>
          <a:prstGeom prst="wedgeRoundRectCallout">
            <a:avLst>
              <a:gd name="adj1" fmla="val -45068"/>
              <a:gd name="adj2" fmla="val 9810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Име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274964" y="861277"/>
            <a:ext cx="4038600" cy="586523"/>
          </a:xfrm>
          <a:prstGeom prst="wedgeRoundRectCallout">
            <a:avLst>
              <a:gd name="adj1" fmla="val 11779"/>
              <a:gd name="adj2" fmla="val 94602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Тип на връщаната стойност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436714" y="1007376"/>
            <a:ext cx="2141887" cy="586523"/>
          </a:xfrm>
          <a:prstGeom prst="wedgeRoundRectCallout">
            <a:avLst>
              <a:gd name="adj1" fmla="val -101384"/>
              <a:gd name="adj2" fmla="val 7356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Параметри</a:t>
            </a: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427025" y="2607576"/>
            <a:ext cx="1497799" cy="586523"/>
          </a:xfrm>
          <a:prstGeom prst="wedgeRoundRectCallout">
            <a:avLst>
              <a:gd name="adj1" fmla="val -180626"/>
              <a:gd name="adj2" fmla="val -1187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Тяло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957808" y="4572000"/>
            <a:ext cx="4937204" cy="20463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MyProgram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en-GB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args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r>
              <a:rPr lang="en-US" dirty="0"/>
              <a:t> </a:t>
            </a:r>
            <a:r>
              <a:rPr lang="bg-BG" dirty="0"/>
              <a:t>могат да бъдат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извикани </a:t>
            </a:r>
            <a:r>
              <a:rPr lang="bg-BG" dirty="0"/>
              <a:t>чрез името им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Извикване</a:t>
            </a:r>
            <a:r>
              <a:rPr lang="en-US" dirty="0"/>
              <a:t> </a:t>
            </a:r>
            <a:r>
              <a:rPr lang="bg-BG" dirty="0"/>
              <a:t>на метод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840210"/>
            <a:ext cx="10515600" cy="20049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5024" y="4598376"/>
            <a:ext cx="10515600" cy="1968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418512" y="2250178"/>
            <a:ext cx="2462100" cy="1012172"/>
          </a:xfrm>
          <a:prstGeom prst="wedgeRoundRectCallout">
            <a:avLst>
              <a:gd name="adj1" fmla="val -148234"/>
              <a:gd name="adj2" fmla="val -6223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Декларация</a:t>
            </a:r>
            <a:b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bg-BG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на метод</a:t>
            </a:r>
            <a:endParaRPr lang="bg-BG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932612" y="5265811"/>
            <a:ext cx="2286000" cy="1012172"/>
          </a:xfrm>
          <a:prstGeom prst="wedgeRoundRectCallout">
            <a:avLst>
              <a:gd name="adj1" fmla="val -152332"/>
              <a:gd name="adj2" fmla="val -120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Извикване</a:t>
            </a:r>
            <a:b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bg-BG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на метод</a:t>
            </a:r>
            <a:endParaRPr lang="bg-BG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30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6818399" cy="5570355"/>
          </a:xfrm>
        </p:spPr>
        <p:txBody>
          <a:bodyPr/>
          <a:lstStyle/>
          <a:p>
            <a:r>
              <a:rPr lang="bg-BG" dirty="0"/>
              <a:t>Метод може да бъде извикан от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Главният метод </a:t>
            </a:r>
            <a:r>
              <a:rPr lang="en-US" dirty="0"/>
              <a:t>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Собственото си тяло </a:t>
            </a:r>
            <a:r>
              <a:rPr lang="en-US" dirty="0"/>
              <a:t>– </a:t>
            </a:r>
            <a:r>
              <a:rPr lang="bg-BG" dirty="0"/>
              <a:t>Рекурсия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 </a:t>
            </a:r>
            <a:r>
              <a:rPr lang="en-US" dirty="0"/>
              <a:t>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84212" y="2743200"/>
            <a:ext cx="4876800" cy="14269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399212" y="2553514"/>
            <a:ext cx="4868124" cy="17654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PrintReceipt()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PrintFooter()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100" y="5182048"/>
            <a:ext cx="6394624" cy="1523552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6330216" y="1815525"/>
            <a:ext cx="4724400" cy="62287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dirty="0"/>
              <a:t>Някой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друг метод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 се </a:t>
            </a:r>
            <a:r>
              <a:rPr lang="ru-RU" dirty="0" err="1"/>
              <a:t>напише</a:t>
            </a:r>
            <a:r>
              <a:rPr lang="ru-RU" dirty="0"/>
              <a:t> метод,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печата</a:t>
            </a:r>
            <a:r>
              <a:rPr lang="ru-RU" dirty="0"/>
              <a:t> </a:t>
            </a:r>
            <a:r>
              <a:rPr lang="ru-RU" dirty="0" err="1"/>
              <a:t>празна</a:t>
            </a:r>
            <a:r>
              <a:rPr lang="ru-RU" dirty="0"/>
              <a:t> </a:t>
            </a:r>
            <a:r>
              <a:rPr lang="ru-RU" dirty="0" err="1"/>
              <a:t>касова</a:t>
            </a:r>
            <a:r>
              <a:rPr lang="ru-RU" dirty="0"/>
              <a:t> </a:t>
            </a:r>
            <a:r>
              <a:rPr lang="ru-RU" dirty="0" err="1"/>
              <a:t>бележка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Празна касова бележка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0412" y="2209800"/>
            <a:ext cx="2746636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Горна част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94212" y="1967772"/>
            <a:ext cx="6248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CASH RECEIPT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808412" y="23653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3575115"/>
            <a:ext cx="2746636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Средна част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14955" y="4724633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© SoftUni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804976" y="511213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56976" y="4953000"/>
            <a:ext cx="2746636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Долна част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5"/>
          <p:cNvSpPr/>
          <p:nvPr/>
        </p:nvSpPr>
        <p:spPr>
          <a:xfrm>
            <a:off x="3808412" y="373065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14955" y="3353267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Charged to____________________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Received by___________________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50986594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1525</Words>
  <Application>Microsoft Office PowerPoint</Application>
  <PresentationFormat>Custom</PresentationFormat>
  <Paragraphs>321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Методи</vt:lpstr>
      <vt:lpstr>Съдържание</vt:lpstr>
      <vt:lpstr>Деклариране и извикване на методи</vt:lpstr>
      <vt:lpstr>Прости Методи</vt:lpstr>
      <vt:lpstr>Защо да използваме методи?</vt:lpstr>
      <vt:lpstr>Деклариране на методи</vt:lpstr>
      <vt:lpstr>Извикване на метод</vt:lpstr>
      <vt:lpstr>Извикване на метод (2)</vt:lpstr>
      <vt:lpstr>Задача: Празна касова бележка</vt:lpstr>
      <vt:lpstr>Решение: Празна касова бележка</vt:lpstr>
      <vt:lpstr>Методи с параметри</vt:lpstr>
      <vt:lpstr>Използване на параметри</vt:lpstr>
      <vt:lpstr>Използване на параметри (2)</vt:lpstr>
      <vt:lpstr>Задача: Знак на цяло число</vt:lpstr>
      <vt:lpstr>Решение: Знак на цяло число</vt:lpstr>
      <vt:lpstr>Задача: Принтиране на триъгълник</vt:lpstr>
      <vt:lpstr>Решение: Принтиране на триъгълник</vt:lpstr>
      <vt:lpstr>Решение: Принтиране на триъгълник (2)</vt:lpstr>
      <vt:lpstr>Задача: Рисуване на запълнен квадрат</vt:lpstr>
      <vt:lpstr>Деклариране и извикване на методи</vt:lpstr>
      <vt:lpstr>Какво научихме днес?</vt:lpstr>
      <vt:lpstr>Деклариране и извикване на методи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Деклариране и извикване на методи</dc:title>
  <dc:subject>Programming Fundamentals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https://softuni.bg/courses/advanced-csharp/</dc:description>
  <cp:lastModifiedBy/>
  <cp:revision>1</cp:revision>
  <dcterms:created xsi:type="dcterms:W3CDTF">2014-01-02T17:00:34Z</dcterms:created>
  <dcterms:modified xsi:type="dcterms:W3CDTF">2017-06-07T08:43:28Z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