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654" r:id="rId3"/>
    <p:sldId id="561" r:id="rId4"/>
    <p:sldId id="584" r:id="rId5"/>
    <p:sldId id="577" r:id="rId6"/>
    <p:sldId id="627" r:id="rId7"/>
    <p:sldId id="625" r:id="rId8"/>
    <p:sldId id="587" r:id="rId9"/>
    <p:sldId id="576" r:id="rId10"/>
    <p:sldId id="623" r:id="rId11"/>
    <p:sldId id="585" r:id="rId12"/>
    <p:sldId id="588" r:id="rId13"/>
    <p:sldId id="589" r:id="rId14"/>
    <p:sldId id="626" r:id="rId15"/>
    <p:sldId id="649" r:id="rId16"/>
    <p:sldId id="628" r:id="rId17"/>
    <p:sldId id="632" r:id="rId18"/>
    <p:sldId id="622" r:id="rId19"/>
    <p:sldId id="636" r:id="rId20"/>
    <p:sldId id="646" r:id="rId21"/>
    <p:sldId id="591" r:id="rId22"/>
    <p:sldId id="651" r:id="rId23"/>
    <p:sldId id="652" r:id="rId24"/>
    <p:sldId id="65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C1C"/>
    <a:srgbClr val="C3A54D"/>
    <a:srgbClr val="AC2A14"/>
    <a:srgbClr val="7F7F7F"/>
    <a:srgbClr val="FFFFFF"/>
    <a:srgbClr val="C6C0AA"/>
    <a:srgbClr val="F9F0AB"/>
    <a:srgbClr val="F9E6AB"/>
    <a:srgbClr val="F9FAAB"/>
    <a:srgbClr val="76769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 autoAdjust="0"/>
  </p:normalViewPr>
  <p:slideViewPr>
    <p:cSldViewPr>
      <p:cViewPr varScale="1">
        <p:scale>
          <a:sx n="87" d="100"/>
          <a:sy n="87" d="100"/>
        </p:scale>
        <p:origin x="39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7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118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56316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894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4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6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6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492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2#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2#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2#3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672/programming-basics-for-teachers-june-201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622#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622#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Връщане на резултат и</a:t>
            </a:r>
            <a:br>
              <a:rPr lang="bg-BG" dirty="0"/>
            </a:br>
            <a:r>
              <a:rPr lang="bg-BG" dirty="0"/>
              <a:t>варианти на метод</a:t>
            </a: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/>
          <a:srcRect t="2654" b="2654"/>
          <a:stretch>
            <a:fillRect/>
          </a:stretch>
        </p:blipFill>
        <p:spPr>
          <a:xfrm>
            <a:off x="6418337" y="3962400"/>
            <a:ext cx="5148188" cy="1940721"/>
          </a:xfrm>
          <a:prstGeom prst="rect">
            <a:avLst/>
          </a:prstGeom>
        </p:spPr>
      </p:pic>
      <p:pic>
        <p:nvPicPr>
          <p:cNvPr id="14" name="Picture 2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/>
        </p:nvSpPr>
        <p:spPr bwMode="auto">
          <a:xfrm>
            <a:off x="825157" y="4458974"/>
            <a:ext cx="3187613" cy="5251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b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18" name="Text Placeholder 7"/>
          <p:cNvSpPr>
            <a:spLocks noGrp="1"/>
          </p:cNvSpPr>
          <p:nvPr/>
        </p:nvSpPr>
        <p:spPr bwMode="auto">
          <a:xfrm>
            <a:off x="825158" y="4928873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Трейнърски екип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/>
        </p:nvSpPr>
        <p:spPr bwMode="auto">
          <a:xfrm>
            <a:off x="825157" y="5334000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bg-BG" sz="2000" dirty="0">
                <a:solidFill>
                  <a:srgbClr val="F0A22E">
                    <a:lumMod val="40000"/>
                    <a:lumOff val="60000"/>
                  </a:srgbClr>
                </a:solidFill>
              </a:rPr>
              <a:t>Софтуерен университет</a:t>
            </a:r>
            <a:endParaRPr lang="en-US" sz="2000" dirty="0">
              <a:solidFill>
                <a:srgbClr val="F0A22E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0" name="Text Placeholder 11"/>
          <p:cNvSpPr>
            <a:spLocks noGrp="1"/>
          </p:cNvSpPr>
          <p:nvPr/>
        </p:nvSpPr>
        <p:spPr bwMode="auto">
          <a:xfrm>
            <a:off x="825157" y="5674521"/>
            <a:ext cx="3187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pic>
        <p:nvPicPr>
          <p:cNvPr id="16" name="Picture 15" descr="http://softuni.bg" title="SoftUni Code Wizard">
            <a:extLst>
              <a:ext uri="{FF2B5EF4-FFF2-40B4-BE49-F238E27FC236}">
                <a16:creationId xmlns:a16="http://schemas.microsoft.com/office/drawing/2014/main" id="{157E2746-09DA-419E-82E6-63B82D2F3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769067"/>
            <a:ext cx="2133598" cy="23414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9AEEE0-F532-479D-865C-B06C3BC91B47}"/>
              </a:ext>
            </a:extLst>
          </p:cNvPr>
          <p:cNvSpPr txBox="1"/>
          <p:nvPr/>
        </p:nvSpPr>
        <p:spPr>
          <a:xfrm rot="576164">
            <a:off x="4691290" y="3480931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0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 от </a:t>
            </a:r>
            <a:r>
              <a:rPr lang="ru-RU" dirty="0" err="1"/>
              <a:t>повдигането</a:t>
            </a:r>
            <a:r>
              <a:rPr lang="ru-RU" dirty="0"/>
              <a:t> на число на дадена степен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Степен на число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209192"/>
            <a:ext cx="10439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RaiseToPower</a:t>
            </a:r>
            <a:r>
              <a:rPr lang="en-US" sz="2000" dirty="0"/>
              <a:t>(double number, int power)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result = 1;</a:t>
            </a:r>
          </a:p>
          <a:p>
            <a:r>
              <a:rPr lang="nn-NO" sz="2000" dirty="0"/>
              <a:t>    for (int i = 0; i &lt; power; i++)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result *= number;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result;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355915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355915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983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333259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333259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7572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51044" y="2707729"/>
            <a:ext cx="3140912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сигнатура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Сигнатурата се използва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разграничаване</a:t>
            </a:r>
            <a:r>
              <a:rPr lang="en-US" dirty="0"/>
              <a:t> </a:t>
            </a:r>
            <a:r>
              <a:rPr lang="bg-BG" dirty="0"/>
              <a:t>между методи с едно и също име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Методи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име, </a:t>
            </a:r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 </a:t>
            </a:r>
            <a:r>
              <a:rPr lang="bg-BG" dirty="0"/>
              <a:t>се наричат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254445" y="2286000"/>
            <a:ext cx="2275657" cy="978316"/>
          </a:xfrm>
          <a:prstGeom prst="wedgeRoundRectCallout">
            <a:avLst>
              <a:gd name="adj1" fmla="val -134739"/>
              <a:gd name="adj2" fmla="val -6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използваме едно име на няколко метода с 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59675" y="3852590"/>
            <a:ext cx="2640799" cy="1012172"/>
          </a:xfrm>
          <a:prstGeom prst="wedgeRoundRectCallout">
            <a:avLst>
              <a:gd name="adj1" fmla="val -100393"/>
              <a:gd name="adj2" fmla="val -17314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95BF5829-ADA3-4636-A3D3-5161A202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3852584"/>
            <a:ext cx="2640799" cy="1012172"/>
          </a:xfrm>
          <a:prstGeom prst="wedgeRoundRectCallout">
            <a:avLst>
              <a:gd name="adj1" fmla="val -106053"/>
              <a:gd name="adj2" fmla="val 7355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3BBB8BD6-659E-42D0-8D90-050D708D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52587"/>
            <a:ext cx="2640799" cy="1012172"/>
          </a:xfrm>
          <a:prstGeom prst="wedgeRoundRectCallout">
            <a:avLst>
              <a:gd name="adj1" fmla="val -100726"/>
              <a:gd name="adj2" fmla="val -324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на връщаната стойност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 </a:t>
            </a:r>
            <a:r>
              <a:rPr lang="bg-BG" dirty="0"/>
              <a:t>от сигнатурата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Ето един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Компилаторът</a:t>
            </a:r>
            <a:r>
              <a:rPr lang="ru-RU" dirty="0"/>
              <a:t> не би </a:t>
            </a:r>
            <a:r>
              <a:rPr lang="ru-RU" dirty="0" err="1"/>
              <a:t>могъл</a:t>
            </a:r>
            <a:r>
              <a:rPr lang="ru-RU" dirty="0"/>
              <a:t> да </a:t>
            </a:r>
            <a:r>
              <a:rPr lang="ru-RU" dirty="0" err="1"/>
              <a:t>прецени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кой от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двата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метода да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изпълни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38400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Сигнатура и тип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001549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text;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създаде метод </a:t>
            </a:r>
            <a:r>
              <a:rPr lang="en-US" dirty="0"/>
              <a:t>GetMax()</a:t>
            </a:r>
            <a:r>
              <a:rPr lang="bg-BG" dirty="0"/>
              <a:t>, който</a:t>
            </a:r>
            <a:r>
              <a:rPr lang="ru-RU" dirty="0"/>
              <a:t> </a:t>
            </a:r>
            <a:r>
              <a:rPr lang="bg-BG" dirty="0"/>
              <a:t>връща</a:t>
            </a:r>
            <a:r>
              <a:rPr lang="ru-RU" dirty="0"/>
              <a:t> </a:t>
            </a:r>
            <a:r>
              <a:rPr lang="bg-BG" dirty="0"/>
              <a:t>като</a:t>
            </a:r>
            <a:r>
              <a:rPr lang="ru-RU" dirty="0"/>
              <a:t> </a:t>
            </a:r>
            <a:r>
              <a:rPr lang="bg-BG" dirty="0"/>
              <a:t>резултат</a:t>
            </a:r>
            <a:r>
              <a:rPr lang="ru-RU" dirty="0"/>
              <a:t> </a:t>
            </a:r>
            <a:r>
              <a:rPr lang="bg-BG" dirty="0"/>
              <a:t>по-голямата</a:t>
            </a:r>
            <a:r>
              <a:rPr lang="ru-RU" dirty="0"/>
              <a:t> от </a:t>
            </a:r>
            <a:r>
              <a:rPr lang="ru-RU" dirty="0" err="1"/>
              <a:t>двет</a:t>
            </a:r>
            <a:r>
              <a:rPr lang="en-US" dirty="0"/>
              <a:t>e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en-US" dirty="0"/>
              <a:t>. </a:t>
            </a:r>
            <a:r>
              <a:rPr lang="bg-BG" dirty="0"/>
              <a:t>Стойностите могат да бъдат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 По-голямата от две стойности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8E2A93-81B6-4561-9301-2EBAFE39DF9A}"/>
              </a:ext>
            </a:extLst>
          </p:cNvPr>
          <p:cNvGrpSpPr/>
          <p:nvPr/>
        </p:nvGrpSpPr>
        <p:grpSpPr>
          <a:xfrm>
            <a:off x="6780681" y="2438400"/>
            <a:ext cx="4101807" cy="1640037"/>
            <a:chOff x="6780681" y="3401429"/>
            <a:chExt cx="4101807" cy="16400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382CF-BBD9-44D1-A4B7-5E0070DE4B8B}"/>
              </a:ext>
            </a:extLst>
          </p:cNvPr>
          <p:cNvGrpSpPr/>
          <p:nvPr/>
        </p:nvGrpSpPr>
        <p:grpSpPr>
          <a:xfrm>
            <a:off x="1523139" y="3453485"/>
            <a:ext cx="4087141" cy="1640037"/>
            <a:chOff x="1523139" y="2438400"/>
            <a:chExt cx="4087141" cy="164003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2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39D477-20F4-43B0-8DB4-7418C9A39A95}"/>
              </a:ext>
            </a:extLst>
          </p:cNvPr>
          <p:cNvGrpSpPr/>
          <p:nvPr/>
        </p:nvGrpSpPr>
        <p:grpSpPr>
          <a:xfrm>
            <a:off x="6780681" y="4468229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https://judge.softuni.bg/Contests/Practice/Index/622#2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56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Процес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Изпълнението се продължава след извикване на метод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068336" y="2362200"/>
            <a:ext cx="2726676" cy="586523"/>
          </a:xfrm>
          <a:prstGeom prst="wedgeRoundRectCallout">
            <a:avLst>
              <a:gd name="adj1" fmla="val -61512"/>
              <a:gd name="adj2" fmla="val -35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Първо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66212" y="2979419"/>
            <a:ext cx="2752250" cy="586523"/>
          </a:xfrm>
          <a:prstGeom prst="wedgeRoundRectCallout">
            <a:avLst>
              <a:gd name="adj1" fmla="val -247304"/>
              <a:gd name="adj2" fmla="val -992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 на метод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066212" y="3586910"/>
            <a:ext cx="2752250" cy="586523"/>
          </a:xfrm>
          <a:prstGeom prst="wedgeRoundRectCallout">
            <a:avLst>
              <a:gd name="adj1" fmla="val -59957"/>
              <a:gd name="adj2" fmla="val -343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Следващо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 сумата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четни цифри </a:t>
            </a:r>
            <a:r>
              <a:rPr lang="bg-BG" dirty="0"/>
              <a:t>на число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сумата на всички нечетни цифри </a:t>
            </a:r>
            <a:r>
              <a:rPr lang="bg-BG" dirty="0"/>
              <a:t>на същото число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Направете метод </a:t>
            </a:r>
            <a:r>
              <a:rPr lang="en-US" dirty="0" err="1"/>
              <a:t>GetMultipleOfEvensAndOdds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Направете методи </a:t>
            </a:r>
            <a:r>
              <a:rPr lang="en-US" dirty="0" err="1"/>
              <a:t>GetSumOfEvenDigits</a:t>
            </a:r>
            <a:r>
              <a:rPr lang="en-US" dirty="0"/>
              <a:t>()</a:t>
            </a:r>
            <a:r>
              <a:rPr lang="bg-BG" dirty="0"/>
              <a:t> и </a:t>
            </a:r>
            <a:r>
              <a:rPr lang="en-US" dirty="0" err="1"/>
              <a:t>GetSumOfOddDigits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Използвайте </a:t>
            </a:r>
            <a:r>
              <a:rPr lang="en-US" dirty="0" err="1"/>
              <a:t>Math.Abs</a:t>
            </a:r>
            <a:r>
              <a:rPr lang="en-US" dirty="0"/>
              <a:t>()</a:t>
            </a:r>
            <a:r>
              <a:rPr lang="bg-BG" dirty="0"/>
              <a:t> за негативните числа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Умножение на четна и нечетна сума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5001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012" y="4979164"/>
            <a:ext cx="1557628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1898675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75419" y="4953001"/>
            <a:ext cx="3369873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Четна сума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Нечетна сума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5744525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72247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296384" y="4953000"/>
            <a:ext cx="1460136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4225741"/>
            <a:ext cx="7467602" cy="1550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4800" dirty="0"/>
              <a:t>Връщане на резултат и</a:t>
            </a:r>
            <a:br>
              <a:rPr lang="bg-BG" sz="4800" dirty="0"/>
            </a:br>
            <a:r>
              <a:rPr lang="bg-BG" sz="4800" dirty="0"/>
              <a:t>варианти на метод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457200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233819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172947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Връщане на резултат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Варианти на метод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Процес на изпълнение на програма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2E0A9-1CCB-4E7E-9AF4-54B9B2DC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3962400"/>
            <a:ext cx="3322739" cy="1708837"/>
          </a:xfrm>
          <a:prstGeom prst="roundRect">
            <a:avLst>
              <a:gd name="adj" fmla="val 2564"/>
            </a:avLst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745F46-0179-4920-BF63-6D98FE096188}"/>
              </a:ext>
            </a:extLst>
          </p:cNvPr>
          <p:cNvGrpSpPr>
            <a:grpSpLocks noChangeAspect="1"/>
          </p:cNvGrpSpPr>
          <p:nvPr/>
        </p:nvGrpSpPr>
        <p:grpSpPr>
          <a:xfrm>
            <a:off x="534602" y="3962400"/>
            <a:ext cx="3265777" cy="1708837"/>
            <a:chOff x="2513012" y="1219200"/>
            <a:chExt cx="6553200" cy="3429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5CD76C-958F-4465-87EB-D1B3BF853639}"/>
                </a:ext>
              </a:extLst>
            </p:cNvPr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12B05C-19BD-44DA-8C40-BF0864FE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45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стойност…</a:t>
            </a:r>
          </a:p>
          <a:p>
            <a:pPr marL="452438" indent="-452438">
              <a:lnSpc>
                <a:spcPct val="150000"/>
              </a:lnSpc>
            </a:pPr>
            <a:r>
              <a:rPr lang="bg-BG" dirty="0"/>
              <a:t>…или не </a:t>
            </a:r>
            <a:r>
              <a:rPr lang="en-US" dirty="0"/>
              <a:t>(</a:t>
            </a:r>
            <a:r>
              <a:rPr lang="bg-BG" dirty="0"/>
              <a:t>тип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Методите могат да имат </a:t>
            </a:r>
            <a:br>
              <a:rPr lang="bg-BG" dirty="0"/>
            </a:br>
            <a:r>
              <a:rPr lang="bg-BG" dirty="0"/>
              <a:t>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</a:t>
            </a:r>
            <a:r>
              <a:rPr lang="bg-BG" dirty="0"/>
              <a:t> с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bg-BG" dirty="0"/>
              <a:t>Какъв е процесът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6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BBCAB0E8-07C1-44D2-9754-BCFC8AF1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315" y="1675443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7AB64-CE41-4B95-AB74-2C0F6D927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2" y="4101894"/>
            <a:ext cx="2590800" cy="199273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484279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https://softuni.bg/trainings/1672/programming-basics-for-teachers-june-2017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2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bg-BG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4671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815589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25176" y="4652304"/>
            <a:ext cx="8938472" cy="190089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Връщане на резултат</a:t>
            </a:r>
            <a:br>
              <a:rPr lang="bg-BG" dirty="0"/>
            </a:br>
            <a:r>
              <a:rPr lang="bg-BG" dirty="0"/>
              <a:t>от метод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63439" y="1295400"/>
            <a:ext cx="6261947" cy="3276600"/>
            <a:chOff x="2513012" y="1219200"/>
            <a:chExt cx="6553200" cy="3429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никаква стойност </a:t>
            </a:r>
            <a:r>
              <a:rPr lang="en-US" sz="3200" dirty="0"/>
              <a:t>(</a:t>
            </a:r>
            <a:r>
              <a:rPr lang="bg-BG" sz="3200" dirty="0"/>
              <a:t>само изпълнява кода</a:t>
            </a:r>
            <a:r>
              <a:rPr lang="en-US" sz="3200" dirty="0"/>
              <a:t>)</a:t>
            </a:r>
            <a:endParaRPr lang="bg-BG" sz="3200" dirty="0"/>
          </a:p>
          <a:p>
            <a:endParaRPr lang="en-US" sz="2400" dirty="0"/>
          </a:p>
          <a:p>
            <a:endParaRPr lang="bg-BG" sz="32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връщат стойност от</a:t>
            </a:r>
            <a:r>
              <a:rPr lang="en-US" sz="3200" dirty="0"/>
              <a:t> </a:t>
            </a:r>
            <a:r>
              <a:rPr lang="bg-BG" sz="3200" dirty="0" err="1"/>
              <a:t>тип,съвместим</a:t>
            </a:r>
            <a:r>
              <a:rPr lang="bg-BG" sz="3200" dirty="0"/>
              <a:t>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sz="3200" dirty="0"/>
              <a:t>на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Типове</a:t>
            </a:r>
            <a:r>
              <a:rPr lang="ru-RU" dirty="0"/>
              <a:t> на </a:t>
            </a:r>
            <a:r>
              <a:rPr lang="ru-RU" dirty="0" err="1"/>
              <a:t>връщаната</a:t>
            </a:r>
            <a:r>
              <a:rPr lang="ru-RU" dirty="0"/>
              <a:t> от метода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600200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200" dirty="0"/>
              <a:t> AddOne(int n)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n += 1;</a:t>
            </a:r>
          </a:p>
          <a:p>
            <a:r>
              <a:rPr lang="en-US" sz="2200" dirty="0"/>
              <a:t>    Console.WriteLine(n);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3802" y="4800600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49982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56212" y="509760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Веднага спира изпълнението на метода</a:t>
            </a:r>
            <a:endParaRPr lang="en-US" sz="3200" dirty="0"/>
          </a:p>
          <a:p>
            <a:r>
              <a:rPr lang="bg-BG" sz="3200" dirty="0"/>
              <a:t>Връща определената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sz="3200" dirty="0"/>
              <a:t> </a:t>
            </a:r>
            <a:r>
              <a:rPr lang="bg-BG" sz="3200" dirty="0"/>
              <a:t>с използване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74965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ReadFullName</a:t>
            </a:r>
            <a:r>
              <a:rPr lang="en-US" sz="2200" dirty="0"/>
              <a:t>()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firstName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lastName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firstName</a:t>
            </a:r>
            <a:r>
              <a:rPr lang="en-US" sz="2200" dirty="0"/>
              <a:t> + " " + </a:t>
            </a:r>
            <a:r>
              <a:rPr lang="en-US" sz="2200" dirty="0" err="1"/>
              <a:t>lastName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857302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3505200"/>
            <a:ext cx="2965286" cy="978316"/>
          </a:xfrm>
          <a:prstGeom prst="wedgeRoundRectCallout">
            <a:avLst>
              <a:gd name="adj1" fmla="val -84773"/>
              <a:gd name="adj2" fmla="val 11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стойност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Стойностите могат да се</a:t>
            </a:r>
            <a:r>
              <a:rPr lang="en-US" sz="3200" dirty="0"/>
              <a:t>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/>
              <a:t>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/>
              <a:t> </a:t>
            </a:r>
            <a:r>
              <a:rPr lang="bg-BG" sz="3000" dirty="0"/>
              <a:t>в изрази</a:t>
            </a:r>
            <a:r>
              <a:rPr lang="en-US" sz="3000" dirty="0"/>
              <a:t>:</a:t>
            </a:r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/>
              <a:t> </a:t>
            </a:r>
            <a:r>
              <a:rPr lang="bg-BG" sz="3000" dirty="0"/>
              <a:t>директно 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Употреба</a:t>
            </a:r>
            <a:r>
              <a:rPr lang="ru-RU" dirty="0"/>
              <a:t>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286000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577707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decimal total = </a:t>
            </a:r>
            <a:r>
              <a:rPr lang="en-US" dirty="0" err="1"/>
              <a:t>GetPrice</a:t>
            </a:r>
            <a:r>
              <a:rPr lang="en-US" dirty="0"/>
              <a:t>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4871260"/>
            <a:ext cx="102442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Превърнете температурата от</a:t>
            </a:r>
            <a:r>
              <a:rPr lang="en-US" dirty="0"/>
              <a:t> </a:t>
            </a:r>
            <a:r>
              <a:rPr lang="bg-BG" dirty="0"/>
              <a:t>Фаренхайт в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превръщане на температура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408051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905000"/>
            <a:ext cx="10668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лицето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r>
              <a:rPr lang="ru-RU" dirty="0"/>
              <a:t> по </a:t>
            </a:r>
            <a:r>
              <a:rPr lang="ru-RU" dirty="0" err="1"/>
              <a:t>дадени</a:t>
            </a:r>
            <a:r>
              <a:rPr lang="ru-RU" dirty="0"/>
              <a:t> основа и </a:t>
            </a:r>
            <a:r>
              <a:rPr lang="ru-RU" dirty="0" err="1"/>
              <a:t>височина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</a:t>
            </a:r>
            <a:r>
              <a:rPr lang="ru-RU" dirty="0" err="1"/>
              <a:t>ице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1293812" y="3429000"/>
            <a:ext cx="5098116" cy="2057400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237412" y="4057782"/>
            <a:ext cx="1295400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b = 3</a:t>
            </a:r>
          </a:p>
          <a:p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baseline="-25000" dirty="0"/>
              <a:t> </a:t>
            </a:r>
            <a:r>
              <a:rPr lang="en-US" sz="22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675812" y="4227059"/>
            <a:ext cx="12954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8921096" y="4267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https://judge.softuni.bg/Contests/Practice/Index/622#0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Направете метод с два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ru-RU" dirty="0"/>
              <a:t>Лице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GetTriangleArea</a:t>
            </a:r>
            <a:r>
              <a:rPr lang="en-US" sz="2000" dirty="0"/>
              <a:t>(double width, double height)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width * height / 2;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4038600"/>
            <a:ext cx="10515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width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double height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GetTriangleArea</a:t>
            </a:r>
            <a:r>
              <a:rPr lang="en-US" sz="2000" dirty="0"/>
              <a:t>(width, height));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https://judge.softuni.bg/Contests/Practice/Index/622#0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1338</Words>
  <Application>Microsoft Office PowerPoint</Application>
  <PresentationFormat>Custom</PresentationFormat>
  <Paragraphs>266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Връщане на резултат от метод</vt:lpstr>
      <vt:lpstr>Типове на връщаната от метода стойност</vt:lpstr>
      <vt:lpstr>Оператор Return</vt:lpstr>
      <vt:lpstr>Употреба на връщаната стойност</vt:lpstr>
      <vt:lpstr>Пример: превръщане на температура</vt:lpstr>
      <vt:lpstr>Задача: Лице на триъгълник</vt:lpstr>
      <vt:lpstr>Решение: Лице на триъгълник</vt:lpstr>
      <vt:lpstr>Задача: Степен на число</vt:lpstr>
      <vt:lpstr>Варианти на методи</vt:lpstr>
      <vt:lpstr>Сигнатура на метода</vt:lpstr>
      <vt:lpstr>Варианти на методи</vt:lpstr>
      <vt:lpstr>Сигнатура и тип на връщаната стойност</vt:lpstr>
      <vt:lpstr>Задача:  По-голямата от две стойности</vt:lpstr>
      <vt:lpstr>Процес на изпълнение на програма</vt:lpstr>
      <vt:lpstr>Изпълнение на програма</vt:lpstr>
      <vt:lpstr>Задача: Умножение на четна и нечетна сума</vt:lpstr>
      <vt:lpstr>Връщане на резултат и варианти на метод</vt:lpstr>
      <vt:lpstr>Какво научихме днес?</vt:lpstr>
      <vt:lpstr>Връщане на резултат и варианти на метод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Връщане на резултат и варианти на метод</dc:title>
  <dc:subject>Programming Fundamentals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2017-06-06T23:16:59Z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