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24"/>
  </p:notesMasterIdLst>
  <p:handoutMasterIdLst>
    <p:handoutMasterId r:id="rId25"/>
  </p:handoutMasterIdLst>
  <p:sldIdLst>
    <p:sldId id="519" r:id="rId4"/>
    <p:sldId id="520" r:id="rId5"/>
    <p:sldId id="478" r:id="rId6"/>
    <p:sldId id="480" r:id="rId7"/>
    <p:sldId id="481" r:id="rId8"/>
    <p:sldId id="483" r:id="rId9"/>
    <p:sldId id="484" r:id="rId10"/>
    <p:sldId id="485" r:id="rId11"/>
    <p:sldId id="489" r:id="rId12"/>
    <p:sldId id="490" r:id="rId13"/>
    <p:sldId id="491" r:id="rId14"/>
    <p:sldId id="492" r:id="rId15"/>
    <p:sldId id="493" r:id="rId16"/>
    <p:sldId id="503" r:id="rId17"/>
    <p:sldId id="504" r:id="rId18"/>
    <p:sldId id="512" r:id="rId19"/>
    <p:sldId id="513" r:id="rId20"/>
    <p:sldId id="510" r:id="rId21"/>
    <p:sldId id="523" r:id="rId22"/>
    <p:sldId id="52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863464-C838-4258-A058-2025A039B3E4}">
          <p14:sldIdLst>
            <p14:sldId id="519"/>
            <p14:sldId id="520"/>
            <p14:sldId id="478"/>
            <p14:sldId id="480"/>
            <p14:sldId id="481"/>
            <p14:sldId id="483"/>
            <p14:sldId id="484"/>
            <p14:sldId id="485"/>
            <p14:sldId id="489"/>
            <p14:sldId id="490"/>
            <p14:sldId id="491"/>
            <p14:sldId id="492"/>
            <p14:sldId id="493"/>
            <p14:sldId id="503"/>
            <p14:sldId id="504"/>
            <p14:sldId id="512"/>
            <p14:sldId id="513"/>
          </p14:sldIdLst>
        </p14:section>
        <p14:section name="Conclusion" id="{F6B91600-FD9A-4C8C-B536-A52109DFAF73}">
          <p14:sldIdLst>
            <p14:sldId id="510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49" d="100"/>
          <a:sy n="49" d="100"/>
        </p:scale>
        <p:origin x="94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9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1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8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35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9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828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1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4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4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43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48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8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20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2618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91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Прихващане на изключения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exceptional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50" y="3250655"/>
            <a:ext cx="4208962" cy="3150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Изключенията в </a:t>
            </a:r>
            <a:r>
              <a:rPr lang="en-US" sz="3200" dirty="0" smtClean="0"/>
              <a:t>.NET </a:t>
            </a:r>
            <a:r>
              <a:rPr lang="bg-BG" sz="3200" dirty="0" smtClean="0"/>
              <a:t>са наследници на</a:t>
            </a:r>
            <a:r>
              <a:rPr lang="en-US" sz="3200" dirty="0" smtClean="0"/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Системните изключения наследяват</a:t>
            </a:r>
            <a:r>
              <a:rPr lang="en-US" sz="3200" dirty="0" smtClean="0"/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Потребителските трябва да наследяват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sz="3200" dirty="0" smtClean="0"/>
              <a:t>Когато се прихваща изключение от даден клас, всички негови наследници (наследени изключения) също се прихващат:</a:t>
            </a:r>
            <a:endParaRPr lang="en-US" sz="32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Прихваща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и всички негови наследници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изключения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381250"/>
            <a:ext cx="104394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butterflywebsite.com/clipart/butterfly_net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95" y="2523612"/>
            <a:ext cx="1744391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368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Открийте грешката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8012" y="950178"/>
            <a:ext cx="10874717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Int32.Parse(str);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078677" y="2012196"/>
            <a:ext cx="4062942" cy="527804"/>
          </a:xfrm>
          <a:prstGeom prst="wedgeRoundRectCallout">
            <a:avLst>
              <a:gd name="adj1" fmla="val -80795"/>
              <a:gd name="adj2" fmla="val 15300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трябва да е последно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65275" y="3739396"/>
            <a:ext cx="4062942" cy="527804"/>
          </a:xfrm>
          <a:prstGeom prst="wedgeRoundRectCallout">
            <a:avLst>
              <a:gd name="adj1" fmla="val -67371"/>
              <a:gd name="adj2" fmla="val -5571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Никога не се стига дотук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54640" y="4940300"/>
            <a:ext cx="4062942" cy="527804"/>
          </a:xfrm>
          <a:prstGeom prst="wedgeRoundRectCallout">
            <a:avLst>
              <a:gd name="adj1" fmla="val -67382"/>
              <a:gd name="adj2" fmla="val -668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Никога не се стига дотук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20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Всички изключения, генерирани в</a:t>
            </a:r>
            <a:r>
              <a:rPr lang="en-US" sz="3200" dirty="0" smtClean="0"/>
              <a:t> </a:t>
            </a:r>
            <a:r>
              <a:rPr lang="en-US" sz="3200" dirty="0"/>
              <a:t>.NET </a:t>
            </a:r>
            <a:r>
              <a:rPr lang="bg-BG" sz="3200" dirty="0" smtClean="0"/>
              <a:t>контролиран код наследяват класа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smtClean="0"/>
              <a:t>Неконтролирания</a:t>
            </a:r>
            <a:r>
              <a:rPr lang="bg-BG" sz="3200"/>
              <a:t>т</a:t>
            </a:r>
            <a:r>
              <a:rPr lang="bg-BG" sz="3200" smtClean="0"/>
              <a:t> </a:t>
            </a:r>
            <a:r>
              <a:rPr lang="bg-BG" sz="3200" dirty="0" smtClean="0"/>
              <a:t>код хвърля други изключения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За прихващане </a:t>
            </a:r>
            <a:r>
              <a:rPr lang="bg-BG" sz="3200" dirty="0"/>
              <a:t>на абсолютно всички изключения</a:t>
            </a:r>
            <a:r>
              <a:rPr lang="en-US" sz="3200" dirty="0" smtClean="0"/>
              <a:t> </a:t>
            </a:r>
            <a:r>
              <a:rPr lang="bg-BG" sz="3200" dirty="0" smtClean="0"/>
              <a:t>използвайте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всички изключения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4212" y="3600033"/>
            <a:ext cx="10744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3794" name="Picture 2" descr="http://www.agentcats.com/img/catchball1pic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856232"/>
            <a:ext cx="1929897" cy="1695622"/>
          </a:xfrm>
          <a:prstGeom prst="roundRect">
            <a:avLst>
              <a:gd name="adj" fmla="val 13197"/>
            </a:avLst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033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Конструкцията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bg-BG" dirty="0" smtClean="0"/>
              <a:t>Подсигурява изпълнението на даден блок във всички случаи</a:t>
            </a:r>
            <a:endParaRPr lang="en-US" dirty="0" smtClean="0"/>
          </a:p>
          <a:p>
            <a:pPr lvl="1"/>
            <a:r>
              <a:rPr lang="bg-BG" dirty="0" smtClean="0"/>
              <a:t>Независимо дали ще се генерира изключение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/>
              <a:t> </a:t>
            </a:r>
            <a:r>
              <a:rPr lang="bg-BG" dirty="0" smtClean="0"/>
              <a:t>блока</a:t>
            </a:r>
            <a:endParaRPr lang="en-US" dirty="0"/>
          </a:p>
          <a:p>
            <a:r>
              <a:rPr lang="bg-BG" dirty="0" smtClean="0"/>
              <a:t>Използва се за изпълнение на разчистващия код (например освобождаване на заделените в конструкцията ресурси)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Конструкцията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try-finally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7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try-finally</a:t>
            </a:r>
            <a:r>
              <a:rPr lang="bg-BG" dirty="0"/>
              <a:t> - пример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507868" y="990600"/>
            <a:ext cx="11173090" cy="57861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Exit from the current method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Console.WriteLine("This cleanup code is always executed.");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code is after the try-finally block.");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4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се ползва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"Dispose"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шаблона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 smtClean="0"/>
              <a:t>Така се подсигуряваме, че всички ресурси са коректно затворени</a:t>
            </a:r>
            <a:endParaRPr lang="en-US" sz="3000" dirty="0" smtClean="0"/>
          </a:p>
          <a:p>
            <a:endParaRPr lang="en-US" sz="3400" dirty="0"/>
          </a:p>
          <a:p>
            <a:endParaRPr lang="en-US" dirty="0" smtClean="0"/>
          </a:p>
          <a:p>
            <a:endParaRPr lang="en-US" sz="3400" dirty="0"/>
          </a:p>
          <a:p>
            <a:r>
              <a:rPr lang="bg-BG" sz="3200" dirty="0" smtClean="0"/>
              <a:t>Същият ефект може да се постигне и чрез</a:t>
            </a:r>
            <a:r>
              <a:rPr lang="en-US" sz="3200" dirty="0" smtClean="0"/>
              <a:t> 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dirty="0" smtClean="0"/>
              <a:t>" </a:t>
            </a:r>
            <a:r>
              <a:rPr lang="bg-BG" sz="3200" dirty="0" smtClean="0"/>
              <a:t>израза в</a:t>
            </a:r>
            <a:r>
              <a:rPr lang="en-US" sz="3200" dirty="0" smtClean="0"/>
              <a:t> C#: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"using"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5153561"/>
            <a:ext cx="1066799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(&lt;resource&gt;) 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resource.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 will be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disposed (closed)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 the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404408"/>
            <a:ext cx="10667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resource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AllocateResource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Use the resource here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(resource != null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resource.Dispose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9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Чете и извежда текстов файл ред по ред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текстов файл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41362" y="1981200"/>
            <a:ext cx="107061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StreamReader("somefile.txt");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lineNumber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(line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Console.WriteLine("Line {0}: {1}", lineNumber,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133012" y="18288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9182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Изключенията </a:t>
            </a:r>
            <a:r>
              <a:rPr lang="bg-BG" dirty="0" smtClean="0"/>
              <a:t>са гъвкав механизъм за обработка на грешки</a:t>
            </a:r>
            <a:r>
              <a:rPr lang="en-US" dirty="0" smtClean="0"/>
              <a:t> </a:t>
            </a:r>
          </a:p>
          <a:p>
            <a:pPr lvl="1"/>
            <a:r>
              <a:rPr lang="bg-BG" dirty="0" smtClean="0"/>
              <a:t>Позволяват грешките да бъдат прихванати на множество нива</a:t>
            </a:r>
            <a:endParaRPr lang="en-US" dirty="0" smtClean="0"/>
          </a:p>
          <a:p>
            <a:pPr lvl="1"/>
            <a:r>
              <a:rPr lang="bg-BG" dirty="0" smtClean="0"/>
              <a:t>Всеки </a:t>
            </a:r>
            <a:r>
              <a:rPr lang="bg-BG" dirty="0" err="1" smtClean="0"/>
              <a:t>прихващач</a:t>
            </a:r>
            <a:r>
              <a:rPr lang="bg-BG" dirty="0" smtClean="0"/>
              <a:t> на изключения обработва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само грешки от даден тип (и подтиповете му</a:t>
            </a:r>
            <a:r>
              <a:rPr lang="en-US" dirty="0" smtClean="0"/>
              <a:t>)</a:t>
            </a:r>
          </a:p>
          <a:p>
            <a:pPr lvl="2"/>
            <a:r>
              <a:rPr lang="bg-BG" dirty="0" smtClean="0"/>
              <a:t>Другите типове грешки се обработват от други</a:t>
            </a:r>
            <a:br>
              <a:rPr lang="bg-BG" dirty="0" smtClean="0"/>
            </a:br>
            <a:r>
              <a:rPr lang="bg-BG" dirty="0" err="1" smtClean="0"/>
              <a:t>прихващачи</a:t>
            </a:r>
            <a:r>
              <a:rPr lang="bg-BG" dirty="0" smtClean="0"/>
              <a:t> по-късно</a:t>
            </a:r>
            <a:endParaRPr lang="en-US" dirty="0" smtClean="0"/>
          </a:p>
          <a:p>
            <a:pPr lvl="1"/>
            <a:r>
              <a:rPr lang="bg-BG" dirty="0" smtClean="0"/>
              <a:t>Необработените изключения извеждат съобщения за грешка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dirty="0" smtClean="0"/>
              <a:t> </a:t>
            </a:r>
            <a:r>
              <a:rPr lang="bg-BG" dirty="0" smtClean="0"/>
              <a:t>конструкцията гарантира, че даден блок с код ще се изпълни винаги (дори когато хвърлено изключение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3" y="2505442"/>
            <a:ext cx="308142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изключения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Какво са изключенията</a:t>
            </a:r>
            <a:r>
              <a:rPr lang="en-US" dirty="0" smtClean="0"/>
              <a:t>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Прихващане на изключения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Класът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dirty="0" smtClean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Свойства на изключенията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Йерархия на изключенията в</a:t>
            </a:r>
            <a:r>
              <a:rPr lang="en-US" dirty="0" smtClean="0"/>
              <a:t> 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Изключенията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.NET </a:t>
            </a:r>
            <a:r>
              <a:rPr lang="en-US" dirty="0" smtClean="0"/>
              <a:t>Framework / Java </a:t>
            </a:r>
            <a:r>
              <a:rPr lang="bg-BG" dirty="0" smtClean="0"/>
              <a:t>са класическа реализация на модела на изключенията в ООП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Предоставят мощен механизъм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централизирано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прихващане на грешки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необичайни събития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/>
              <a:t>Заменят процедурно-ориентирания подход, при който всяка функция връща код за грешка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Опростяват изграждането и поддръжката на кода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Позволяват проблематични ситуации да бъдат обработени на множество нива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изключенията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190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# </a:t>
            </a:r>
            <a:r>
              <a:rPr lang="bg-BG" dirty="0" smtClean="0"/>
              <a:t>могат да бъдат прихванати чрез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конструкция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блоковете </a:t>
            </a:r>
            <a:r>
              <a:rPr lang="bg-BG" dirty="0" smtClean="0"/>
              <a:t>могат да бъдат използвани многократно за обработка на различни типове изключения</a:t>
            </a:r>
            <a:endParaRPr lang="ru-RU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изключенията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413" y="2438400"/>
            <a:ext cx="109440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Вършим някаква работа, която може да породи изключение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Прихващаме хвърленото изключение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C:\Documents\Courses\OOP\OOP Images\sticker,375x3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1816605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Прихващане </a:t>
            </a:r>
            <a:r>
              <a:rPr lang="bg-BG" dirty="0" smtClean="0"/>
              <a:t>на </a:t>
            </a:r>
            <a:r>
              <a:rPr lang="bg-BG" dirty="0" smtClean="0"/>
              <a:t>изключения</a:t>
            </a:r>
            <a:r>
              <a:rPr lang="en-US" dirty="0" smtClean="0"/>
              <a:t> -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831634" y="1144720"/>
            <a:ext cx="10544603" cy="5452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446218"/>
            <a:ext cx="2365277" cy="163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71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Изключенията в</a:t>
            </a:r>
            <a:r>
              <a:rPr lang="ru-RU" dirty="0" smtClean="0"/>
              <a:t> </a:t>
            </a:r>
            <a:r>
              <a:rPr lang="en-US" dirty="0" smtClean="0"/>
              <a:t>C# / </a:t>
            </a:r>
            <a:r>
              <a:rPr lang="ru-RU" dirty="0" smtClean="0"/>
              <a:t>.NET </a:t>
            </a:r>
            <a:r>
              <a:rPr lang="bg-BG" dirty="0" smtClean="0"/>
              <a:t>са обекти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 smtClean="0"/>
              <a:t> </a:t>
            </a:r>
            <a:r>
              <a:rPr lang="bg-BG" dirty="0" smtClean="0"/>
              <a:t>е базов клас за всички изключения в</a:t>
            </a:r>
            <a:r>
              <a:rPr lang="en-US" dirty="0" smtClean="0"/>
              <a:t> </a:t>
            </a:r>
            <a:r>
              <a:rPr lang="en-US" dirty="0"/>
              <a:t>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Съдържа информация за причината на грешката / необичайната ситуация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bg-BG" dirty="0" smtClean="0"/>
              <a:t>текст, описващ изключението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снимка на стека в момента на хвърлянето на изключението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ru-RU" dirty="0" smtClean="0"/>
              <a:t>изключението, породило текущото (ако има)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Подобни са нещата и в </a:t>
            </a:r>
            <a:r>
              <a:rPr lang="en-US" dirty="0" smtClean="0"/>
              <a:t>Java </a:t>
            </a:r>
            <a:r>
              <a:rPr lang="bg-BG" dirty="0" smtClean="0"/>
              <a:t>и</a:t>
            </a:r>
            <a:r>
              <a:rPr lang="en-US" dirty="0" smtClean="0"/>
              <a:t> PHP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 smtClean="0"/>
              <a:t>Класът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System.Exception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Свойства </a:t>
            </a:r>
            <a:r>
              <a:rPr lang="bg-BG" sz="3800" dirty="0" smtClean="0"/>
              <a:t>на </a:t>
            </a:r>
            <a:r>
              <a:rPr lang="bg-BG" sz="3800" dirty="0" smtClean="0"/>
              <a:t>изключенията - пример</a:t>
            </a:r>
            <a:endParaRPr lang="bg-BG" sz="3800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719480" y="1074777"/>
            <a:ext cx="1074986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1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bg-BG" sz="3200" dirty="0" smtClean="0"/>
              <a:t>Свойството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дава кратко описание на проблема</a:t>
            </a:r>
            <a:endParaRPr lang="bg-BG" sz="32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bg-BG" sz="3200" dirty="0" smtClean="0"/>
              <a:t>Свойството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е изключително полезно за откриване на причината, породила изключението</a:t>
            </a:r>
            <a:endParaRPr lang="en-US" sz="32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 smtClean="0"/>
              <a:t>Свойства на изключенията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60412" y="3295233"/>
            <a:ext cx="1056364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</p:spTree>
    <p:extLst>
      <p:ext uri="{BB962C8B-B14F-4D97-AF65-F5344CB8AC3E}">
        <p14:creationId xmlns:p14="http://schemas.microsoft.com/office/powerpoint/2010/main" val="279527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Изключенията в</a:t>
            </a:r>
            <a:r>
              <a:rPr lang="en-US" dirty="0" smtClean="0"/>
              <a:t> .NET Framework </a:t>
            </a:r>
            <a:r>
              <a:rPr lang="bg-BG" dirty="0" smtClean="0"/>
              <a:t>са организирани в йерархия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 smtClean="0"/>
              <a:t>Йерархия на изключенията в </a:t>
            </a:r>
            <a:r>
              <a:rPr lang="en-US" dirty="0" smtClean="0"/>
              <a:t>.NET</a:t>
            </a:r>
            <a:endParaRPr lang="bg-BG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760412" y="2057400"/>
            <a:ext cx="10641210" cy="4343400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641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1422</Words>
  <Application>Microsoft Office PowerPoint</Application>
  <PresentationFormat>Custom</PresentationFormat>
  <Paragraphs>293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Какво са изключенията?</vt:lpstr>
      <vt:lpstr>Прихващане на изключенията</vt:lpstr>
      <vt:lpstr>Прихващане на изключения - пример</vt:lpstr>
      <vt:lpstr>Класът System.Exception</vt:lpstr>
      <vt:lpstr>Свойства на изключенията - пример</vt:lpstr>
      <vt:lpstr>Свойства на изключенията</vt:lpstr>
      <vt:lpstr>Йерархия на изключенията в .NET</vt:lpstr>
      <vt:lpstr>Типове изключения</vt:lpstr>
      <vt:lpstr>Прихващане на изключения</vt:lpstr>
      <vt:lpstr>Открийте грешката!</vt:lpstr>
      <vt:lpstr>Прихващане на всички изключения</vt:lpstr>
      <vt:lpstr>Конструкцията try-finally</vt:lpstr>
      <vt:lpstr>try-finally - пример</vt:lpstr>
      <vt:lpstr>Командата "using"</vt:lpstr>
      <vt:lpstr>Четене на текстов файл – пример</vt:lpstr>
      <vt:lpstr>Обобщение</vt:lpstr>
      <vt:lpstr>Прихващане на изключения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/>
  <cp:keywords>OOP, Exceptions, Exception Handling,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2018-08-27T21:51:06Z</dcterms:modified>
  <cp:category>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