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19"/>
  </p:notesMasterIdLst>
  <p:handoutMasterIdLst>
    <p:handoutMasterId r:id="rId20"/>
  </p:handoutMasterIdLst>
  <p:sldIdLst>
    <p:sldId id="519" r:id="rId4"/>
    <p:sldId id="520" r:id="rId5"/>
    <p:sldId id="495" r:id="rId6"/>
    <p:sldId id="496" r:id="rId7"/>
    <p:sldId id="497" r:id="rId8"/>
    <p:sldId id="498" r:id="rId9"/>
    <p:sldId id="499" r:id="rId10"/>
    <p:sldId id="501" r:id="rId11"/>
    <p:sldId id="525" r:id="rId12"/>
    <p:sldId id="508" r:id="rId13"/>
    <p:sldId id="509" r:id="rId14"/>
    <p:sldId id="518" r:id="rId15"/>
    <p:sldId id="510" r:id="rId16"/>
    <p:sldId id="523" r:id="rId17"/>
    <p:sldId id="52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863464-C838-4258-A058-2025A039B3E4}">
          <p14:sldIdLst>
            <p14:sldId id="519"/>
            <p14:sldId id="520"/>
          </p14:sldIdLst>
        </p14:section>
        <p14:section name="Throwing Exceptions" id="{90730001-0040-463E-A5BE-5FC62028C5AA}">
          <p14:sldIdLst>
            <p14:sldId id="495"/>
            <p14:sldId id="496"/>
            <p14:sldId id="497"/>
            <p14:sldId id="498"/>
            <p14:sldId id="499"/>
            <p14:sldId id="501"/>
            <p14:sldId id="525"/>
            <p14:sldId id="508"/>
            <p14:sldId id="509"/>
          </p14:sldIdLst>
        </p14:section>
        <p14:section name="Custom exceptons" id="{AEE0FB92-EF49-4FAD-ABFA-C3A1117678F4}">
          <p14:sldIdLst>
            <p14:sldId id="518"/>
          </p14:sldIdLst>
        </p14:section>
        <p14:section name="Conclusion" id="{F6B91600-FD9A-4C8C-B536-A52109DFAF73}">
          <p14:sldIdLst>
            <p14:sldId id="510"/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 varScale="1">
        <p:scale>
          <a:sx n="49" d="100"/>
          <a:sy n="49" d="100"/>
        </p:scale>
        <p:origin x="940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9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828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27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625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990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79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9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8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20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2618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4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91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122612" y="762000"/>
            <a:ext cx="8443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Хвърляне на изключения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C:\Documents\Courses\OOP\OOP Images\VOTWo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18" y="2652295"/>
            <a:ext cx="3948293" cy="34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Когато генерирате изключение, винаги подавайте на конструктора достатъчно </a:t>
            </a:r>
            <a:r>
              <a:rPr lang="bg-BG" dirty="0" err="1" smtClean="0"/>
              <a:t>говорящо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пояснително съобщение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Когато хвърляте изключение, винаги подавайте добро описание </a:t>
            </a:r>
            <a:r>
              <a:rPr lang="bg-BG" dirty="0"/>
              <a:t>на </a:t>
            </a:r>
            <a:r>
              <a:rPr lang="bg-BG" dirty="0" smtClean="0"/>
              <a:t>проблема, </a:t>
            </a:r>
            <a:r>
              <a:rPr lang="bg-BG" dirty="0"/>
              <a:t>който го е предизвикал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Съобщението на изключението трябва да обяснява какво е породило проблема и как той може да бъде решен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Добро</a:t>
            </a:r>
            <a:r>
              <a:rPr lang="en-US" dirty="0" smtClean="0"/>
              <a:t>: „</a:t>
            </a:r>
            <a:r>
              <a:rPr lang="bg-BG" i="1" dirty="0" smtClean="0"/>
              <a:t>Размерът трябва  да е число в диапазона</a:t>
            </a:r>
            <a:r>
              <a:rPr lang="en-US" i="1" dirty="0" smtClean="0"/>
              <a:t> </a:t>
            </a:r>
            <a:r>
              <a:rPr lang="en-US" i="1" dirty="0"/>
              <a:t>[</a:t>
            </a:r>
            <a:r>
              <a:rPr lang="en-US" i="1" dirty="0" smtClean="0"/>
              <a:t>1…15]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Добро</a:t>
            </a:r>
            <a:r>
              <a:rPr lang="en-US" dirty="0" smtClean="0"/>
              <a:t>: „</a:t>
            </a:r>
            <a:r>
              <a:rPr lang="bg-BG" i="1" dirty="0" smtClean="0"/>
              <a:t>Невалидно състояние. Извикайте първо </a:t>
            </a:r>
            <a:r>
              <a:rPr lang="en-US" i="1" dirty="0" smtClean="0"/>
              <a:t>Initialize()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Лошо</a:t>
            </a:r>
            <a:r>
              <a:rPr lang="en-US" dirty="0" smtClean="0"/>
              <a:t>: „</a:t>
            </a:r>
            <a:r>
              <a:rPr lang="bg-BG" i="1" dirty="0" smtClean="0"/>
              <a:t>Неочакван проблем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Лошо</a:t>
            </a:r>
            <a:r>
              <a:rPr lang="en-US" dirty="0" smtClean="0"/>
              <a:t>: „</a:t>
            </a:r>
            <a:r>
              <a:rPr lang="bg-BG" i="1" dirty="0" smtClean="0"/>
              <a:t>Невалиден аргумент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30" y="413331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30" y="543777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Изключенията може да намалят производителността на приложението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Затова ги хвърляйте само в ситуации, които са наистина необичайни и трябва да бъдат обработени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Не хвърляйте изключения при нормалната работа на програма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CLR </a:t>
            </a:r>
            <a:r>
              <a:rPr lang="bg-BG" dirty="0" smtClean="0"/>
              <a:t>може да хвърли </a:t>
            </a:r>
            <a:r>
              <a:rPr lang="bg-BG" smtClean="0"/>
              <a:t>изключения по </a:t>
            </a:r>
            <a:r>
              <a:rPr lang="bg-BG" dirty="0" smtClean="0"/>
              <a:t>всяко време, няма как да бъде предвидено това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  <a:r>
              <a:rPr lang="en-US" dirty="0" smtClean="0"/>
              <a:t>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541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Потребителските изключения наследяват някой от класовете изключения </a:t>
            </a:r>
            <a:r>
              <a:rPr lang="en-US" dirty="0" smtClean="0"/>
              <a:t>(</a:t>
            </a:r>
            <a:r>
              <a:rPr lang="bg-BG" dirty="0" smtClean="0"/>
              <a:t>най-често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bg-BG" dirty="0" smtClean="0"/>
              <a:t>Те се хвърлят като всяко друго изключение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потребителски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160" y="2514600"/>
            <a:ext cx="107061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TankException(string 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: base(msg)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1036" y="5867400"/>
            <a:ext cx="107061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TankException("Not enough fuel to travel");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Изключенията се хвърлят </a:t>
            </a:r>
            <a:r>
              <a:rPr lang="en-US" dirty="0"/>
              <a:t>(</a:t>
            </a:r>
            <a:r>
              <a:rPr lang="bg-BG" dirty="0"/>
              <a:t>пораждат</a:t>
            </a:r>
            <a:r>
              <a:rPr lang="en-US" dirty="0"/>
              <a:t>) </a:t>
            </a:r>
            <a:r>
              <a:rPr lang="bg-BG" dirty="0"/>
              <a:t>чрез командата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Когато </a:t>
            </a:r>
            <a:r>
              <a:rPr lang="bg-BG" dirty="0"/>
              <a:t>се  хвърля изключение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Изпълнението на програмата спира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Изключението пътува през </a:t>
            </a:r>
            <a:r>
              <a:rPr lang="bg-BG" dirty="0" smtClean="0"/>
              <a:t>стека, докато </a:t>
            </a:r>
            <a:br>
              <a:rPr lang="bg-BG" dirty="0" smtClean="0"/>
            </a:br>
            <a:r>
              <a:rPr lang="bg-BG" dirty="0" smtClean="0"/>
              <a:t>не бъде прихванато от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блок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Всеки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 обработва само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тези </a:t>
            </a:r>
            <a:r>
              <a:rPr lang="bg-BG" dirty="0"/>
              <a:t>изключения, които </a:t>
            </a:r>
            <a:r>
              <a:rPr lang="bg-BG" dirty="0" smtClean="0"/>
              <a:t>очаква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Прихванато изключение </a:t>
            </a:r>
            <a:r>
              <a:rPr lang="bg-BG" dirty="0"/>
              <a:t>може да </a:t>
            </a:r>
            <a:r>
              <a:rPr lang="bg-BG" dirty="0" smtClean="0"/>
              <a:t>бъде хвърлено </a:t>
            </a:r>
            <a:r>
              <a:rPr lang="bg-BG" dirty="0"/>
              <a:t>наново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err="1" smtClean="0"/>
              <a:t>Неприхванатите</a:t>
            </a:r>
            <a:r>
              <a:rPr lang="bg-BG" dirty="0" smtClean="0"/>
              <a:t> </a:t>
            </a:r>
            <a:r>
              <a:rPr lang="bg-BG" dirty="0"/>
              <a:t>изключения извеждат съобщение за грешка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75" y="2261901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Хвърляне на изключения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Генериране (</a:t>
            </a:r>
            <a:r>
              <a:rPr lang="bg-BG" dirty="0" smtClean="0"/>
              <a:t>хвърляне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на изключения</a:t>
            </a:r>
            <a:endParaRPr lang="en-US" dirty="0" smtClean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Избор на типа на изключението</a:t>
            </a:r>
            <a:endParaRPr lang="en-US" dirty="0" smtClean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Препоръки при работа с изключения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Създаване на потребителски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9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 smtClean="0"/>
              <a:t>Изк</a:t>
            </a:r>
            <a:r>
              <a:rPr lang="bg-BG" dirty="0" smtClean="0"/>
              <a:t>люченията се хвърлят </a:t>
            </a:r>
            <a:r>
              <a:rPr lang="en-US" sz="3400" dirty="0" smtClean="0"/>
              <a:t>(</a:t>
            </a:r>
            <a:r>
              <a:rPr lang="bg-BG" sz="3400" dirty="0" smtClean="0"/>
              <a:t>пораждат</a:t>
            </a:r>
            <a:r>
              <a:rPr lang="en-US" sz="3400" dirty="0" smtClean="0"/>
              <a:t>) </a:t>
            </a:r>
            <a:r>
              <a:rPr lang="bg-BG" sz="3400" dirty="0" smtClean="0"/>
              <a:t>чрез командата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4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Целта е уведомяване на кода, извикал текущия програмен блок, за грешка или друга необичайна ситуация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Когато се  хвърля изключение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Изпълнението на програмата спира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Изключението пътува през </a:t>
            </a:r>
            <a:r>
              <a:rPr lang="bg-BG" dirty="0" smtClean="0"/>
              <a:t>стека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Докато не достигне подходящ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блок, който да го прихване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err="1" smtClean="0"/>
              <a:t>Неприхванатите</a:t>
            </a:r>
            <a:r>
              <a:rPr lang="bg-BG" dirty="0" smtClean="0"/>
              <a:t> изключения извеждат съобщение за грешка</a:t>
            </a:r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Хвърляне на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568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urved Connector 111"/>
          <p:cNvCxnSpPr>
            <a:stCxn id="83" idx="0"/>
            <a:endCxn id="104" idx="0"/>
          </p:cNvCxnSpPr>
          <p:nvPr/>
        </p:nvCxnSpPr>
        <p:spPr>
          <a:xfrm rot="16200000" flipH="1">
            <a:off x="4833569" y="-830579"/>
            <a:ext cx="2530" cy="5307218"/>
          </a:xfrm>
          <a:prstGeom prst="curvedConnector3">
            <a:avLst>
              <a:gd name="adj1" fmla="val -1844763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65" name="AutoShape 44"/>
          <p:cNvCxnSpPr>
            <a:cxnSpLocks noChangeShapeType="1"/>
          </p:cNvCxnSpPr>
          <p:nvPr/>
        </p:nvCxnSpPr>
        <p:spPr bwMode="auto">
          <a:xfrm flipH="1" flipV="1">
            <a:off x="3144839" y="375671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74" name="AutoShape 44"/>
          <p:cNvCxnSpPr>
            <a:cxnSpLocks noChangeShapeType="1"/>
          </p:cNvCxnSpPr>
          <p:nvPr/>
        </p:nvCxnSpPr>
        <p:spPr bwMode="auto">
          <a:xfrm flipH="1" flipV="1">
            <a:off x="3144839" y="2908985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82" name="AutoShape 44"/>
          <p:cNvCxnSpPr>
            <a:cxnSpLocks noChangeShapeType="1"/>
          </p:cNvCxnSpPr>
          <p:nvPr/>
        </p:nvCxnSpPr>
        <p:spPr bwMode="auto">
          <a:xfrm flipH="1" flipV="1">
            <a:off x="3144839" y="206379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работят изключенията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217612" y="425064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217612" y="343848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217612" y="262886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17612" y="1821765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9457" y="3792142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47203" y="290732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69457" y="208317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21104" y="2212290"/>
            <a:ext cx="51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AutoShape 44"/>
          <p:cNvCxnSpPr>
            <a:cxnSpLocks noChangeShapeType="1"/>
          </p:cNvCxnSpPr>
          <p:nvPr/>
        </p:nvCxnSpPr>
        <p:spPr bwMode="auto">
          <a:xfrm flipH="1" flipV="1">
            <a:off x="8452056" y="375924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flipH="1" flipV="1">
            <a:off x="8452056" y="2911515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100" name="AutoShape 44"/>
          <p:cNvCxnSpPr>
            <a:cxnSpLocks noChangeShapeType="1"/>
          </p:cNvCxnSpPr>
          <p:nvPr/>
        </p:nvCxnSpPr>
        <p:spPr bwMode="auto">
          <a:xfrm flipH="1" flipV="1">
            <a:off x="8452056" y="206632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01" name="Rounded Rectangle 100"/>
          <p:cNvSpPr/>
          <p:nvPr/>
        </p:nvSpPr>
        <p:spPr>
          <a:xfrm>
            <a:off x="6524830" y="425317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524830" y="344101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524830" y="263139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524830" y="182429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117283" y="3746196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17283" y="290100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35573" y="2053276"/>
            <a:ext cx="148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r>
              <a:rPr lang="bg-BG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28321" y="2214820"/>
            <a:ext cx="51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AutoShape 44"/>
          <p:cNvCxnSpPr>
            <a:cxnSpLocks noChangeShapeType="1"/>
            <a:stCxn id="116" idx="0"/>
            <a:endCxn id="101" idx="2"/>
          </p:cNvCxnSpPr>
          <p:nvPr/>
        </p:nvCxnSpPr>
        <p:spPr bwMode="auto">
          <a:xfrm flipV="1">
            <a:off x="5812172" y="4736416"/>
            <a:ext cx="1676271" cy="51555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3325059" y="971550"/>
            <a:ext cx="296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Хвърляне на изключение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4086860" y="4743450"/>
            <a:ext cx="1726750" cy="1017032"/>
          </a:xfrm>
          <a:prstGeom prst="cloud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118" name="Curved Connector 117"/>
          <p:cNvCxnSpPr>
            <a:stCxn id="116" idx="2"/>
            <a:endCxn id="72" idx="2"/>
          </p:cNvCxnSpPr>
          <p:nvPr/>
        </p:nvCxnSpPr>
        <p:spPr>
          <a:xfrm rot="10800000">
            <a:off x="2181226" y="4733887"/>
            <a:ext cx="1910990" cy="51808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20" name="TextBox 119"/>
          <p:cNvSpPr txBox="1"/>
          <p:nvPr/>
        </p:nvSpPr>
        <p:spPr>
          <a:xfrm rot="809375">
            <a:off x="2094777" y="5149555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Изпълняваме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 rot="20288132">
            <a:off x="6559557" y="5067502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 rot="369246">
            <a:off x="5100698" y="6073316"/>
            <a:ext cx="261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съобщение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грешка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AutoShape 44"/>
          <p:cNvCxnSpPr>
            <a:cxnSpLocks noChangeShapeType="1"/>
            <a:endCxn id="116" idx="1"/>
          </p:cNvCxnSpPr>
          <p:nvPr/>
        </p:nvCxnSpPr>
        <p:spPr bwMode="auto">
          <a:xfrm rot="10800000">
            <a:off x="4950235" y="5759401"/>
            <a:ext cx="3402714" cy="33660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pic>
        <p:nvPicPr>
          <p:cNvPr id="3121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48" y="5704561"/>
            <a:ext cx="3009321" cy="81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Хвърляне </a:t>
            </a:r>
            <a:r>
              <a:rPr lang="bg-BG" sz="3000" dirty="0" smtClean="0"/>
              <a:t>на изключение със съобщение за грешка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bg-BG" sz="3000" dirty="0" smtClean="0"/>
              <a:t>Изключението може да приема съобщение и причина</a:t>
            </a:r>
            <a:r>
              <a:rPr lang="en-US" sz="3000" dirty="0" smtClean="0"/>
              <a:t>:</a:t>
            </a:r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5000" dirty="0" smtClean="0"/>
          </a:p>
          <a:p>
            <a:r>
              <a:rPr lang="bg-BG" sz="3000" dirty="0" smtClean="0"/>
              <a:t>Бележка:</a:t>
            </a:r>
            <a:r>
              <a:rPr lang="en-US" sz="3000" dirty="0" smtClean="0"/>
              <a:t> </a:t>
            </a:r>
            <a:r>
              <a:rPr lang="bg-BG" sz="3000" dirty="0"/>
              <a:t>ако и оригиналното изключение </a:t>
            </a:r>
            <a:r>
              <a:rPr lang="bg-BG" sz="3000" dirty="0" smtClean="0"/>
              <a:t>не бъде подадено като параметър, ще загубим първоначалната причина за изключението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командата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throw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903581" y="1809690"/>
            <a:ext cx="1026950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80" y="2868369"/>
            <a:ext cx="1026950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(SqlException sqlEx)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InvalidOperationException("Cannot save invoice.", sqlEx);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4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Прихванатите изключения може да бъдат хвърлени наново</a:t>
            </a:r>
            <a:r>
              <a:rPr lang="en-US" dirty="0" smtClean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Повторно хвърляне на изключение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1238" y="1785878"/>
            <a:ext cx="1046477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fe; 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819" y="5106650"/>
            <a:ext cx="1046477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throw; 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2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Х</a:t>
            </a:r>
            <a:r>
              <a:rPr lang="bg-BG" sz="3800" dirty="0" smtClean="0"/>
              <a:t>върляне </a:t>
            </a:r>
            <a:r>
              <a:rPr lang="bg-BG" sz="3800" dirty="0" smtClean="0"/>
              <a:t>на </a:t>
            </a:r>
            <a:r>
              <a:rPr lang="bg-BG" sz="3800" dirty="0"/>
              <a:t>изключения - пример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37441" y="1143000"/>
            <a:ext cx="10337222" cy="53674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1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Когато се подаде невалидна стойност в параметър на метод</a:t>
            </a:r>
            <a:r>
              <a:rPr lang="en-US" sz="3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Когато заявената операция не се поддържа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Когато методът все още не е реализиран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Когато няма друг подходящ стандартен клас изключения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Създайте ваш собствен клас </a:t>
            </a:r>
            <a:r>
              <a:rPr lang="en-US" sz="3000" dirty="0" smtClean="0"/>
              <a:t>(</a:t>
            </a:r>
            <a:r>
              <a:rPr lang="bg-BG" sz="3000" dirty="0" smtClean="0"/>
              <a:t>наследяващ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 smtClean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Избиране на типа на изключението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блоковете трябва да започват с изключенията, които са най-ниско в йерархията (т.е. с най-специфичните)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 да продължават с по-общите изключения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 противен случай ще има грешка при компилация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Всеки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трябва да обработва само тези изключения, които очаква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Ако метод не е компетентен да обработи дадено изключение, той би трябвало да го остави </a:t>
            </a:r>
            <a:r>
              <a:rPr lang="bg-BG" dirty="0" err="1" smtClean="0"/>
              <a:t>неприхванато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Прихващането на всички изключения, независимо от какъв тип са, е популярна лоша практика</a:t>
            </a:r>
            <a:r>
              <a:rPr lang="en-US" dirty="0" smtClean="0"/>
              <a:t> (</a:t>
            </a:r>
            <a:r>
              <a:rPr lang="bg-BG" dirty="0" err="1" smtClean="0"/>
              <a:t>анти</a:t>
            </a:r>
            <a:r>
              <a:rPr lang="bg-BG" dirty="0" smtClean="0"/>
              <a:t>-шаблон</a:t>
            </a:r>
            <a:r>
              <a:rPr lang="en-US" dirty="0" smtClean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Препоръки при работа с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631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999</Words>
  <Application>Microsoft Office PowerPoint</Application>
  <PresentationFormat>Custom</PresentationFormat>
  <Paragraphs>196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Хвърляне на изключения</vt:lpstr>
      <vt:lpstr>Как работят изключенията?</vt:lpstr>
      <vt:lpstr>Използване на командата throw</vt:lpstr>
      <vt:lpstr>Повторно хвърляне на изключение</vt:lpstr>
      <vt:lpstr>Хвърляне на изключения - пример</vt:lpstr>
      <vt:lpstr>Избиране на типа на изключението</vt:lpstr>
      <vt:lpstr>Препоръки при работа с изключения</vt:lpstr>
      <vt:lpstr>Препоръки при работа с изключения(2)</vt:lpstr>
      <vt:lpstr>Препоръки при работа с изключения(3)</vt:lpstr>
      <vt:lpstr>Създаване на потребителски изключения</vt:lpstr>
      <vt:lpstr>Обобщение</vt:lpstr>
      <vt:lpstr>Хвърляне на изключения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Software Development Course</dc:subject>
  <dc:creator/>
  <cp:keywords>OOP, Exceptions, Exception Handling, programming, SoftUni, Software University, programming, software development, software engineering, course, Web development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2018-08-27T21:52:02Z</dcterms:modified>
  <cp:category>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