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16"/>
  </p:notesMasterIdLst>
  <p:handoutMasterIdLst>
    <p:handoutMasterId r:id="rId17"/>
  </p:handoutMasterIdLst>
  <p:sldIdLst>
    <p:sldId id="394" r:id="rId4"/>
    <p:sldId id="601" r:id="rId5"/>
    <p:sldId id="602" r:id="rId6"/>
    <p:sldId id="612" r:id="rId7"/>
    <p:sldId id="617" r:id="rId8"/>
    <p:sldId id="613" r:id="rId9"/>
    <p:sldId id="614" r:id="rId10"/>
    <p:sldId id="615" r:id="rId11"/>
    <p:sldId id="616" r:id="rId12"/>
    <p:sldId id="618" r:id="rId13"/>
    <p:sldId id="594" r:id="rId14"/>
    <p:sldId id="59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1"/>
          </p14:sldIdLst>
        </p14:section>
        <p14:section name="АлгОбединение и сечение на списъци" id="{51D0FD15-3932-43D9-82C9-6AF03C9EE001}">
          <p14:sldIdLst>
            <p14:sldId id="602"/>
            <p14:sldId id="612"/>
            <p14:sldId id="617"/>
            <p14:sldId id="613"/>
            <p14:sldId id="614"/>
            <p14:sldId id="615"/>
            <p14:sldId id="616"/>
            <p14:sldId id="618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  <a:srgbClr val="669900"/>
    <a:srgbClr val="005776"/>
    <a:srgbClr val="CCCC00"/>
    <a:srgbClr val="CC3300"/>
    <a:srgbClr val="F3BE60"/>
    <a:srgbClr val="D2A010"/>
    <a:srgbClr val="F6D18E"/>
    <a:srgbClr val="FFFFFF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8670" autoAdjust="0"/>
  </p:normalViewPr>
  <p:slideViewPr>
    <p:cSldViewPr>
      <p:cViewPr varScale="1">
        <p:scale>
          <a:sx n="73" d="100"/>
          <a:sy n="73" d="100"/>
        </p:scale>
        <p:origin x="6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720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3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27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98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6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Алгоритми върху линейни структури от данни. </a:t>
            </a:r>
            <a:r>
              <a:rPr lang="ru-RU" dirty="0" smtClean="0"/>
              <a:t>Обединение, сечение</a:t>
            </a:r>
            <a:r>
              <a:rPr lang="ru-RU" dirty="0"/>
              <a:t> </a:t>
            </a:r>
          </a:p>
          <a:p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026" name="Picture 2" descr="clip_image0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4824734"/>
            <a:ext cx="1504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p_image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2471510"/>
            <a:ext cx="14954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68716"/>
              </p:ext>
            </p:extLst>
          </p:nvPr>
        </p:nvGraphicFramePr>
        <p:xfrm>
          <a:off x="6976964" y="3510757"/>
          <a:ext cx="2265210" cy="48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42"/>
                <a:gridCol w="453042"/>
                <a:gridCol w="453042"/>
                <a:gridCol w="453042"/>
                <a:gridCol w="453042"/>
              </a:tblGrid>
              <a:tr h="484159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1878"/>
              </p:ext>
            </p:extLst>
          </p:nvPr>
        </p:nvGraphicFramePr>
        <p:xfrm>
          <a:off x="7083658" y="4837937"/>
          <a:ext cx="13997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71"/>
                <a:gridCol w="466571"/>
                <a:gridCol w="46657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98954"/>
              </p:ext>
            </p:extLst>
          </p:nvPr>
        </p:nvGraphicFramePr>
        <p:xfrm>
          <a:off x="9475787" y="3923238"/>
          <a:ext cx="23622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53340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18241"/>
              </p:ext>
            </p:extLst>
          </p:nvPr>
        </p:nvGraphicFramePr>
        <p:xfrm>
          <a:off x="10145850" y="6290930"/>
          <a:ext cx="942514" cy="5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561514"/>
              </a:tblGrid>
              <a:tr h="51332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623655" y="3353277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chemeClr val="accent1"/>
                </a:solidFill>
              </a:rPr>
              <a:t>обединение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4412" y="57677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chemeClr val="accent1"/>
                </a:solidFill>
              </a:rPr>
              <a:t>сечение</a:t>
            </a:r>
            <a:endParaRPr lang="bg-B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</a:t>
            </a:r>
            <a:r>
              <a:rPr lang="ru-RU" dirty="0" smtClean="0"/>
              <a:t>– Вариант 2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 </a:t>
            </a:r>
            <a:r>
              <a:rPr lang="bg-BG" b="0" dirty="0"/>
              <a:t>метода </a:t>
            </a:r>
            <a:r>
              <a:rPr lang="en-US" dirty="0" err="1" smtClean="0"/>
              <a:t>AddRange</a:t>
            </a:r>
            <a:r>
              <a:rPr lang="bg-BG" dirty="0" smtClean="0"/>
              <a:t>(2)</a:t>
            </a:r>
            <a:endParaRPr lang="ru-RU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114" y="3124200"/>
            <a:ext cx="9182197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1800" dirty="0" smtClean="0"/>
              <a:t>. . .</a:t>
            </a:r>
          </a:p>
          <a:p>
            <a:endParaRPr lang="bg-BG" sz="1800" dirty="0"/>
          </a:p>
          <a:p>
            <a:r>
              <a:rPr lang="en-US" sz="1800" dirty="0"/>
              <a:t>     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List&lt;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intersectList</a:t>
            </a:r>
            <a:r>
              <a:rPr lang="en-US" sz="1800" dirty="0">
                <a:solidFill>
                  <a:schemeClr val="tx1"/>
                </a:solidFill>
              </a:rPr>
              <a:t> = new List&lt;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&gt;();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      </a:t>
            </a:r>
            <a:r>
              <a:rPr lang="en-US" sz="1800" dirty="0" err="1">
                <a:solidFill>
                  <a:schemeClr val="tx1"/>
                </a:solidFill>
              </a:rPr>
              <a:t>intersectList</a:t>
            </a:r>
            <a:r>
              <a:rPr lang="en-US" sz="1800" dirty="0" err="1">
                <a:solidFill>
                  <a:schemeClr val="accent1"/>
                </a:solidFill>
              </a:rPr>
              <a:t>.AddRange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  <a:r>
              <a:rPr lang="en-US" sz="1800" dirty="0" err="1">
                <a:solidFill>
                  <a:schemeClr val="accent1"/>
                </a:solidFill>
              </a:rPr>
              <a:t>firstList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/>
              <a:t>      for (</a:t>
            </a:r>
            <a:r>
              <a:rPr lang="en-US" sz="1800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= intersectList.Count-1; </a:t>
            </a:r>
            <a:r>
              <a:rPr lang="en-US" sz="1800" dirty="0" err="1"/>
              <a:t>i</a:t>
            </a:r>
            <a:r>
              <a:rPr lang="en-US" sz="1800" dirty="0"/>
              <a:t> &gt;= 0; </a:t>
            </a:r>
            <a:r>
              <a:rPr lang="en-US" sz="1800" dirty="0" err="1"/>
              <a:t>i</a:t>
            </a:r>
            <a:r>
              <a:rPr lang="en-US" sz="1800" dirty="0"/>
              <a:t>--)</a:t>
            </a:r>
          </a:p>
          <a:p>
            <a:r>
              <a:rPr lang="en-US" sz="1800" dirty="0"/>
              <a:t>      {      if (!</a:t>
            </a:r>
            <a:r>
              <a:rPr lang="en-US" sz="1800" dirty="0" err="1"/>
              <a:t>secondList.Contains</a:t>
            </a:r>
            <a:r>
              <a:rPr lang="en-US" sz="1800" dirty="0"/>
              <a:t>(</a:t>
            </a:r>
            <a:r>
              <a:rPr lang="en-US" sz="1800" dirty="0" err="1"/>
              <a:t>intersectList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]))</a:t>
            </a:r>
          </a:p>
          <a:p>
            <a:r>
              <a:rPr lang="en-US" sz="1800" dirty="0"/>
              <a:t>            {      </a:t>
            </a:r>
            <a:r>
              <a:rPr lang="en-US" sz="1800" dirty="0" err="1"/>
              <a:t>intersectList.</a:t>
            </a:r>
            <a:r>
              <a:rPr lang="en-US" sz="1800" dirty="0" err="1">
                <a:solidFill>
                  <a:schemeClr val="accent1"/>
                </a:solidFill>
              </a:rPr>
              <a:t>RemoveAt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r>
              <a:rPr lang="en-US" sz="1800" dirty="0"/>
              <a:t>            }      </a:t>
            </a:r>
            <a:endParaRPr lang="bg-BG" sz="1800" dirty="0"/>
          </a:p>
          <a:p>
            <a:r>
              <a:rPr lang="bg-BG" sz="1800" dirty="0"/>
              <a:t>       </a:t>
            </a:r>
            <a:r>
              <a:rPr lang="en-US" sz="1800" dirty="0"/>
              <a:t>}    </a:t>
            </a:r>
            <a:endParaRPr lang="bg-BG" sz="1800" dirty="0" smtClean="0"/>
          </a:p>
          <a:p>
            <a:r>
              <a:rPr lang="bg-BG" sz="1800" dirty="0" smtClean="0"/>
              <a:t>      </a:t>
            </a:r>
            <a:r>
              <a:rPr lang="en-US" sz="1800" dirty="0" err="1" smtClean="0"/>
              <a:t>Console.Write</a:t>
            </a:r>
            <a:r>
              <a:rPr lang="en-US" sz="1800" dirty="0"/>
              <a:t>("intersect = ");</a:t>
            </a:r>
          </a:p>
          <a:p>
            <a:r>
              <a:rPr lang="en-US" sz="1800" dirty="0"/>
              <a:t>      </a:t>
            </a:r>
            <a:r>
              <a:rPr lang="en-US" sz="1800" dirty="0" err="1"/>
              <a:t>PrintList</a:t>
            </a:r>
            <a:r>
              <a:rPr lang="en-US" sz="1800" dirty="0"/>
              <a:t>(</a:t>
            </a:r>
            <a:r>
              <a:rPr lang="en-US" sz="1800" dirty="0" err="1"/>
              <a:t>intersectList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5612" y="1295400"/>
            <a:ext cx="10934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 smtClean="0"/>
              <a:t>Конструираме</a:t>
            </a:r>
            <a:r>
              <a:rPr lang="bg-BG" b="1" dirty="0" smtClean="0">
                <a:solidFill>
                  <a:schemeClr val="accent1"/>
                </a:solidFill>
              </a:rPr>
              <a:t> Сечението</a:t>
            </a:r>
            <a:r>
              <a:rPr lang="bg-BG" dirty="0" smtClean="0"/>
              <a:t> така: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 smtClean="0"/>
              <a:t>Добавяме елементите на първия с </a:t>
            </a:r>
            <a:r>
              <a:rPr lang="en-US" dirty="0" err="1" smtClean="0">
                <a:solidFill>
                  <a:schemeClr val="accent1"/>
                </a:solidFill>
              </a:rPr>
              <a:t>AddRange</a:t>
            </a:r>
            <a:endParaRPr lang="bg-BG" dirty="0" smtClean="0">
              <a:solidFill>
                <a:schemeClr val="accent1"/>
              </a:solidFill>
            </a:endParaRP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 smtClean="0"/>
              <a:t>С </a:t>
            </a:r>
            <a:r>
              <a:rPr lang="en-US" dirty="0" err="1" smtClean="0">
                <a:solidFill>
                  <a:schemeClr val="accent1"/>
                </a:solidFill>
              </a:rPr>
              <a:t>RemoveAt</a:t>
            </a:r>
            <a:r>
              <a:rPr lang="en-US" dirty="0" smtClean="0"/>
              <a:t>() </a:t>
            </a:r>
            <a:r>
              <a:rPr lang="bg-BG" dirty="0" smtClean="0"/>
              <a:t>премахваме всички, които Не се съдържат и във втория</a:t>
            </a:r>
            <a:endParaRPr lang="bg-BG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 smtClean="0"/>
              <a:t> </a:t>
            </a:r>
            <a:r>
              <a:rPr lang="bg-BG" dirty="0"/>
              <a:t>извеждаме </a:t>
            </a:r>
            <a:r>
              <a:rPr lang="bg-BG" dirty="0" smtClean="0"/>
              <a:t>списъка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PrintList</a:t>
            </a:r>
            <a:r>
              <a:rPr lang="en-US" dirty="0"/>
              <a:t>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14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Алгоритми </a:t>
            </a:r>
            <a:r>
              <a:rPr lang="bg-BG" dirty="0"/>
              <a:t>върху линейни структури от данни. </a:t>
            </a:r>
            <a:r>
              <a:rPr lang="ru-RU" dirty="0"/>
              <a:t>Обединение и сечение на 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Обединение и сечение на списъци</a:t>
            </a:r>
          </a:p>
          <a:p>
            <a:pPr marL="819096" lvl="1" indent="-514350"/>
            <a:r>
              <a:rPr lang="ru-RU" sz="2800" dirty="0" smtClean="0"/>
              <a:t>директно</a:t>
            </a:r>
          </a:p>
          <a:p>
            <a:pPr marL="819096" lvl="1" indent="-514350"/>
            <a:r>
              <a:rPr lang="ru-RU" sz="2800" dirty="0" smtClean="0"/>
              <a:t>с </a:t>
            </a:r>
            <a:r>
              <a:rPr lang="bg-BG" sz="2800" dirty="0"/>
              <a:t>метода 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AddRange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&lt;T</a:t>
            </a:r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bg-BG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Нека сега разгледаме един по-интересен пример - да напишем програма, която може да намира обединенията и сеченията на две множества числа</a:t>
            </a:r>
            <a:r>
              <a:rPr lang="ru-RU" dirty="0" smtClean="0"/>
              <a:t>.</a:t>
            </a:r>
          </a:p>
          <a:p>
            <a:r>
              <a:rPr lang="ru-RU" dirty="0"/>
              <a:t>Можем да приемем, че имаме два списъка и искаме да вземем елементите, които се намират и в двата едновременно (сечение) или търсим тези, които се намират поне в единия от двата (обединение).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Обединение и сечение на </a:t>
            </a:r>
            <a:r>
              <a:rPr lang="ru-RU" dirty="0" smtClean="0"/>
              <a:t>списъци</a:t>
            </a:r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39410"/>
              </p:ext>
            </p:extLst>
          </p:nvPr>
        </p:nvGraphicFramePr>
        <p:xfrm>
          <a:off x="455613" y="5410200"/>
          <a:ext cx="449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65933"/>
              </p:ext>
            </p:extLst>
          </p:nvPr>
        </p:nvGraphicFramePr>
        <p:xfrm>
          <a:off x="455612" y="6096000"/>
          <a:ext cx="26974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3733"/>
              </p:ext>
            </p:extLst>
          </p:nvPr>
        </p:nvGraphicFramePr>
        <p:xfrm>
          <a:off x="7085012" y="5410200"/>
          <a:ext cx="4724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19278"/>
              </p:ext>
            </p:extLst>
          </p:nvPr>
        </p:nvGraphicFramePr>
        <p:xfrm>
          <a:off x="7085012" y="6096000"/>
          <a:ext cx="22341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71"/>
                <a:gridCol w="1117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8012" y="4724400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chemeClr val="accent1"/>
                </a:solidFill>
              </a:rPr>
              <a:t>обединение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81780" y="609679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chemeClr val="accent1"/>
                </a:solidFill>
              </a:rPr>
              <a:t>сечение</a:t>
            </a:r>
            <a:endParaRPr lang="bg-B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314" y="1210042"/>
            <a:ext cx="5562599" cy="4763137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Едно </a:t>
            </a:r>
            <a:r>
              <a:rPr lang="ru-RU" sz="2800" dirty="0"/>
              <a:t>възможно решение </a:t>
            </a:r>
            <a:r>
              <a:rPr lang="ru-RU" sz="2800" dirty="0" smtClean="0"/>
              <a:t>е с </a:t>
            </a:r>
            <a:r>
              <a:rPr lang="ru-RU" sz="2800" dirty="0"/>
              <a:t>директно </a:t>
            </a:r>
            <a:r>
              <a:rPr lang="ru-RU" sz="2800" dirty="0" smtClean="0"/>
              <a:t>следване на  </a:t>
            </a:r>
            <a:r>
              <a:rPr lang="ru-RU" sz="2800" dirty="0"/>
              <a:t>определенията за обединение и сечение на множества. Използваме </a:t>
            </a:r>
            <a:r>
              <a:rPr lang="ru-RU" sz="2800" dirty="0" smtClean="0"/>
              <a:t>методите </a:t>
            </a:r>
            <a:r>
              <a:rPr lang="bg-BG" sz="2800" b="1" dirty="0" smtClean="0">
                <a:solidFill>
                  <a:schemeClr val="accent1"/>
                </a:solidFill>
              </a:rPr>
              <a:t>Съдържа</a:t>
            </a:r>
            <a:r>
              <a:rPr lang="bg-BG" sz="2800" dirty="0" smtClean="0">
                <a:solidFill>
                  <a:schemeClr val="accent1"/>
                </a:solidFill>
              </a:rPr>
              <a:t> </a:t>
            </a:r>
            <a:r>
              <a:rPr lang="bg-BG" sz="2800" b="1" dirty="0" smtClean="0">
                <a:solidFill>
                  <a:schemeClr val="accent1"/>
                </a:solidFill>
              </a:rPr>
              <a:t>ли се</a:t>
            </a:r>
            <a:r>
              <a:rPr lang="ru-RU" sz="2800" b="1" dirty="0" smtClean="0"/>
              <a:t> </a:t>
            </a:r>
            <a:r>
              <a:rPr lang="ru-RU" sz="2800" dirty="0"/>
              <a:t>елемент в списък и </a:t>
            </a:r>
            <a:r>
              <a:rPr lang="ru-RU" sz="2800" b="1" dirty="0" smtClean="0">
                <a:solidFill>
                  <a:schemeClr val="accent1"/>
                </a:solidFill>
              </a:rPr>
              <a:t>Добави</a:t>
            </a:r>
            <a:r>
              <a:rPr lang="ru-RU" sz="2800" dirty="0" smtClean="0"/>
              <a:t> </a:t>
            </a:r>
            <a:r>
              <a:rPr lang="ru-RU" sz="2800" dirty="0"/>
              <a:t>елемент </a:t>
            </a:r>
            <a:r>
              <a:rPr lang="ru-RU" sz="2800" dirty="0" smtClean="0"/>
              <a:t>към </a:t>
            </a:r>
            <a:r>
              <a:rPr lang="ru-RU" sz="2800" dirty="0"/>
              <a:t>списък</a:t>
            </a:r>
            <a:r>
              <a:rPr lang="ru-RU" sz="2800" dirty="0" smtClean="0"/>
              <a:t>.</a:t>
            </a:r>
          </a:p>
          <a:p>
            <a:r>
              <a:rPr lang="bg-BG" sz="2800" b="1" dirty="0">
                <a:solidFill>
                  <a:schemeClr val="accent1"/>
                </a:solidFill>
              </a:rPr>
              <a:t>Обединение</a:t>
            </a:r>
            <a:r>
              <a:rPr lang="bg-BG" sz="2800" dirty="0"/>
              <a:t> – това са елементите на първия и </a:t>
            </a:r>
            <a:r>
              <a:rPr lang="bg-BG" sz="2800" dirty="0" smtClean="0"/>
              <a:t>тези от втория, </a:t>
            </a:r>
            <a:r>
              <a:rPr lang="ru-RU" sz="2800" dirty="0" smtClean="0"/>
              <a:t>които </a:t>
            </a:r>
            <a:r>
              <a:rPr lang="ru-RU" sz="2800" dirty="0" smtClean="0"/>
              <a:t>се срещат само </a:t>
            </a:r>
            <a:r>
              <a:rPr lang="ru-RU" sz="2800" dirty="0" smtClean="0"/>
              <a:t>в него</a:t>
            </a:r>
            <a:endParaRPr lang="ru-RU" sz="28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</a:t>
            </a:r>
            <a:r>
              <a:rPr lang="ru-RU" dirty="0" smtClean="0"/>
              <a:t>–</a:t>
            </a:r>
            <a:r>
              <a:rPr lang="bg-BG" dirty="0"/>
              <a:t> </a:t>
            </a:r>
            <a:r>
              <a:rPr lang="bg-BG" dirty="0" smtClean="0"/>
              <a:t>Вариант 1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4412" y="1138421"/>
            <a:ext cx="5372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000" dirty="0" smtClean="0"/>
              <a:t>public static 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 </a:t>
            </a:r>
            <a:r>
              <a:rPr lang="en-GB" sz="2000" dirty="0" smtClean="0">
                <a:solidFill>
                  <a:schemeClr val="accent1"/>
                </a:solidFill>
              </a:rPr>
              <a:t>Union</a:t>
            </a:r>
            <a:r>
              <a:rPr lang="en-GB" sz="2000" dirty="0" smtClean="0"/>
              <a:t>(</a:t>
            </a:r>
          </a:p>
          <a:p>
            <a:r>
              <a:rPr lang="en-GB" sz="2000" dirty="0" smtClean="0"/>
              <a:t>    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 </a:t>
            </a:r>
            <a:r>
              <a:rPr lang="en-GB" sz="2000" dirty="0" err="1" smtClean="0"/>
              <a:t>firstList</a:t>
            </a:r>
            <a:r>
              <a:rPr lang="en-GB" sz="2000" dirty="0" smtClean="0"/>
              <a:t>, </a:t>
            </a:r>
          </a:p>
          <a:p>
            <a:r>
              <a:rPr lang="en-GB" sz="2000" dirty="0" smtClean="0"/>
              <a:t>    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 </a:t>
            </a:r>
            <a:r>
              <a:rPr lang="en-GB" sz="2000" dirty="0" err="1" smtClean="0"/>
              <a:t>secondList</a:t>
            </a:r>
            <a:r>
              <a:rPr lang="en-GB" sz="2000" dirty="0" smtClean="0"/>
              <a:t> )</a:t>
            </a:r>
          </a:p>
          <a:p>
            <a:r>
              <a:rPr lang="en-GB" sz="2000" dirty="0" smtClean="0"/>
              <a:t>{</a:t>
            </a:r>
          </a:p>
          <a:p>
            <a:r>
              <a:rPr lang="en-GB" sz="2000" dirty="0" smtClean="0"/>
              <a:t>  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 union = new 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&gt;();</a:t>
            </a:r>
          </a:p>
          <a:p>
            <a:r>
              <a:rPr lang="en-GB" sz="2000" dirty="0" smtClean="0"/>
              <a:t>  </a:t>
            </a:r>
            <a:r>
              <a:rPr lang="en-GB" sz="2000" dirty="0" err="1" smtClean="0"/>
              <a:t>union.AddRange</a:t>
            </a:r>
            <a:r>
              <a:rPr lang="en-GB" sz="2000" dirty="0" smtClean="0"/>
              <a:t>(</a:t>
            </a:r>
            <a:r>
              <a:rPr lang="en-GB" sz="2000" dirty="0" err="1" smtClean="0"/>
              <a:t>firstList</a:t>
            </a:r>
            <a:r>
              <a:rPr lang="en-GB" sz="2000" dirty="0" smtClean="0"/>
              <a:t>);</a:t>
            </a:r>
          </a:p>
          <a:p>
            <a:r>
              <a:rPr lang="en-GB" sz="2000" dirty="0" smtClean="0"/>
              <a:t>  </a:t>
            </a:r>
            <a:r>
              <a:rPr lang="en-GB" sz="2000" dirty="0" err="1" smtClean="0"/>
              <a:t>foreach</a:t>
            </a:r>
            <a:r>
              <a:rPr lang="en-GB" sz="2000" dirty="0" smtClean="0"/>
              <a:t> (</a:t>
            </a:r>
            <a:r>
              <a:rPr lang="en-GB" sz="2000" dirty="0" err="1" smtClean="0"/>
              <a:t>var</a:t>
            </a:r>
            <a:r>
              <a:rPr lang="en-GB" sz="2000" dirty="0" smtClean="0"/>
              <a:t> item in </a:t>
            </a:r>
            <a:r>
              <a:rPr lang="en-GB" sz="2000" dirty="0" err="1" smtClean="0"/>
              <a:t>secondList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  {</a:t>
            </a:r>
          </a:p>
          <a:p>
            <a:r>
              <a:rPr lang="en-GB" sz="2000" dirty="0" smtClean="0"/>
              <a:t>    if (!</a:t>
            </a:r>
            <a:r>
              <a:rPr lang="en-GB" sz="2000" dirty="0" err="1" smtClean="0"/>
              <a:t>union.</a:t>
            </a:r>
            <a:r>
              <a:rPr lang="en-GB" sz="2000" dirty="0" err="1" smtClean="0">
                <a:solidFill>
                  <a:schemeClr val="accent1"/>
                </a:solidFill>
              </a:rPr>
              <a:t>Contains</a:t>
            </a:r>
            <a:r>
              <a:rPr lang="en-GB" sz="2000" dirty="0" smtClean="0"/>
              <a:t>(item))</a:t>
            </a:r>
          </a:p>
          <a:p>
            <a:r>
              <a:rPr lang="en-GB" sz="2000" dirty="0" smtClean="0"/>
              <a:t>    {</a:t>
            </a:r>
          </a:p>
          <a:p>
            <a:r>
              <a:rPr lang="en-GB" sz="2000" dirty="0" smtClean="0"/>
              <a:t>       </a:t>
            </a:r>
            <a:r>
              <a:rPr lang="en-GB" sz="2000" dirty="0" err="1" smtClean="0"/>
              <a:t>union.</a:t>
            </a:r>
            <a:r>
              <a:rPr lang="en-GB" sz="2000" dirty="0" err="1" smtClean="0">
                <a:solidFill>
                  <a:schemeClr val="accent1"/>
                </a:solidFill>
              </a:rPr>
              <a:t>Add</a:t>
            </a:r>
            <a:r>
              <a:rPr lang="en-GB" sz="2000" dirty="0" smtClean="0"/>
              <a:t>(item);</a:t>
            </a:r>
          </a:p>
          <a:p>
            <a:r>
              <a:rPr lang="en-GB" sz="2000" dirty="0" smtClean="0"/>
              <a:t>    }</a:t>
            </a:r>
          </a:p>
          <a:p>
            <a:r>
              <a:rPr lang="en-GB" sz="2000" dirty="0" smtClean="0"/>
              <a:t>  }</a:t>
            </a:r>
          </a:p>
          <a:p>
            <a:r>
              <a:rPr lang="en-GB" sz="2000" dirty="0" smtClean="0"/>
              <a:t>  return union;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40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078981"/>
            <a:ext cx="11161799" cy="1283219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accent1"/>
                </a:solidFill>
              </a:rPr>
              <a:t>Сечение</a:t>
            </a:r>
            <a:r>
              <a:rPr lang="bg-BG" sz="3200" dirty="0" smtClean="0"/>
              <a:t> – това са елементите на единия списък, които се съдържат в другия</a:t>
            </a:r>
            <a:endParaRPr lang="ru-RU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</a:t>
            </a:r>
            <a:r>
              <a:rPr lang="ru-RU" dirty="0" smtClean="0"/>
              <a:t>–</a:t>
            </a:r>
            <a:r>
              <a:rPr lang="bg-BG" dirty="0"/>
              <a:t> </a:t>
            </a:r>
            <a:r>
              <a:rPr lang="bg-BG" dirty="0" smtClean="0"/>
              <a:t>Вариант 1</a:t>
            </a:r>
            <a:r>
              <a:rPr lang="ru-RU" dirty="0" smtClean="0"/>
              <a:t> пример(1)</a:t>
            </a:r>
            <a:endParaRPr lang="ru-RU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827212" y="2189761"/>
            <a:ext cx="5932197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000" dirty="0"/>
              <a:t>public static 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>
                <a:solidFill>
                  <a:schemeClr val="accent1"/>
                </a:solidFill>
              </a:rPr>
              <a:t>Intersect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endParaRPr lang="bg-BG" sz="2000" dirty="0" smtClean="0">
              <a:solidFill>
                <a:schemeClr val="tx1"/>
              </a:solidFill>
            </a:endParaRPr>
          </a:p>
          <a:p>
            <a:r>
              <a:rPr lang="bg-BG" sz="2000" dirty="0">
                <a:solidFill>
                  <a:schemeClr val="tx1"/>
                </a:solidFill>
              </a:rPr>
              <a:t> </a:t>
            </a:r>
            <a:r>
              <a:rPr lang="bg-BG" sz="2000" dirty="0" smtClean="0">
                <a:solidFill>
                  <a:schemeClr val="tx1"/>
                </a:solidFill>
              </a:rPr>
              <a:t>    </a:t>
            </a:r>
            <a:r>
              <a:rPr lang="en-GB" sz="2000" dirty="0" smtClean="0"/>
              <a:t>List&lt;</a:t>
            </a:r>
            <a:r>
              <a:rPr lang="en-GB" sz="2000" dirty="0" err="1" smtClean="0"/>
              <a:t>int</a:t>
            </a:r>
            <a:r>
              <a:rPr lang="en-GB" sz="2000" dirty="0"/>
              <a:t>&gt;</a:t>
            </a:r>
            <a:r>
              <a:rPr lang="bg-BG" sz="2000" dirty="0"/>
              <a:t> </a:t>
            </a:r>
            <a:r>
              <a:rPr lang="en-GB" sz="2000" dirty="0" err="1" smtClean="0"/>
              <a:t>firstList</a:t>
            </a:r>
            <a:r>
              <a:rPr lang="en-GB" sz="2000" dirty="0" smtClean="0"/>
              <a:t>,</a:t>
            </a:r>
            <a:endParaRPr lang="bg-BG" sz="2000" dirty="0" smtClean="0"/>
          </a:p>
          <a:p>
            <a:r>
              <a:rPr lang="bg-BG" sz="2000" dirty="0"/>
              <a:t> </a:t>
            </a:r>
            <a:r>
              <a:rPr lang="bg-BG" sz="2000" dirty="0" smtClean="0"/>
              <a:t>   </a:t>
            </a:r>
            <a:r>
              <a:rPr lang="en-GB" sz="2000" dirty="0"/>
              <a:t> </a:t>
            </a:r>
            <a:r>
              <a:rPr lang="en-GB" sz="2000" dirty="0" smtClean="0"/>
              <a:t>List&lt;</a:t>
            </a:r>
            <a:r>
              <a:rPr lang="en-GB" sz="2000" dirty="0" err="1" smtClean="0"/>
              <a:t>int</a:t>
            </a:r>
            <a:r>
              <a:rPr lang="en-GB" sz="2000" dirty="0" smtClean="0"/>
              <a:t>&gt;</a:t>
            </a:r>
            <a:r>
              <a:rPr lang="bg-BG" sz="2000" dirty="0" smtClean="0"/>
              <a:t> </a:t>
            </a:r>
            <a:r>
              <a:rPr lang="en-GB" sz="2000" dirty="0" err="1" smtClean="0"/>
              <a:t>secondList</a:t>
            </a:r>
            <a:r>
              <a:rPr lang="en-GB" sz="2000" dirty="0"/>
              <a:t>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  </a:t>
            </a:r>
            <a:r>
              <a:rPr lang="en-GB" sz="2000" dirty="0" smtClean="0"/>
              <a:t>List&lt;</a:t>
            </a:r>
            <a:r>
              <a:rPr lang="en-GB" sz="2000" dirty="0" err="1" smtClean="0"/>
              <a:t>int</a:t>
            </a:r>
            <a:r>
              <a:rPr lang="en-GB" sz="2000" dirty="0"/>
              <a:t>&gt; intersect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/>
              <a:t>  </a:t>
            </a:r>
            <a:r>
              <a:rPr lang="en-GB" sz="2000" dirty="0" err="1" smtClean="0"/>
              <a:t>foreach</a:t>
            </a:r>
            <a:r>
              <a:rPr lang="en-GB" sz="2000" dirty="0"/>
              <a:t> (</a:t>
            </a:r>
            <a:r>
              <a:rPr lang="en-GB" sz="2000" dirty="0" err="1"/>
              <a:t>var</a:t>
            </a:r>
            <a:r>
              <a:rPr lang="en-GB" sz="2000" dirty="0"/>
              <a:t> item in </a:t>
            </a:r>
            <a:r>
              <a:rPr lang="en-GB" sz="2000" dirty="0" err="1"/>
              <a:t>firstList</a:t>
            </a:r>
            <a:r>
              <a:rPr lang="en-GB" sz="2000" dirty="0"/>
              <a:t>)</a:t>
            </a:r>
          </a:p>
          <a:p>
            <a:r>
              <a:rPr lang="en-GB" sz="2000" dirty="0"/>
              <a:t>  </a:t>
            </a:r>
            <a:r>
              <a:rPr lang="en-GB" sz="2000" dirty="0" smtClean="0"/>
              <a:t>{</a:t>
            </a:r>
            <a:endParaRPr lang="en-GB" sz="2000" dirty="0"/>
          </a:p>
          <a:p>
            <a:r>
              <a:rPr lang="en-GB" sz="2000" dirty="0"/>
              <a:t>    if (</a:t>
            </a:r>
            <a:r>
              <a:rPr lang="en-GB" sz="2000" dirty="0" err="1"/>
              <a:t>secondList.</a:t>
            </a:r>
            <a:r>
              <a:rPr lang="en-GB" sz="2000" dirty="0" err="1">
                <a:solidFill>
                  <a:schemeClr val="accent1"/>
                </a:solidFill>
              </a:rPr>
              <a:t>Contains</a:t>
            </a:r>
            <a:r>
              <a:rPr lang="en-GB" sz="2000" dirty="0"/>
              <a:t>(item))</a:t>
            </a:r>
          </a:p>
          <a:p>
            <a:r>
              <a:rPr lang="en-GB" sz="2000" dirty="0"/>
              <a:t>    {</a:t>
            </a:r>
          </a:p>
          <a:p>
            <a:r>
              <a:rPr lang="en-GB" sz="2000" dirty="0"/>
              <a:t>       </a:t>
            </a:r>
            <a:r>
              <a:rPr lang="en-GB" sz="2000" dirty="0" err="1"/>
              <a:t>intersect.</a:t>
            </a:r>
            <a:r>
              <a:rPr lang="en-GB" sz="2000" dirty="0" err="1">
                <a:solidFill>
                  <a:schemeClr val="accent1"/>
                </a:solidFill>
              </a:rPr>
              <a:t>Add</a:t>
            </a:r>
            <a:r>
              <a:rPr lang="en-GB" sz="2000" dirty="0"/>
              <a:t>(item);</a:t>
            </a:r>
          </a:p>
          <a:p>
            <a:r>
              <a:rPr lang="en-GB" sz="2000" dirty="0"/>
              <a:t>    }</a:t>
            </a:r>
          </a:p>
          <a:p>
            <a:r>
              <a:rPr lang="en-GB" sz="2000" dirty="0"/>
              <a:t>  </a:t>
            </a:r>
            <a:r>
              <a:rPr lang="en-GB" sz="2000" dirty="0" smtClean="0"/>
              <a:t>}</a:t>
            </a:r>
            <a:endParaRPr lang="en-GB" sz="2000" dirty="0"/>
          </a:p>
          <a:p>
            <a:r>
              <a:rPr lang="en-GB" sz="2000" dirty="0"/>
              <a:t>  </a:t>
            </a:r>
            <a:r>
              <a:rPr lang="en-GB" sz="2000" dirty="0" smtClean="0"/>
              <a:t>return</a:t>
            </a:r>
            <a:r>
              <a:rPr lang="en-GB" sz="2000" dirty="0"/>
              <a:t> intersect;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5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 В</a:t>
            </a:r>
            <a:r>
              <a:rPr lang="ru-RU" dirty="0" smtClean="0"/>
              <a:t>ариант 1 пример(2)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4926" y="2514600"/>
            <a:ext cx="5372197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/>
              <a:t>public</a:t>
            </a:r>
            <a:r>
              <a:rPr lang="en-US" sz="2000" dirty="0"/>
              <a:t> static void </a:t>
            </a:r>
            <a:r>
              <a:rPr lang="en-US" sz="2000" dirty="0" err="1">
                <a:solidFill>
                  <a:schemeClr val="accent1"/>
                </a:solidFill>
              </a:rPr>
              <a:t>PrintList</a:t>
            </a:r>
            <a:r>
              <a:rPr lang="en-US" sz="2000" dirty="0" smtClean="0"/>
              <a:t>(</a:t>
            </a:r>
            <a:endParaRPr lang="bg-BG" sz="2000" dirty="0" smtClean="0"/>
          </a:p>
          <a:p>
            <a:r>
              <a:rPr lang="bg-BG" sz="2000" dirty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/>
              <a:t>&gt; list)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Console.Write</a:t>
            </a:r>
            <a:r>
              <a:rPr lang="en-US" sz="2000" dirty="0"/>
              <a:t>("{ ");</a:t>
            </a:r>
          </a:p>
          <a:p>
            <a:r>
              <a:rPr lang="en-US" sz="2000" dirty="0"/>
              <a:t>  </a:t>
            </a:r>
            <a:r>
              <a:rPr lang="en-US" sz="2000" dirty="0" err="1" smtClean="0"/>
              <a:t>foreach</a:t>
            </a:r>
            <a:r>
              <a:rPr lang="en-US" sz="2000" dirty="0"/>
              <a:t> (</a:t>
            </a:r>
            <a:r>
              <a:rPr lang="en-US" sz="2000" dirty="0" err="1"/>
              <a:t>var</a:t>
            </a:r>
            <a:r>
              <a:rPr lang="en-US" sz="2000" dirty="0"/>
              <a:t> item in list)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  </a:t>
            </a:r>
            <a:r>
              <a:rPr lang="bg-BG" sz="2000" dirty="0" smtClean="0"/>
              <a:t> </a:t>
            </a:r>
            <a:r>
              <a:rPr lang="en-US" sz="2000" dirty="0"/>
              <a:t> </a:t>
            </a:r>
            <a:r>
              <a:rPr lang="en-US" sz="2000" dirty="0" err="1"/>
              <a:t>Console.Write</a:t>
            </a:r>
            <a:r>
              <a:rPr lang="en-US" sz="2000" dirty="0"/>
              <a:t>(item);</a:t>
            </a:r>
          </a:p>
          <a:p>
            <a:r>
              <a:rPr lang="en-US" sz="2000" dirty="0"/>
              <a:t>    </a:t>
            </a:r>
            <a:r>
              <a:rPr lang="en-US" sz="2000" dirty="0" err="1" smtClean="0"/>
              <a:t>Console.Write</a:t>
            </a:r>
            <a:r>
              <a:rPr lang="en-US" sz="2000" dirty="0"/>
              <a:t>(" ");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bg-BG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/>
              <a:t>("}");</a:t>
            </a:r>
          </a:p>
          <a:p>
            <a:r>
              <a:rPr lang="en-US" sz="2000" dirty="0"/>
              <a:t>}</a:t>
            </a:r>
          </a:p>
          <a:p>
            <a:endParaRPr lang="en-GB" sz="2000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484927" y="1451860"/>
            <a:ext cx="7895486" cy="7620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Извеждаме списък с метода </a:t>
            </a:r>
            <a:r>
              <a:rPr lang="en-US" sz="3200" b="1" dirty="0" err="1" smtClean="0">
                <a:solidFill>
                  <a:schemeClr val="accent1"/>
                </a:solidFill>
              </a:rPr>
              <a:t>PrintList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894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– </a:t>
            </a:r>
            <a:r>
              <a:rPr lang="ru-RU" dirty="0" smtClean="0"/>
              <a:t>Вариант 1 пример(</a:t>
            </a:r>
            <a:r>
              <a:rPr lang="bg-BG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5327" y="1653910"/>
            <a:ext cx="11885613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1800" dirty="0"/>
              <a:t>public static void Main()</a:t>
            </a:r>
          </a:p>
          <a:p>
            <a:r>
              <a:rPr lang="en-GB" sz="1800" dirty="0"/>
              <a:t>{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firstList</a:t>
            </a:r>
            <a:r>
              <a:rPr lang="en-GB" sz="1800" dirty="0"/>
              <a:t> = new List&lt;</a:t>
            </a:r>
            <a:r>
              <a:rPr lang="en-GB" sz="1800" dirty="0" err="1"/>
              <a:t>int</a:t>
            </a:r>
            <a:r>
              <a:rPr lang="en-GB" sz="1800" dirty="0"/>
              <a:t>&gt;();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(1);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(2);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(3</a:t>
            </a:r>
            <a:r>
              <a:rPr lang="en-GB" sz="1800" dirty="0" smtClean="0"/>
              <a:t>);</a:t>
            </a:r>
            <a:r>
              <a:rPr lang="en-GB" sz="1800" dirty="0" err="1" smtClean="0"/>
              <a:t>firstList.</a:t>
            </a:r>
            <a:r>
              <a:rPr lang="en-GB" sz="1800" dirty="0" err="1" smtClean="0">
                <a:solidFill>
                  <a:schemeClr val="accent1"/>
                </a:solidFill>
              </a:rPr>
              <a:t>Add</a:t>
            </a:r>
            <a:r>
              <a:rPr lang="en-GB" sz="1800" dirty="0" smtClean="0"/>
              <a:t>(4</a:t>
            </a:r>
            <a:r>
              <a:rPr lang="en-GB" sz="1800" dirty="0"/>
              <a:t>); </a:t>
            </a:r>
            <a:r>
              <a:rPr lang="en-GB" sz="1800" dirty="0" err="1"/>
              <a:t>firstList.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(5); </a:t>
            </a:r>
            <a:r>
              <a:rPr lang="bg-BG" sz="1800" dirty="0" smtClean="0"/>
              <a:t>    </a:t>
            </a:r>
            <a:r>
              <a:rPr lang="en-GB" sz="1800" dirty="0" err="1" smtClean="0"/>
              <a:t>Console.Write</a:t>
            </a:r>
            <a:r>
              <a:rPr lang="en-GB" sz="1800" dirty="0"/>
              <a:t>("</a:t>
            </a:r>
            <a:r>
              <a:rPr lang="en-GB" sz="1800" dirty="0" err="1"/>
              <a:t>firstList</a:t>
            </a:r>
            <a:r>
              <a:rPr lang="en-GB" sz="1800" dirty="0"/>
              <a:t>=");</a:t>
            </a:r>
          </a:p>
          <a:p>
            <a:r>
              <a:rPr lang="en-GB" sz="1800" dirty="0"/>
              <a:t>   </a:t>
            </a:r>
            <a:r>
              <a:rPr lang="en-GB" sz="1800" dirty="0" err="1" smtClean="0"/>
              <a:t>PrintList</a:t>
            </a:r>
            <a:r>
              <a:rPr lang="en-GB" sz="1800" dirty="0" smtClean="0"/>
              <a:t>(</a:t>
            </a:r>
            <a:r>
              <a:rPr lang="en-GB" sz="1800" dirty="0" err="1" smtClean="0"/>
              <a:t>firstList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secondList</a:t>
            </a:r>
            <a:r>
              <a:rPr lang="en-GB" sz="1800" dirty="0"/>
              <a:t> = new List&lt;</a:t>
            </a:r>
            <a:r>
              <a:rPr lang="en-GB" sz="1800" dirty="0" err="1"/>
              <a:t>int</a:t>
            </a:r>
            <a:r>
              <a:rPr lang="en-GB" sz="1800" dirty="0"/>
              <a:t>&gt;();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secondList.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(2</a:t>
            </a:r>
            <a:r>
              <a:rPr lang="en-GB" sz="1800" dirty="0" smtClean="0"/>
              <a:t>); </a:t>
            </a:r>
            <a:r>
              <a:rPr lang="en-GB" sz="1800" dirty="0" err="1" smtClean="0"/>
              <a:t>secondList.</a:t>
            </a:r>
            <a:r>
              <a:rPr lang="en-GB" sz="1800" dirty="0" err="1" smtClean="0">
                <a:solidFill>
                  <a:schemeClr val="accent1"/>
                </a:solidFill>
              </a:rPr>
              <a:t>Add</a:t>
            </a:r>
            <a:r>
              <a:rPr lang="en-GB" sz="1800" dirty="0" smtClean="0"/>
              <a:t>(4</a:t>
            </a:r>
            <a:r>
              <a:rPr lang="en-GB" sz="1800" dirty="0"/>
              <a:t>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secondList.</a:t>
            </a:r>
            <a:r>
              <a:rPr lang="en-GB" sz="1800" dirty="0" err="1">
                <a:solidFill>
                  <a:schemeClr val="accent1"/>
                </a:solidFill>
              </a:rPr>
              <a:t>Add</a:t>
            </a:r>
            <a:r>
              <a:rPr lang="en-GB" sz="1800" dirty="0"/>
              <a:t>(6</a:t>
            </a:r>
            <a:r>
              <a:rPr lang="en-GB" sz="1800" dirty="0" smtClean="0"/>
              <a:t>); </a:t>
            </a:r>
          </a:p>
          <a:p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dirty="0" err="1" smtClean="0"/>
              <a:t>Console.Write</a:t>
            </a:r>
            <a:r>
              <a:rPr lang="en-GB" sz="1800" dirty="0"/>
              <a:t>("</a:t>
            </a:r>
            <a:r>
              <a:rPr lang="en-GB" sz="1800" dirty="0" err="1"/>
              <a:t>secondList</a:t>
            </a:r>
            <a:r>
              <a:rPr lang="en-GB" sz="1800" dirty="0"/>
              <a:t> = ");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PrintList</a:t>
            </a:r>
            <a:r>
              <a:rPr lang="en-GB" sz="1800" dirty="0"/>
              <a:t>(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unionList</a:t>
            </a:r>
            <a:r>
              <a:rPr lang="en-GB" sz="1800" dirty="0"/>
              <a:t> = </a:t>
            </a:r>
            <a:r>
              <a:rPr lang="en-GB" sz="1800" dirty="0">
                <a:solidFill>
                  <a:schemeClr val="accent1"/>
                </a:solidFill>
              </a:rPr>
              <a:t>Union</a:t>
            </a:r>
            <a:r>
              <a:rPr lang="en-GB" sz="1800" dirty="0"/>
              <a:t>(</a:t>
            </a:r>
            <a:r>
              <a:rPr lang="en-GB" sz="1800" dirty="0" err="1"/>
              <a:t>firstList</a:t>
            </a:r>
            <a:r>
              <a:rPr lang="en-GB" sz="1800" dirty="0"/>
              <a:t>, 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Console.Write</a:t>
            </a:r>
            <a:r>
              <a:rPr lang="en-GB" sz="1800" dirty="0"/>
              <a:t>("union = ");</a:t>
            </a:r>
          </a:p>
          <a:p>
            <a:r>
              <a:rPr lang="en-GB" sz="1800" dirty="0"/>
              <a:t>   </a:t>
            </a:r>
            <a:r>
              <a:rPr lang="en-GB" sz="1800" dirty="0" err="1">
                <a:solidFill>
                  <a:schemeClr val="accent1"/>
                </a:solidFill>
              </a:rPr>
              <a:t>PrintList</a:t>
            </a:r>
            <a:r>
              <a:rPr lang="en-GB" sz="1800" dirty="0"/>
              <a:t>(</a:t>
            </a:r>
            <a:r>
              <a:rPr lang="en-GB" sz="1800" dirty="0" err="1"/>
              <a:t>unionList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intersectList</a:t>
            </a:r>
            <a:r>
              <a:rPr lang="en-GB" sz="1800" dirty="0"/>
              <a:t> = </a:t>
            </a:r>
            <a:r>
              <a:rPr lang="en-GB" sz="1800" dirty="0">
                <a:solidFill>
                  <a:schemeClr val="accent1"/>
                </a:solidFill>
              </a:rPr>
              <a:t>Intersect</a:t>
            </a:r>
            <a:r>
              <a:rPr lang="en-GB" sz="1800" dirty="0"/>
              <a:t>(</a:t>
            </a:r>
            <a:r>
              <a:rPr lang="en-GB" sz="1800" dirty="0" err="1"/>
              <a:t>firstList</a:t>
            </a:r>
            <a:r>
              <a:rPr lang="en-GB" sz="1800" dirty="0"/>
              <a:t>, </a:t>
            </a:r>
            <a:r>
              <a:rPr lang="en-GB" sz="1800" dirty="0" err="1"/>
              <a:t>secondList</a:t>
            </a:r>
            <a:r>
              <a:rPr lang="en-GB" sz="1800" dirty="0"/>
              <a:t>);</a:t>
            </a:r>
          </a:p>
          <a:p>
            <a:r>
              <a:rPr lang="en-GB" sz="1800" dirty="0"/>
              <a:t>   </a:t>
            </a:r>
            <a:r>
              <a:rPr lang="en-GB" sz="1800" dirty="0" err="1"/>
              <a:t>Console.Write</a:t>
            </a:r>
            <a:r>
              <a:rPr lang="en-GB" sz="1800" dirty="0"/>
              <a:t>("intersect = ");</a:t>
            </a:r>
          </a:p>
          <a:p>
            <a:r>
              <a:rPr lang="en-GB" sz="1800" dirty="0"/>
              <a:t>   </a:t>
            </a:r>
            <a:r>
              <a:rPr lang="en-GB" sz="1800" dirty="0" err="1">
                <a:solidFill>
                  <a:schemeClr val="accent1"/>
                </a:solidFill>
              </a:rPr>
              <a:t>PrintList</a:t>
            </a:r>
            <a:r>
              <a:rPr lang="en-GB" sz="1800" dirty="0"/>
              <a:t>(</a:t>
            </a:r>
            <a:r>
              <a:rPr lang="en-GB" sz="1800" dirty="0" err="1"/>
              <a:t>intersectList</a:t>
            </a:r>
            <a:r>
              <a:rPr lang="en-GB" sz="1800" dirty="0"/>
              <a:t>);</a:t>
            </a:r>
          </a:p>
          <a:p>
            <a:r>
              <a:rPr lang="en-GB" sz="1800" dirty="0"/>
              <a:t>}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88815" y="1012301"/>
            <a:ext cx="11544397" cy="64161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</a:t>
            </a:r>
            <a:r>
              <a:rPr lang="en-US" sz="2800" dirty="0" smtClean="0"/>
              <a:t>Main() </a:t>
            </a:r>
            <a:r>
              <a:rPr lang="bg-BG" sz="2800" dirty="0" smtClean="0"/>
              <a:t>извикваме методите </a:t>
            </a:r>
            <a:r>
              <a:rPr lang="en-US" sz="2800" b="1" dirty="0">
                <a:solidFill>
                  <a:schemeClr val="accent1"/>
                </a:solidFill>
              </a:rPr>
              <a:t>Add</a:t>
            </a:r>
            <a:r>
              <a:rPr lang="en-US" sz="2800" dirty="0" smtClean="0"/>
              <a:t>(), </a:t>
            </a:r>
            <a:r>
              <a:rPr lang="en-US" sz="2800" b="1" dirty="0" smtClean="0">
                <a:solidFill>
                  <a:schemeClr val="accent1"/>
                </a:solidFill>
              </a:rPr>
              <a:t>Union</a:t>
            </a:r>
            <a:r>
              <a:rPr lang="en-US" sz="2800" dirty="0" smtClean="0"/>
              <a:t>(), </a:t>
            </a:r>
            <a:r>
              <a:rPr lang="en-US" sz="2800" b="1" dirty="0" err="1" smtClean="0">
                <a:solidFill>
                  <a:schemeClr val="accent1"/>
                </a:solidFill>
              </a:rPr>
              <a:t>Interesect</a:t>
            </a:r>
            <a:r>
              <a:rPr lang="en-US" sz="2800" dirty="0" smtClean="0"/>
              <a:t>() </a:t>
            </a:r>
            <a:r>
              <a:rPr lang="bg-BG" sz="2800" dirty="0" smtClean="0"/>
              <a:t>и </a:t>
            </a:r>
            <a:r>
              <a:rPr lang="en-US" sz="2800" b="1" dirty="0" err="1" smtClean="0">
                <a:solidFill>
                  <a:schemeClr val="accent1"/>
                </a:solidFill>
              </a:rPr>
              <a:t>PrintList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10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>
            <a:normAutofit/>
          </a:bodyPr>
          <a:lstStyle/>
          <a:p>
            <a:r>
              <a:rPr lang="ru-RU" sz="3200" dirty="0"/>
              <a:t>Обединение и сечение на списъци </a:t>
            </a:r>
            <a:r>
              <a:rPr lang="ru-RU" sz="3200" dirty="0" smtClean="0"/>
              <a:t>– Вариант 2 с </a:t>
            </a:r>
            <a:r>
              <a:rPr lang="bg-BG" sz="3200" b="0" dirty="0"/>
              <a:t>метода </a:t>
            </a:r>
            <a:r>
              <a:rPr lang="en-US" sz="3200" dirty="0" err="1" smtClean="0"/>
              <a:t>AddRange</a:t>
            </a:r>
            <a:endParaRPr lang="ru-RU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2627" y="2438400"/>
            <a:ext cx="11352213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000" dirty="0"/>
              <a:t>public static void 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   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firstList</a:t>
            </a:r>
            <a:r>
              <a:rPr lang="en-GB" sz="2000" dirty="0"/>
              <a:t>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/>
              <a:t>   </a:t>
            </a:r>
            <a:r>
              <a:rPr lang="en-GB" sz="2000" dirty="0" err="1"/>
              <a:t>firstList.Add</a:t>
            </a:r>
            <a:r>
              <a:rPr lang="en-GB" sz="2000" dirty="0"/>
              <a:t>(1); </a:t>
            </a:r>
            <a:r>
              <a:rPr lang="en-GB" sz="2000" dirty="0" err="1"/>
              <a:t>firstList.Add</a:t>
            </a:r>
            <a:r>
              <a:rPr lang="en-GB" sz="2000" dirty="0"/>
              <a:t>(2</a:t>
            </a:r>
            <a:r>
              <a:rPr lang="en-GB" sz="2000" dirty="0" smtClean="0"/>
              <a:t>);</a:t>
            </a:r>
            <a:r>
              <a:rPr lang="bg-BG" sz="2000" dirty="0" smtClean="0"/>
              <a:t> </a:t>
            </a:r>
            <a:r>
              <a:rPr lang="en-GB" sz="2000" dirty="0" err="1" smtClean="0"/>
              <a:t>firstList.Add</a:t>
            </a:r>
            <a:r>
              <a:rPr lang="en-GB" sz="2000" dirty="0" smtClean="0"/>
              <a:t>(3</a:t>
            </a:r>
            <a:r>
              <a:rPr lang="en-GB" sz="2000" dirty="0"/>
              <a:t>); </a:t>
            </a:r>
            <a:r>
              <a:rPr lang="en-GB" sz="2000" dirty="0" err="1"/>
              <a:t>firstList.Add</a:t>
            </a:r>
            <a:r>
              <a:rPr lang="en-GB" sz="2000" dirty="0"/>
              <a:t>(4);</a:t>
            </a:r>
          </a:p>
          <a:p>
            <a:r>
              <a:rPr lang="en-GB" sz="2000" dirty="0"/>
              <a:t>   </a:t>
            </a:r>
            <a:r>
              <a:rPr lang="en-GB" sz="2000" dirty="0" err="1"/>
              <a:t>firstList.Add</a:t>
            </a:r>
            <a:r>
              <a:rPr lang="en-GB" sz="2000" dirty="0"/>
              <a:t>(5); </a:t>
            </a:r>
            <a:r>
              <a:rPr lang="en-GB" sz="2000" dirty="0" err="1"/>
              <a:t>Console.Write</a:t>
            </a:r>
            <a:r>
              <a:rPr lang="en-GB" sz="2000" dirty="0"/>
              <a:t>("</a:t>
            </a:r>
            <a:r>
              <a:rPr lang="en-GB" sz="2000" dirty="0" err="1"/>
              <a:t>firstList</a:t>
            </a:r>
            <a:r>
              <a:rPr lang="en-GB" sz="2000" dirty="0"/>
              <a:t>=");           </a:t>
            </a:r>
          </a:p>
          <a:p>
            <a:r>
              <a:rPr lang="en-GB" sz="2000" dirty="0"/>
              <a:t>   </a:t>
            </a:r>
            <a:r>
              <a:rPr lang="en-GB" sz="2000" dirty="0" err="1"/>
              <a:t>PrintList</a:t>
            </a:r>
            <a:r>
              <a:rPr lang="en-GB" sz="2000" dirty="0"/>
              <a:t>(</a:t>
            </a:r>
            <a:r>
              <a:rPr lang="en-GB" sz="2000" dirty="0" err="1"/>
              <a:t>firstList</a:t>
            </a:r>
            <a:r>
              <a:rPr lang="en-GB" sz="2000" dirty="0"/>
              <a:t>);</a:t>
            </a:r>
          </a:p>
          <a:p>
            <a:r>
              <a:rPr lang="en-GB" sz="2000" dirty="0"/>
              <a:t>   List&lt;</a:t>
            </a:r>
            <a:r>
              <a:rPr lang="en-GB" sz="2000" dirty="0" err="1"/>
              <a:t>int</a:t>
            </a:r>
            <a:r>
              <a:rPr lang="en-GB" sz="2000" dirty="0"/>
              <a:t>&gt; </a:t>
            </a:r>
            <a:r>
              <a:rPr lang="en-GB" sz="2000" dirty="0" err="1"/>
              <a:t>secondList</a:t>
            </a:r>
            <a:r>
              <a:rPr lang="en-GB" sz="2000" dirty="0"/>
              <a:t> = new List&lt;</a:t>
            </a:r>
            <a:r>
              <a:rPr lang="en-GB" sz="2000" dirty="0" err="1"/>
              <a:t>int</a:t>
            </a:r>
            <a:r>
              <a:rPr lang="en-GB" sz="2000" dirty="0"/>
              <a:t>&gt;();</a:t>
            </a:r>
          </a:p>
          <a:p>
            <a:r>
              <a:rPr lang="en-GB" sz="2000" dirty="0"/>
              <a:t>   </a:t>
            </a:r>
            <a:r>
              <a:rPr lang="en-GB" sz="2000" dirty="0" err="1"/>
              <a:t>secondList.Add</a:t>
            </a:r>
            <a:r>
              <a:rPr lang="en-GB" sz="2000" dirty="0"/>
              <a:t>(2); </a:t>
            </a:r>
            <a:r>
              <a:rPr lang="en-GB" sz="2000" dirty="0" err="1"/>
              <a:t>secondList.Add</a:t>
            </a:r>
            <a:r>
              <a:rPr lang="en-GB" sz="2000" dirty="0"/>
              <a:t>(4</a:t>
            </a:r>
            <a:r>
              <a:rPr lang="en-GB" sz="2000" dirty="0" smtClean="0"/>
              <a:t>);</a:t>
            </a:r>
            <a:r>
              <a:rPr lang="bg-BG" sz="2000" dirty="0" smtClean="0"/>
              <a:t> </a:t>
            </a:r>
            <a:r>
              <a:rPr lang="en-GB" sz="2000" dirty="0" err="1" smtClean="0"/>
              <a:t>secondList.Add</a:t>
            </a:r>
            <a:r>
              <a:rPr lang="en-GB" sz="2000" dirty="0" smtClean="0"/>
              <a:t>(6</a:t>
            </a:r>
            <a:r>
              <a:rPr lang="en-GB" sz="2000" dirty="0"/>
              <a:t>); </a:t>
            </a:r>
            <a:endParaRPr lang="bg-BG" sz="2000" dirty="0" smtClean="0"/>
          </a:p>
          <a:p>
            <a:r>
              <a:rPr lang="bg-BG" sz="2000" dirty="0"/>
              <a:t> </a:t>
            </a:r>
            <a:r>
              <a:rPr lang="bg-BG" sz="2000" dirty="0" smtClean="0"/>
              <a:t>  </a:t>
            </a:r>
            <a:r>
              <a:rPr lang="en-GB" sz="2000" dirty="0" err="1" smtClean="0"/>
              <a:t>Console.Write</a:t>
            </a:r>
            <a:r>
              <a:rPr lang="en-GB" sz="2000" dirty="0"/>
              <a:t>("</a:t>
            </a:r>
            <a:r>
              <a:rPr lang="en-GB" sz="2000" dirty="0" err="1"/>
              <a:t>secondList</a:t>
            </a:r>
            <a:r>
              <a:rPr lang="en-GB" sz="2000" dirty="0" smtClean="0"/>
              <a:t>=");</a:t>
            </a:r>
            <a:r>
              <a:rPr lang="bg-BG" sz="2000" dirty="0" smtClean="0"/>
              <a:t> </a:t>
            </a:r>
          </a:p>
          <a:p>
            <a:r>
              <a:rPr lang="bg-BG" sz="2000" dirty="0"/>
              <a:t> </a:t>
            </a:r>
            <a:r>
              <a:rPr lang="bg-BG" sz="2000" dirty="0" smtClean="0"/>
              <a:t>  </a:t>
            </a:r>
            <a:r>
              <a:rPr lang="en-GB" sz="2000" dirty="0" err="1" smtClean="0"/>
              <a:t>PrintList</a:t>
            </a:r>
            <a:r>
              <a:rPr lang="en-GB" sz="2000" dirty="0" smtClean="0"/>
              <a:t>(</a:t>
            </a:r>
            <a:r>
              <a:rPr lang="en-GB" sz="2000" dirty="0" err="1" smtClean="0"/>
              <a:t>secondList</a:t>
            </a:r>
            <a:r>
              <a:rPr lang="en-GB" sz="2000" dirty="0"/>
              <a:t>);</a:t>
            </a:r>
          </a:p>
          <a:p>
            <a:r>
              <a:rPr lang="en-GB" sz="2000" dirty="0"/>
              <a:t>   </a:t>
            </a:r>
            <a:r>
              <a:rPr lang="bg-BG" sz="2000" dirty="0" smtClean="0"/>
              <a:t>. . 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815" y="1176521"/>
            <a:ext cx="10934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 smtClean="0"/>
              <a:t>В </a:t>
            </a:r>
            <a:r>
              <a:rPr lang="en-US" dirty="0" smtClean="0"/>
              <a:t>Main() </a:t>
            </a:r>
            <a:r>
              <a:rPr lang="bg-BG" dirty="0" smtClean="0"/>
              <a:t>въвеждаме списъците</a:t>
            </a:r>
            <a:r>
              <a:rPr lang="en-US" dirty="0" smtClean="0"/>
              <a:t> </a:t>
            </a:r>
            <a:r>
              <a:rPr lang="bg-BG" dirty="0" smtClean="0"/>
              <a:t>с метода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()</a:t>
            </a:r>
            <a:endParaRPr lang="bg-BG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извеждаме двата списъка с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PrintList</a:t>
            </a:r>
            <a:r>
              <a:rPr lang="en-US" dirty="0" smtClean="0"/>
              <a:t>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44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Обединение и сечение на списъци </a:t>
            </a:r>
            <a:r>
              <a:rPr lang="ru-RU" dirty="0" smtClean="0"/>
              <a:t>– Вариант 2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 </a:t>
            </a:r>
            <a:r>
              <a:rPr lang="bg-BG" b="0" dirty="0"/>
              <a:t>метода </a:t>
            </a:r>
            <a:r>
              <a:rPr lang="en-US" dirty="0" err="1" smtClean="0"/>
              <a:t>AddRange</a:t>
            </a:r>
            <a:r>
              <a:rPr lang="bg-BG" dirty="0" smtClean="0"/>
              <a:t>(1)</a:t>
            </a:r>
            <a:endParaRPr lang="ru-RU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561012" y="1151121"/>
            <a:ext cx="6096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1800" dirty="0" smtClean="0"/>
              <a:t>. . .</a:t>
            </a:r>
          </a:p>
          <a:p>
            <a:endParaRPr lang="bg-BG" sz="1800" dirty="0"/>
          </a:p>
          <a:p>
            <a:r>
              <a:rPr lang="en-GB" sz="1800" dirty="0"/>
              <a:t>List&lt;</a:t>
            </a:r>
            <a:r>
              <a:rPr lang="en-GB" sz="1800" dirty="0" err="1"/>
              <a:t>int</a:t>
            </a:r>
            <a:r>
              <a:rPr lang="en-GB" sz="1800" dirty="0"/>
              <a:t>&gt; </a:t>
            </a:r>
            <a:r>
              <a:rPr lang="en-GB" sz="1800" dirty="0" err="1"/>
              <a:t>unionList</a:t>
            </a:r>
            <a:r>
              <a:rPr lang="en-GB" sz="1800" dirty="0"/>
              <a:t> = new List&lt;</a:t>
            </a:r>
            <a:r>
              <a:rPr lang="en-GB" sz="1800" dirty="0" err="1"/>
              <a:t>int</a:t>
            </a:r>
            <a:r>
              <a:rPr lang="en-GB" sz="1800" dirty="0"/>
              <a:t>&gt;();</a:t>
            </a:r>
          </a:p>
          <a:p>
            <a:r>
              <a:rPr lang="en-GB" sz="1800" dirty="0" err="1" smtClean="0"/>
              <a:t>unionList.</a:t>
            </a:r>
            <a:r>
              <a:rPr lang="en-GB" sz="1800" dirty="0" err="1" smtClean="0">
                <a:solidFill>
                  <a:schemeClr val="accent1"/>
                </a:solidFill>
              </a:rPr>
              <a:t>AddRange</a:t>
            </a:r>
            <a:r>
              <a:rPr lang="en-GB" sz="1800" dirty="0" smtClean="0"/>
              <a:t>(</a:t>
            </a:r>
            <a:r>
              <a:rPr lang="en-GB" sz="1800" dirty="0" err="1" smtClean="0"/>
              <a:t>firstList</a:t>
            </a:r>
            <a:r>
              <a:rPr lang="en-GB" sz="1800" dirty="0"/>
              <a:t>);</a:t>
            </a:r>
          </a:p>
          <a:p>
            <a:r>
              <a:rPr lang="en-GB" sz="1800" dirty="0" smtClean="0"/>
              <a:t>for</a:t>
            </a:r>
            <a:r>
              <a:rPr lang="en-GB" sz="1800" dirty="0"/>
              <a:t> (</a:t>
            </a:r>
            <a:r>
              <a:rPr lang="en-GB" sz="1800" dirty="0" err="1"/>
              <a:t>int</a:t>
            </a:r>
            <a:r>
              <a:rPr lang="en-GB" sz="1800" dirty="0"/>
              <a:t> </a:t>
            </a:r>
            <a:r>
              <a:rPr lang="en-GB" sz="1800" dirty="0" err="1"/>
              <a:t>i</a:t>
            </a:r>
            <a:r>
              <a:rPr lang="en-GB" sz="1800" dirty="0"/>
              <a:t> = unionList.Count-1; </a:t>
            </a:r>
            <a:r>
              <a:rPr lang="en-GB" sz="1800" dirty="0" err="1"/>
              <a:t>i</a:t>
            </a:r>
            <a:r>
              <a:rPr lang="en-GB" sz="1800" dirty="0"/>
              <a:t> &gt;= 0; </a:t>
            </a:r>
            <a:r>
              <a:rPr lang="en-GB" sz="1800" dirty="0" err="1"/>
              <a:t>i</a:t>
            </a:r>
            <a:r>
              <a:rPr lang="en-GB" sz="1800" dirty="0"/>
              <a:t>--)</a:t>
            </a:r>
          </a:p>
          <a:p>
            <a:r>
              <a:rPr lang="en-GB" sz="1800" dirty="0" smtClean="0"/>
              <a:t>{</a:t>
            </a:r>
            <a:r>
              <a:rPr lang="en-GB" sz="1800" dirty="0"/>
              <a:t> </a:t>
            </a:r>
            <a:endParaRPr lang="bg-BG" sz="1800" dirty="0" smtClean="0"/>
          </a:p>
          <a:p>
            <a:r>
              <a:rPr lang="en-GB" sz="1800" dirty="0"/>
              <a:t>  if (</a:t>
            </a:r>
            <a:r>
              <a:rPr lang="en-GB" sz="1800" dirty="0" err="1"/>
              <a:t>secondList.Contains</a:t>
            </a:r>
            <a:r>
              <a:rPr lang="en-GB" sz="1800" dirty="0"/>
              <a:t>(</a:t>
            </a:r>
            <a:r>
              <a:rPr lang="en-GB" sz="1800" dirty="0" err="1"/>
              <a:t>unionList</a:t>
            </a:r>
            <a:r>
              <a:rPr lang="en-GB" sz="1800" dirty="0"/>
              <a:t>[</a:t>
            </a:r>
            <a:r>
              <a:rPr lang="en-GB" sz="1800" dirty="0" err="1"/>
              <a:t>i</a:t>
            </a:r>
            <a:r>
              <a:rPr lang="en-GB" sz="1800" dirty="0"/>
              <a:t>]))</a:t>
            </a:r>
          </a:p>
          <a:p>
            <a:r>
              <a:rPr lang="en-GB" sz="1800" dirty="0"/>
              <a:t>    {</a:t>
            </a:r>
          </a:p>
          <a:p>
            <a:r>
              <a:rPr lang="bg-BG" sz="1800" dirty="0" smtClean="0"/>
              <a:t> </a:t>
            </a:r>
            <a:r>
              <a:rPr lang="en-GB" sz="1800" dirty="0"/>
              <a:t>     </a:t>
            </a:r>
            <a:r>
              <a:rPr lang="en-GB" sz="1800" dirty="0" err="1"/>
              <a:t>unionList.</a:t>
            </a:r>
            <a:r>
              <a:rPr lang="en-GB" sz="1800" dirty="0" err="1">
                <a:solidFill>
                  <a:schemeClr val="accent1"/>
                </a:solidFill>
              </a:rPr>
              <a:t>RemoveAt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);</a:t>
            </a:r>
          </a:p>
          <a:p>
            <a:r>
              <a:rPr lang="en-GB" sz="1800" dirty="0"/>
              <a:t>    }</a:t>
            </a:r>
          </a:p>
          <a:p>
            <a:r>
              <a:rPr lang="en-GB" sz="1800" dirty="0"/>
              <a:t> </a:t>
            </a:r>
            <a:r>
              <a:rPr lang="en-GB" sz="1800" dirty="0" smtClean="0"/>
              <a:t>}</a:t>
            </a:r>
            <a:endParaRPr lang="en-GB" sz="1800" dirty="0"/>
          </a:p>
          <a:p>
            <a:endParaRPr lang="bg-BG" sz="1800" dirty="0" smtClean="0"/>
          </a:p>
          <a:p>
            <a:r>
              <a:rPr lang="en-US" sz="1800" dirty="0" err="1" smtClean="0"/>
              <a:t>unionList.AddRange</a:t>
            </a:r>
            <a:r>
              <a:rPr lang="en-US" sz="1800" dirty="0" smtClean="0"/>
              <a:t>(</a:t>
            </a:r>
            <a:r>
              <a:rPr lang="en-US" sz="1800" dirty="0" err="1" smtClean="0"/>
              <a:t>secondList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Console.Write</a:t>
            </a:r>
            <a:r>
              <a:rPr lang="en-US" sz="1800" dirty="0"/>
              <a:t>("union = ");</a:t>
            </a:r>
          </a:p>
          <a:p>
            <a:r>
              <a:rPr lang="en-US" sz="1800" dirty="0" err="1" smtClean="0"/>
              <a:t>PrintList</a:t>
            </a:r>
            <a:r>
              <a:rPr lang="en-US" sz="1800" dirty="0" smtClean="0"/>
              <a:t>(</a:t>
            </a:r>
            <a:r>
              <a:rPr lang="en-US" sz="1800" dirty="0" err="1" smtClean="0"/>
              <a:t>unionList</a:t>
            </a:r>
            <a:r>
              <a:rPr lang="en-US" sz="1800" dirty="0"/>
              <a:t>);</a:t>
            </a:r>
          </a:p>
          <a:p>
            <a:r>
              <a:rPr lang="bg-BG" sz="1800" dirty="0" smtClean="0"/>
              <a:t>. . .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88815" y="1176521"/>
            <a:ext cx="4991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 smtClean="0"/>
              <a:t>Обединението се конструира така: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 smtClean="0"/>
              <a:t>Добавяме всички елементи от първия списък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 smtClean="0"/>
              <a:t>Премахваме тези, които се срещат и във втория</a:t>
            </a:r>
          </a:p>
          <a:p>
            <a:pPr marL="1066693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bg-BG" dirty="0" smtClean="0"/>
              <a:t>Добавяме елементите на втория с метода </a:t>
            </a:r>
            <a:r>
              <a:rPr lang="en-US" dirty="0" err="1" smtClean="0"/>
              <a:t>AddRange</a:t>
            </a:r>
            <a:r>
              <a:rPr lang="en-US" dirty="0" smtClean="0"/>
              <a:t> </a:t>
            </a:r>
            <a:endParaRPr lang="bg-BG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bg-BG" dirty="0" smtClean="0"/>
              <a:t>извеждаме </a:t>
            </a:r>
            <a:r>
              <a:rPr lang="bg-BG" dirty="0" smtClean="0"/>
              <a:t>списъка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PrintList</a:t>
            </a:r>
            <a:r>
              <a:rPr lang="en-US" dirty="0"/>
              <a:t>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1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506</Words>
  <Application>Microsoft Office PowerPoint</Application>
  <PresentationFormat>Custom</PresentationFormat>
  <Paragraphs>188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Обединение и сечение на списъци</vt:lpstr>
      <vt:lpstr>Обединение и сечение на списъци – Вариант 1 пример</vt:lpstr>
      <vt:lpstr>Обединение и сечение на списъци – Вариант 1 пример(1)</vt:lpstr>
      <vt:lpstr>Обединение и сечение на списъци – Вариант 1 пример(2)</vt:lpstr>
      <vt:lpstr>Обединение и сечение на списъци – Вариант 1 пример(3)</vt:lpstr>
      <vt:lpstr>Обединение и сечение на списъци – Вариант 2 с метода AddRange</vt:lpstr>
      <vt:lpstr>Обединение и сечение на списъци – Вариант 2  с метода AddRange(1)</vt:lpstr>
      <vt:lpstr>Обединение и сечение на списъци – Вариант 2  с метода AddRange(2)</vt:lpstr>
      <vt:lpstr>Алгоритми върху линейни структури от данни. Обединение и сечение на списъци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2018-05-25T13:30:59Z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