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69" r:id="rId3"/>
  </p:sldMasterIdLst>
  <p:notesMasterIdLst>
    <p:notesMasterId r:id="rId17"/>
  </p:notesMasterIdLst>
  <p:handoutMasterIdLst>
    <p:handoutMasterId r:id="rId18"/>
  </p:handoutMasterIdLst>
  <p:sldIdLst>
    <p:sldId id="394" r:id="rId4"/>
    <p:sldId id="601" r:id="rId5"/>
    <p:sldId id="620" r:id="rId6"/>
    <p:sldId id="612" r:id="rId7"/>
    <p:sldId id="621" r:id="rId8"/>
    <p:sldId id="622" r:id="rId9"/>
    <p:sldId id="616" r:id="rId10"/>
    <p:sldId id="623" r:id="rId11"/>
    <p:sldId id="625" r:id="rId12"/>
    <p:sldId id="624" r:id="rId13"/>
    <p:sldId id="619" r:id="rId14"/>
    <p:sldId id="594" r:id="rId15"/>
    <p:sldId id="59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601"/>
          </p14:sldIdLst>
        </p14:section>
        <p14:section name="АлгОбединение и сечение на списъци" id="{51D0FD15-3932-43D9-82C9-6AF03C9EE001}">
          <p14:sldIdLst>
            <p14:sldId id="620"/>
            <p14:sldId id="612"/>
            <p14:sldId id="621"/>
            <p14:sldId id="622"/>
            <p14:sldId id="616"/>
            <p14:sldId id="623"/>
            <p14:sldId id="625"/>
            <p14:sldId id="624"/>
            <p14:sldId id="619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8670" autoAdjust="0"/>
  </p:normalViewPr>
  <p:slideViewPr>
    <p:cSldViewPr>
      <p:cViewPr varScale="1">
        <p:scale>
          <a:sx n="76" d="100"/>
          <a:sy n="76" d="100"/>
        </p:scale>
        <p:origin x="636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21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5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57204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33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270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84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1986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77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Алгоритми върху линейни структури от данни. П</a:t>
            </a:r>
            <a:r>
              <a:rPr lang="ru-RU" dirty="0" smtClean="0"/>
              <a:t>одредици</a:t>
            </a:r>
            <a:r>
              <a:rPr lang="ru-RU" dirty="0"/>
              <a:t> </a:t>
            </a:r>
          </a:p>
          <a:p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326326" cy="2524722"/>
            <a:chOff x="745783" y="3624633"/>
            <a:chExt cx="6326326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506728" y="3707206"/>
              <a:ext cx="256538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</a:t>
              </a: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алгоритмите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304212" y="5442941"/>
            <a:ext cx="3536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>
                <a:solidFill>
                  <a:schemeClr val="accent1">
                    <a:lumMod val="75000"/>
                  </a:schemeClr>
                </a:solidFill>
              </a:rPr>
              <a:t>най-голяма площадка</a:t>
            </a:r>
            <a:endParaRPr lang="bg-B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36637"/>
              </p:ext>
            </p:extLst>
          </p:nvPr>
        </p:nvGraphicFramePr>
        <p:xfrm>
          <a:off x="6780212" y="2793454"/>
          <a:ext cx="50521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19"/>
                <a:gridCol w="505219"/>
                <a:gridCol w="505219"/>
                <a:gridCol w="505219"/>
                <a:gridCol w="505219"/>
                <a:gridCol w="505219"/>
                <a:gridCol w="505219"/>
                <a:gridCol w="505219"/>
                <a:gridCol w="505219"/>
                <a:gridCol w="505219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5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15410"/>
              </p:ext>
            </p:extLst>
          </p:nvPr>
        </p:nvGraphicFramePr>
        <p:xfrm>
          <a:off x="8685212" y="4390112"/>
          <a:ext cx="2057400" cy="47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476030">
                <a:tc>
                  <a:txBody>
                    <a:bodyPr/>
                    <a:lstStyle/>
                    <a:p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5613" y="1078981"/>
            <a:ext cx="9677400" cy="597419"/>
          </a:xfrm>
        </p:spPr>
        <p:txBody>
          <a:bodyPr>
            <a:noAutofit/>
          </a:bodyPr>
          <a:lstStyle/>
          <a:p>
            <a:r>
              <a:rPr lang="bg-BG" sz="2800" dirty="0"/>
              <a:t>Ако временния списък надмине максималния до момента – се взема текущия за максимален, а текущия се нулира за да чете нови последователности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Подредици – </a:t>
            </a:r>
            <a:r>
              <a:rPr lang="bg-BG" dirty="0"/>
              <a:t>най-дълга подредица от равни числа – Решение със списъци (2)</a:t>
            </a:r>
            <a:endParaRPr lang="ru-RU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212" y="2519101"/>
            <a:ext cx="9829801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. . .</a:t>
            </a:r>
          </a:p>
          <a:p>
            <a:r>
              <a:rPr lang="en-US" dirty="0" smtClean="0"/>
              <a:t>   if (</a:t>
            </a:r>
            <a:r>
              <a:rPr lang="en-US" dirty="0" err="1" smtClean="0"/>
              <a:t>maxSubSequence.Count</a:t>
            </a:r>
            <a:r>
              <a:rPr lang="en-US" dirty="0" smtClean="0"/>
              <a:t>() &lt; </a:t>
            </a:r>
            <a:r>
              <a:rPr lang="en-US" dirty="0" err="1" smtClean="0"/>
              <a:t>tempSubSequence.Count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maxSubSequence.Clear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maxSubSequence.AddRange</a:t>
            </a:r>
            <a:r>
              <a:rPr lang="en-US" dirty="0" smtClean="0"/>
              <a:t>(</a:t>
            </a:r>
            <a:r>
              <a:rPr lang="en-US" dirty="0" err="1" smtClean="0"/>
              <a:t>tempSubSequence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};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tempSubSequence.Clear</a:t>
            </a:r>
            <a:r>
              <a:rPr lang="en-US" dirty="0" smtClean="0"/>
              <a:t>();            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++;             </a:t>
            </a:r>
          </a:p>
          <a:p>
            <a:r>
              <a:rPr lang="en-US" dirty="0" smtClean="0"/>
              <a:t> } while (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list.Count</a:t>
            </a:r>
            <a:r>
              <a:rPr lang="en-US" dirty="0" smtClean="0"/>
              <a:t>()); </a:t>
            </a:r>
          </a:p>
          <a:p>
            <a:r>
              <a:rPr lang="en-US" dirty="0" smtClean="0"/>
              <a:t> return </a:t>
            </a:r>
            <a:r>
              <a:rPr lang="en-US" dirty="0" err="1" smtClean="0"/>
              <a:t>maxSubSequence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442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Ако заменим знака за сравнение </a:t>
            </a:r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==</a:t>
            </a:r>
            <a:r>
              <a:rPr lang="bg-BG" dirty="0" smtClean="0"/>
              <a:t> с:</a:t>
            </a:r>
          </a:p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bg-BG" dirty="0" smtClean="0"/>
              <a:t>    - ще намерим най-дългата растяща редица</a:t>
            </a:r>
          </a:p>
          <a:p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bg-BG" dirty="0" smtClean="0"/>
              <a:t>    </a:t>
            </a:r>
            <a:r>
              <a:rPr lang="bg-BG" dirty="0"/>
              <a:t>- ще намерим най-дългата </a:t>
            </a:r>
            <a:r>
              <a:rPr lang="bg-BG" dirty="0" smtClean="0"/>
              <a:t>намаляваща </a:t>
            </a:r>
            <a:r>
              <a:rPr lang="bg-BG" dirty="0"/>
              <a:t>редица</a:t>
            </a:r>
          </a:p>
          <a:p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&lt;=</a:t>
            </a:r>
            <a:r>
              <a:rPr lang="bg-BG" dirty="0" smtClean="0"/>
              <a:t>  - </a:t>
            </a:r>
            <a:r>
              <a:rPr lang="bg-BG" dirty="0"/>
              <a:t>ще намерим най-дългата </a:t>
            </a:r>
            <a:r>
              <a:rPr lang="bg-BG" dirty="0" smtClean="0"/>
              <a:t>нестрого растяща </a:t>
            </a:r>
            <a:r>
              <a:rPr lang="bg-BG" dirty="0"/>
              <a:t>редица</a:t>
            </a:r>
          </a:p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&gt;=</a:t>
            </a:r>
            <a:r>
              <a:rPr lang="bg-BG" dirty="0" smtClean="0"/>
              <a:t>  - </a:t>
            </a:r>
            <a:r>
              <a:rPr lang="bg-BG" dirty="0"/>
              <a:t>ще намерим най-дългата </a:t>
            </a:r>
            <a:r>
              <a:rPr lang="bg-BG" dirty="0" smtClean="0"/>
              <a:t>нестрого намаляваща </a:t>
            </a:r>
            <a:r>
              <a:rPr lang="bg-BG" dirty="0"/>
              <a:t>редица</a:t>
            </a:r>
          </a:p>
          <a:p>
            <a:pPr marL="0" indent="0">
              <a:buNone/>
            </a:pPr>
            <a:endParaRPr lang="bg-BG" dirty="0" smtClean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Модификации на алгоритъма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07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Алгоритми </a:t>
            </a:r>
            <a:r>
              <a:rPr lang="bg-BG" dirty="0"/>
              <a:t>върху линейни структури от данни. </a:t>
            </a:r>
            <a:r>
              <a:rPr lang="ru-RU" dirty="0"/>
              <a:t>Обединение и сечение на списъци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Подредици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 най-дълга нарастваща, </a:t>
            </a:r>
          </a:p>
          <a:p>
            <a:pPr lvl="1"/>
            <a:r>
              <a:rPr lang="bg-BG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най-дълга намаляваща</a:t>
            </a:r>
          </a:p>
          <a:p>
            <a:pPr lvl="1"/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площадка</a:t>
            </a:r>
            <a:endParaRPr lang="bg-BG" dirty="0" smtClean="0"/>
          </a:p>
          <a:p>
            <a:pPr marL="0" indent="0">
              <a:buNone/>
            </a:pPr>
            <a:endParaRPr lang="bg-BG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657" y="1981200"/>
            <a:ext cx="2866155" cy="36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5612" y="1752600"/>
            <a:ext cx="11161799" cy="1439679"/>
          </a:xfrm>
        </p:spPr>
        <p:txBody>
          <a:bodyPr>
            <a:normAutofit fontScale="92500" lnSpcReduction="20000"/>
          </a:bodyPr>
          <a:lstStyle/>
          <a:p>
            <a:r>
              <a:rPr lang="ru-RU" sz="3600" dirty="0"/>
              <a:t>Дадена е последователност от числа. Върнете като резултат </a:t>
            </a:r>
            <a:r>
              <a:rPr lang="ru-RU" sz="3600" dirty="0" smtClean="0"/>
              <a:t>числото, което </a:t>
            </a:r>
            <a:r>
              <a:rPr lang="ru-RU" sz="3600" dirty="0"/>
              <a:t>се повтаря последователно най-много пъти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Задача: </a:t>
            </a:r>
            <a:r>
              <a:rPr lang="ru-RU" dirty="0" smtClean="0"/>
              <a:t>Подредици </a:t>
            </a:r>
            <a:r>
              <a:rPr lang="ru-RU" dirty="0"/>
              <a:t>– </a:t>
            </a:r>
            <a:r>
              <a:rPr lang="bg-BG" dirty="0"/>
              <a:t>най-дълга подредица от равни числа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96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5612" y="1078981"/>
            <a:ext cx="11161799" cy="1439679"/>
          </a:xfrm>
        </p:spPr>
        <p:txBody>
          <a:bodyPr>
            <a:normAutofit/>
          </a:bodyPr>
          <a:lstStyle/>
          <a:p>
            <a:r>
              <a:rPr lang="bg-BG" sz="3200" dirty="0"/>
              <a:t>Въвеждаме елементите, </a:t>
            </a:r>
            <a:r>
              <a:rPr lang="bg-BG" sz="3200" dirty="0" smtClean="0"/>
              <a:t>разделяме ги по интервал и ги парсваме като </a:t>
            </a:r>
            <a:r>
              <a:rPr lang="en-US" sz="3200" dirty="0" err="1" smtClean="0"/>
              <a:t>int</a:t>
            </a:r>
            <a:r>
              <a:rPr lang="bg-BG" sz="3200" dirty="0" smtClean="0"/>
              <a:t> </a:t>
            </a:r>
            <a:r>
              <a:rPr lang="bg-BG" sz="3200" dirty="0"/>
              <a:t>и ги записваме в </a:t>
            </a:r>
            <a:r>
              <a:rPr lang="bg-BG" sz="3200" dirty="0" smtClean="0"/>
              <a:t>списък</a:t>
            </a:r>
            <a:endParaRPr lang="bg-BG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Решение: Подредици – </a:t>
            </a:r>
            <a:r>
              <a:rPr lang="bg-BG" dirty="0" smtClean="0"/>
              <a:t>най-дълга подредица от равни числа</a:t>
            </a:r>
            <a:endParaRPr lang="ru-RU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5611" y="2265121"/>
            <a:ext cx="9829801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/>
              <a:t>var</a:t>
            </a:r>
            <a:r>
              <a:rPr lang="en-US" sz="2000" dirty="0"/>
              <a:t> list = </a:t>
            </a:r>
            <a:r>
              <a:rPr lang="en-US" sz="2000" dirty="0" err="1"/>
              <a:t>Console.ReadLine</a:t>
            </a:r>
            <a:r>
              <a:rPr lang="en-US" sz="2000" dirty="0" smtClean="0"/>
              <a:t>().Split</a:t>
            </a:r>
            <a:r>
              <a:rPr lang="en-US" sz="2000" dirty="0"/>
              <a:t>(' </a:t>
            </a:r>
            <a:r>
              <a:rPr lang="en-US" sz="2000" dirty="0" smtClean="0"/>
              <a:t>').Select(</a:t>
            </a:r>
            <a:r>
              <a:rPr lang="en-US" sz="2000" dirty="0" err="1" smtClean="0"/>
              <a:t>int.Parse</a:t>
            </a:r>
            <a:r>
              <a:rPr lang="en-US" sz="2000" dirty="0" smtClean="0"/>
              <a:t>).</a:t>
            </a:r>
            <a:r>
              <a:rPr lang="en-US" sz="2000" dirty="0" err="1" smtClean="0"/>
              <a:t>ToList</a:t>
            </a:r>
            <a:r>
              <a:rPr lang="en-US" sz="2000" dirty="0"/>
              <a:t>();</a:t>
            </a:r>
            <a:endParaRPr lang="en-GB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77836" y="3083017"/>
            <a:ext cx="11161799" cy="1439679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 smtClean="0"/>
              <a:t>В </a:t>
            </a:r>
            <a:r>
              <a:rPr lang="bg-BG" sz="3600" dirty="0"/>
              <a:t>началото за текуща стойност, както и за най-често срещания елемент даваме стойност на </a:t>
            </a:r>
            <a:r>
              <a:rPr lang="bg-BG" sz="3600" dirty="0" smtClean="0"/>
              <a:t>първия </a:t>
            </a:r>
            <a:r>
              <a:rPr lang="bg-BG" sz="3600" dirty="0"/>
              <a:t>елемент в списъка</a:t>
            </a:r>
          </a:p>
          <a:p>
            <a:endParaRPr lang="ru-RU" dirty="0" smtClean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77836" y="4498702"/>
            <a:ext cx="5006976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 smtClean="0"/>
              <a:t>listCount</a:t>
            </a:r>
            <a:r>
              <a:rPr lang="bg-BG" sz="2000" dirty="0" smtClean="0"/>
              <a:t> </a:t>
            </a:r>
            <a:r>
              <a:rPr lang="en-US" sz="2000" dirty="0" smtClean="0"/>
              <a:t>=</a:t>
            </a:r>
            <a:r>
              <a:rPr lang="bg-BG" sz="2000" dirty="0" smtClean="0"/>
              <a:t> </a:t>
            </a:r>
            <a:r>
              <a:rPr lang="en-US" sz="2000" dirty="0" err="1" smtClean="0"/>
              <a:t>list.Count</a:t>
            </a:r>
            <a:r>
              <a:rPr lang="en-US" sz="2000" dirty="0" smtClean="0"/>
              <a:t>();</a:t>
            </a:r>
            <a:endParaRPr lang="bg-BG" sz="2000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currVal</a:t>
            </a:r>
            <a:r>
              <a:rPr lang="bg-BG" sz="2000" dirty="0" smtClean="0"/>
              <a:t> </a:t>
            </a:r>
            <a:r>
              <a:rPr lang="en-US" sz="2000" dirty="0" smtClean="0"/>
              <a:t>=</a:t>
            </a:r>
            <a:r>
              <a:rPr lang="bg-BG" sz="2000" dirty="0" smtClean="0"/>
              <a:t> </a:t>
            </a:r>
            <a:r>
              <a:rPr lang="en-US" sz="2000" dirty="0" smtClean="0"/>
              <a:t>list[0];</a:t>
            </a:r>
            <a:r>
              <a:rPr lang="bg-BG" sz="2000" dirty="0" smtClean="0"/>
              <a:t> 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currCount</a:t>
            </a:r>
            <a:r>
              <a:rPr lang="bg-BG" sz="2000" dirty="0" smtClean="0"/>
              <a:t> </a:t>
            </a:r>
            <a:r>
              <a:rPr lang="en-US" sz="2000" dirty="0" smtClean="0"/>
              <a:t>=</a:t>
            </a:r>
            <a:r>
              <a:rPr lang="bg-BG" sz="2000" dirty="0" smtClean="0"/>
              <a:t> </a:t>
            </a:r>
            <a:r>
              <a:rPr lang="en-US" sz="2000" dirty="0" smtClean="0"/>
              <a:t>1;</a:t>
            </a:r>
            <a:r>
              <a:rPr lang="bg-BG" sz="2000" dirty="0" smtClean="0"/>
              <a:t> 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maxCount</a:t>
            </a:r>
            <a:r>
              <a:rPr lang="bg-BG" sz="2000" dirty="0" smtClean="0"/>
              <a:t> </a:t>
            </a:r>
            <a:r>
              <a:rPr lang="en-US" sz="2000" dirty="0" smtClean="0"/>
              <a:t>=</a:t>
            </a:r>
            <a:r>
              <a:rPr lang="bg-BG" sz="2000" dirty="0" smtClean="0"/>
              <a:t> </a:t>
            </a:r>
            <a:r>
              <a:rPr lang="en-US" sz="2000" dirty="0" smtClean="0"/>
              <a:t>1;</a:t>
            </a:r>
            <a:r>
              <a:rPr lang="bg-BG" sz="2000" dirty="0" smtClean="0"/>
              <a:t> 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maxVal</a:t>
            </a:r>
            <a:r>
              <a:rPr lang="bg-BG" sz="2000" dirty="0" smtClean="0"/>
              <a:t> </a:t>
            </a:r>
            <a:r>
              <a:rPr lang="en-US" sz="2000" dirty="0" smtClean="0"/>
              <a:t>=</a:t>
            </a:r>
            <a:r>
              <a:rPr lang="bg-BG" sz="2000" dirty="0" smtClean="0"/>
              <a:t> </a:t>
            </a:r>
            <a:r>
              <a:rPr lang="en-US" sz="2000" dirty="0" err="1" smtClean="0"/>
              <a:t>currVal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275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  <p:bldP spid="8" grpId="0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9412" y="1152966"/>
            <a:ext cx="11161799" cy="1661883"/>
          </a:xfrm>
        </p:spPr>
        <p:txBody>
          <a:bodyPr>
            <a:normAutofit fontScale="85000" lnSpcReduction="20000"/>
          </a:bodyPr>
          <a:lstStyle/>
          <a:p>
            <a:r>
              <a:rPr lang="bg-BG" sz="3200" dirty="0"/>
              <a:t>В цикъл обхождаме останалите елементи. Ако стойността на следващите се запази, увеличаваме броя </a:t>
            </a:r>
            <a:r>
              <a:rPr lang="bg-BG" sz="3200" dirty="0" smtClean="0"/>
              <a:t>им и </a:t>
            </a:r>
            <a:r>
              <a:rPr lang="bg-BG" sz="3200" dirty="0"/>
              <a:t>ако последносрещания елемент е с повече появявания от максимлния до момента </a:t>
            </a:r>
            <a:r>
              <a:rPr lang="bg-BG" sz="3200" dirty="0" smtClean="0"/>
              <a:t>- го </a:t>
            </a:r>
            <a:r>
              <a:rPr lang="bg-BG" sz="3200" dirty="0"/>
              <a:t>запомняме, както и броя на появяванията му. </a:t>
            </a:r>
            <a:endParaRPr lang="bg-BG" sz="3200" dirty="0" smtClean="0"/>
          </a:p>
          <a:p>
            <a:endParaRPr lang="bg-BG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Решение: Подредици – </a:t>
            </a:r>
            <a:r>
              <a:rPr lang="bg-BG" dirty="0" smtClean="0"/>
              <a:t>най-дълга подредица от равни числа(2)</a:t>
            </a:r>
            <a:endParaRPr lang="ru-RU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-306388" y="3818121"/>
            <a:ext cx="11161799" cy="14396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3200" dirty="0"/>
          </a:p>
          <a:p>
            <a:endParaRPr lang="ru-RU" dirty="0" smtClean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83447" y="2743200"/>
            <a:ext cx="5486400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for </a:t>
            </a:r>
            <a:r>
              <a:rPr lang="en-US" sz="2000" dirty="0" smtClean="0"/>
              <a:t>(</a:t>
            </a:r>
            <a:r>
              <a:rPr lang="bg-BG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i</a:t>
            </a:r>
            <a:r>
              <a:rPr lang="en-US" sz="2000" dirty="0"/>
              <a:t> = 1;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 err="1"/>
              <a:t>listCount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 smtClean="0"/>
              <a:t>++</a:t>
            </a:r>
            <a:r>
              <a:rPr lang="bg-BG" sz="2000" dirty="0" smtClean="0"/>
              <a:t> </a:t>
            </a:r>
            <a:r>
              <a:rPr lang="en-US" sz="2000" dirty="0" smtClean="0"/>
              <a:t>) </a:t>
            </a:r>
            <a:endParaRPr lang="en-US" sz="2000" dirty="0"/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if </a:t>
            </a:r>
            <a:r>
              <a:rPr lang="en-US" sz="2000" dirty="0" smtClean="0"/>
              <a:t>(</a:t>
            </a:r>
            <a:r>
              <a:rPr lang="bg-BG" sz="2000" dirty="0" smtClean="0"/>
              <a:t> </a:t>
            </a:r>
            <a:r>
              <a:rPr lang="en-US" sz="2000" dirty="0" smtClean="0"/>
              <a:t>list[</a:t>
            </a:r>
            <a:r>
              <a:rPr lang="en-US" sz="2000" dirty="0" err="1" smtClean="0"/>
              <a:t>i</a:t>
            </a:r>
            <a:r>
              <a:rPr lang="en-US" sz="2000" dirty="0" smtClean="0"/>
              <a:t>]</a:t>
            </a:r>
            <a:r>
              <a:rPr lang="bg-BG" sz="2000" dirty="0" smtClean="0"/>
              <a:t> </a:t>
            </a:r>
            <a:r>
              <a:rPr lang="en-US" sz="2000" dirty="0" smtClean="0"/>
              <a:t>==</a:t>
            </a:r>
            <a:r>
              <a:rPr lang="bg-BG" sz="2000" dirty="0" smtClean="0"/>
              <a:t> </a:t>
            </a:r>
            <a:r>
              <a:rPr lang="en-US" sz="2000" dirty="0" err="1" smtClean="0"/>
              <a:t>currVal</a:t>
            </a:r>
            <a:r>
              <a:rPr lang="bg-BG" sz="2000" dirty="0" smtClean="0"/>
              <a:t> 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</a:t>
            </a:r>
            <a:r>
              <a:rPr lang="en-US" sz="2000" dirty="0" err="1" smtClean="0"/>
              <a:t>currCount</a:t>
            </a:r>
            <a:r>
              <a:rPr lang="bg-BG" sz="2000" dirty="0" smtClean="0"/>
              <a:t> </a:t>
            </a:r>
            <a:r>
              <a:rPr lang="en-US" sz="2000" dirty="0" smtClean="0"/>
              <a:t>++;</a:t>
            </a:r>
            <a:endParaRPr lang="en-US" sz="2000" dirty="0"/>
          </a:p>
          <a:p>
            <a:r>
              <a:rPr lang="en-US" sz="2000" dirty="0"/>
              <a:t>      if </a:t>
            </a:r>
            <a:r>
              <a:rPr lang="en-US" sz="2000" dirty="0" smtClean="0"/>
              <a:t>(</a:t>
            </a:r>
            <a:r>
              <a:rPr lang="bg-BG" sz="2000" dirty="0" smtClean="0"/>
              <a:t> </a:t>
            </a:r>
            <a:r>
              <a:rPr lang="en-US" sz="2000" dirty="0" err="1" smtClean="0"/>
              <a:t>currCount</a:t>
            </a:r>
            <a:r>
              <a:rPr lang="bg-BG" sz="2000" dirty="0" smtClean="0"/>
              <a:t> </a:t>
            </a:r>
            <a:r>
              <a:rPr lang="en-US" sz="2000" dirty="0" smtClean="0"/>
              <a:t>&gt;</a:t>
            </a:r>
            <a:r>
              <a:rPr lang="bg-BG" sz="2000" dirty="0" smtClean="0"/>
              <a:t> </a:t>
            </a:r>
            <a:r>
              <a:rPr lang="en-US" sz="2000" dirty="0" err="1" smtClean="0"/>
              <a:t>maxCount</a:t>
            </a:r>
            <a:r>
              <a:rPr lang="bg-BG" sz="2000" dirty="0" smtClean="0"/>
              <a:t> </a:t>
            </a:r>
            <a:r>
              <a:rPr lang="en-US" sz="2000" dirty="0" smtClean="0"/>
              <a:t>) </a:t>
            </a:r>
            <a:endParaRPr lang="en-US" sz="2000" dirty="0"/>
          </a:p>
          <a:p>
            <a:r>
              <a:rPr lang="en-US" sz="2000" dirty="0"/>
              <a:t>      { 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maxCount</a:t>
            </a:r>
            <a:r>
              <a:rPr lang="en-US" sz="2000" dirty="0"/>
              <a:t> = </a:t>
            </a:r>
            <a:r>
              <a:rPr lang="en-US" sz="2000" dirty="0" err="1"/>
              <a:t>currCount</a:t>
            </a:r>
            <a:r>
              <a:rPr lang="en-US" sz="2000" dirty="0"/>
              <a:t>; </a:t>
            </a:r>
          </a:p>
          <a:p>
            <a:r>
              <a:rPr lang="en-US" sz="2000" dirty="0"/>
              <a:t>        </a:t>
            </a:r>
            <a:r>
              <a:rPr lang="en-US" sz="2000" dirty="0" err="1" smtClean="0"/>
              <a:t>maxVal</a:t>
            </a:r>
            <a:r>
              <a:rPr lang="bg-BG" sz="2000" dirty="0" smtClean="0"/>
              <a:t> </a:t>
            </a:r>
            <a:r>
              <a:rPr lang="en-US" sz="2000" dirty="0" smtClean="0"/>
              <a:t>=</a:t>
            </a:r>
            <a:r>
              <a:rPr lang="bg-BG" sz="2000" dirty="0" smtClean="0"/>
              <a:t> </a:t>
            </a:r>
            <a:r>
              <a:rPr lang="en-US" sz="2000" dirty="0" err="1" smtClean="0"/>
              <a:t>currVal</a:t>
            </a:r>
            <a:r>
              <a:rPr lang="en-US" sz="2000" dirty="0"/>
              <a:t>; </a:t>
            </a:r>
          </a:p>
          <a:p>
            <a:r>
              <a:rPr lang="en-US" sz="2000" dirty="0"/>
              <a:t>       }</a:t>
            </a:r>
          </a:p>
          <a:p>
            <a:r>
              <a:rPr lang="en-US" sz="2000" dirty="0"/>
              <a:t>    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 smtClean="0"/>
              <a:t>. . .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84612" y="3208463"/>
            <a:ext cx="2414422" cy="10587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179367" y="4762558"/>
            <a:ext cx="990600" cy="228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6"/>
          <p:cNvSpPr txBox="1">
            <a:spLocks/>
          </p:cNvSpPr>
          <p:nvPr/>
        </p:nvSpPr>
        <p:spPr>
          <a:xfrm>
            <a:off x="6299034" y="2743201"/>
            <a:ext cx="4291178" cy="12192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 smtClean="0"/>
              <a:t>Ако стойността на следващите се запази, увеличаваме броя им</a:t>
            </a:r>
            <a:endParaRPr lang="bg-BG" sz="3200" dirty="0"/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273882" y="4356015"/>
            <a:ext cx="5791200" cy="166188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77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 smtClean="0"/>
              <a:t>и ако последносрещания елемент е с повече появявания от максим</a:t>
            </a:r>
            <a:r>
              <a:rPr lang="en-US" sz="3200" dirty="0" smtClean="0"/>
              <a:t>a</a:t>
            </a:r>
            <a:r>
              <a:rPr lang="bg-BG" sz="3200" dirty="0" smtClean="0"/>
              <a:t>лния до момента - го запомняме, както и броя на появяванията му. </a:t>
            </a:r>
          </a:p>
          <a:p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24606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9" grpId="0" build="p"/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9412" y="1152966"/>
            <a:ext cx="11161799" cy="1661883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Иначе </a:t>
            </a:r>
            <a:r>
              <a:rPr lang="bg-BG" sz="3200" dirty="0"/>
              <a:t>– пак проверяваме дали последносрещания елемент е с повече появявания от </a:t>
            </a:r>
            <a:r>
              <a:rPr lang="bg-BG" sz="3200" dirty="0" smtClean="0"/>
              <a:t>максим</a:t>
            </a:r>
            <a:r>
              <a:rPr lang="en-US" sz="3200" dirty="0" smtClean="0"/>
              <a:t>a</a:t>
            </a:r>
            <a:r>
              <a:rPr lang="bg-BG" sz="3200" dirty="0" smtClean="0"/>
              <a:t>лния </a:t>
            </a:r>
            <a:r>
              <a:rPr lang="bg-BG" sz="3200" dirty="0"/>
              <a:t>до </a:t>
            </a:r>
            <a:r>
              <a:rPr lang="bg-BG" sz="3200" dirty="0" smtClean="0"/>
              <a:t>момента</a:t>
            </a:r>
          </a:p>
          <a:p>
            <a:endParaRPr lang="bg-BG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Решение: Подредици – </a:t>
            </a:r>
            <a:r>
              <a:rPr lang="bg-BG" dirty="0" smtClean="0"/>
              <a:t>най-дълга подредица от равни числа(</a:t>
            </a:r>
            <a:r>
              <a:rPr lang="en-US" dirty="0" smtClean="0"/>
              <a:t>3</a:t>
            </a:r>
            <a:r>
              <a:rPr lang="bg-BG" dirty="0" smtClean="0"/>
              <a:t>)</a:t>
            </a:r>
            <a:endParaRPr lang="ru-RU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-306388" y="3818121"/>
            <a:ext cx="11161799" cy="14396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3200" dirty="0"/>
          </a:p>
          <a:p>
            <a:endParaRPr lang="ru-RU" dirty="0" smtClean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96022" y="2205307"/>
            <a:ext cx="5171329" cy="4500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 smtClean="0"/>
              <a:t>. . .</a:t>
            </a:r>
          </a:p>
          <a:p>
            <a:r>
              <a:rPr lang="en-US" sz="1800" dirty="0"/>
              <a:t>else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smtClean="0"/>
              <a:t>if ( </a:t>
            </a:r>
            <a:r>
              <a:rPr lang="en-US" sz="1800" dirty="0" err="1" smtClean="0"/>
              <a:t>currCount</a:t>
            </a:r>
            <a:r>
              <a:rPr lang="en-US" sz="1800" dirty="0" smtClean="0"/>
              <a:t> &gt; </a:t>
            </a:r>
            <a:r>
              <a:rPr lang="en-US" sz="1800" dirty="0" err="1" smtClean="0"/>
              <a:t>maxCount</a:t>
            </a:r>
            <a:r>
              <a:rPr lang="en-US" sz="1800" dirty="0" smtClean="0"/>
              <a:t> ) </a:t>
            </a:r>
            <a:endParaRPr lang="en-US" sz="1800" dirty="0"/>
          </a:p>
          <a:p>
            <a:r>
              <a:rPr lang="en-US" sz="1800" dirty="0"/>
              <a:t>     </a:t>
            </a:r>
            <a:r>
              <a:rPr lang="en-US" sz="1800" dirty="0" smtClean="0"/>
              <a:t> </a:t>
            </a:r>
            <a:r>
              <a:rPr lang="en-US" sz="1800" dirty="0"/>
              <a:t>{ </a:t>
            </a:r>
          </a:p>
          <a:p>
            <a:r>
              <a:rPr lang="en-US" sz="1800" dirty="0"/>
              <a:t>         </a:t>
            </a:r>
            <a:r>
              <a:rPr lang="en-US" sz="1800" dirty="0" err="1" smtClean="0"/>
              <a:t>maxCount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currCount</a:t>
            </a:r>
            <a:r>
              <a:rPr lang="en-US" sz="1800" dirty="0"/>
              <a:t>; </a:t>
            </a:r>
          </a:p>
          <a:p>
            <a:r>
              <a:rPr lang="en-US" sz="1800" dirty="0"/>
              <a:t>         </a:t>
            </a:r>
            <a:r>
              <a:rPr lang="en-US" sz="1800" dirty="0" err="1" smtClean="0"/>
              <a:t>maxVal</a:t>
            </a:r>
            <a:r>
              <a:rPr lang="en-US" sz="1800" dirty="0" smtClean="0"/>
              <a:t> = </a:t>
            </a:r>
            <a:r>
              <a:rPr lang="en-US" sz="1800" dirty="0" err="1" smtClean="0"/>
              <a:t>currVal</a:t>
            </a:r>
            <a:r>
              <a:rPr lang="en-US" sz="1800" dirty="0"/>
              <a:t>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   </a:t>
            </a:r>
            <a:r>
              <a:rPr lang="en-US" sz="1800" dirty="0"/>
              <a:t>}</a:t>
            </a:r>
          </a:p>
          <a:p>
            <a:r>
              <a:rPr lang="en-US" sz="1800" dirty="0"/>
              <a:t>   </a:t>
            </a:r>
            <a:r>
              <a:rPr lang="en-US" sz="1800" dirty="0" smtClean="0"/>
              <a:t> </a:t>
            </a:r>
            <a:r>
              <a:rPr lang="en-US" sz="1800" dirty="0" err="1"/>
              <a:t>currCount</a:t>
            </a:r>
            <a:r>
              <a:rPr lang="en-US" sz="1800" dirty="0"/>
              <a:t>=1; </a:t>
            </a:r>
          </a:p>
          <a:p>
            <a:r>
              <a:rPr lang="en-US" sz="1800" dirty="0"/>
              <a:t>    </a:t>
            </a:r>
            <a:r>
              <a:rPr lang="en-US" sz="1800" dirty="0" err="1" smtClean="0"/>
              <a:t>currVal</a:t>
            </a:r>
            <a:r>
              <a:rPr lang="en-US" sz="1800" dirty="0" smtClean="0"/>
              <a:t>=list[</a:t>
            </a:r>
            <a:r>
              <a:rPr lang="en-US" sz="1800" dirty="0" err="1" smtClean="0"/>
              <a:t>i</a:t>
            </a:r>
            <a:r>
              <a:rPr lang="en-US" sz="1800" dirty="0" smtClean="0"/>
              <a:t>];</a:t>
            </a:r>
          </a:p>
          <a:p>
            <a:r>
              <a:rPr lang="en-US" sz="1800" dirty="0" smtClean="0"/>
              <a:t>   }</a:t>
            </a:r>
          </a:p>
          <a:p>
            <a:r>
              <a:rPr lang="en-US" sz="1800" dirty="0" smtClean="0"/>
              <a:t>}  </a:t>
            </a:r>
            <a:r>
              <a:rPr lang="en-US" sz="1800" dirty="0"/>
              <a:t>// </a:t>
            </a:r>
            <a:r>
              <a:rPr lang="bg-BG" sz="1800" dirty="0"/>
              <a:t>Край на цикъла </a:t>
            </a:r>
            <a:endParaRPr lang="en-US" sz="1800" dirty="0" smtClean="0"/>
          </a:p>
          <a:p>
            <a:endParaRPr lang="bg-BG" sz="1800" dirty="0"/>
          </a:p>
          <a:p>
            <a:r>
              <a:rPr lang="en-US" sz="1800" dirty="0" err="1" smtClean="0"/>
              <a:t>Console.WriteLine</a:t>
            </a:r>
            <a:r>
              <a:rPr lang="en-US" sz="1800" dirty="0"/>
              <a:t>("{0} {1} </a:t>
            </a:r>
            <a:r>
              <a:rPr lang="bg-BG" sz="1800" dirty="0"/>
              <a:t>пъти", </a:t>
            </a:r>
            <a:endParaRPr lang="en-US" sz="1800" dirty="0" smtClean="0"/>
          </a:p>
          <a:p>
            <a:r>
              <a:rPr lang="en-US" sz="1800" dirty="0"/>
              <a:t>	 </a:t>
            </a:r>
            <a:r>
              <a:rPr lang="en-US" sz="1800" dirty="0" smtClean="0"/>
              <a:t>         </a:t>
            </a:r>
            <a:r>
              <a:rPr lang="en-US" sz="1800" dirty="0" err="1" smtClean="0"/>
              <a:t>maxVal</a:t>
            </a:r>
            <a:r>
              <a:rPr lang="en-US" sz="1800" dirty="0"/>
              <a:t>, </a:t>
            </a:r>
            <a:r>
              <a:rPr lang="en-US" sz="1800" dirty="0" err="1"/>
              <a:t>maxCount</a:t>
            </a:r>
            <a:r>
              <a:rPr lang="en-US" sz="1800" dirty="0" smtClean="0"/>
              <a:t>);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86412" y="2814849"/>
            <a:ext cx="1584200" cy="11562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66578" y="4572000"/>
            <a:ext cx="1556434" cy="6668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6"/>
          <p:cNvSpPr txBox="1">
            <a:spLocks/>
          </p:cNvSpPr>
          <p:nvPr/>
        </p:nvSpPr>
        <p:spPr>
          <a:xfrm>
            <a:off x="5983961" y="2385301"/>
            <a:ext cx="5344563" cy="12192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Ако е така – го запомняме, както и броя на появяванията му</a:t>
            </a:r>
            <a:endParaRPr lang="bg-BG" sz="3200" dirty="0"/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170612" y="4184747"/>
            <a:ext cx="5151685" cy="22293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400" dirty="0"/>
              <a:t>После даваме стойност 1 на срещанията на новопоявилия се елемент и запомняме неговата </a:t>
            </a:r>
            <a:r>
              <a:rPr lang="bg-BG" sz="2400" dirty="0" smtClean="0"/>
              <a:t>стойност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23711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9" grpId="0" build="p"/>
      <p:bldP spid="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5612" y="1752600"/>
                <a:ext cx="11161799" cy="4800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Дадена е последователност от числа. Върнете </a:t>
                </a:r>
                <a:r>
                  <a:rPr lang="ru-RU" dirty="0"/>
                  <a:t>като резултат </a:t>
                </a:r>
                <a:r>
                  <a:rPr lang="ru-RU" dirty="0" smtClean="0"/>
                  <a:t>най-дългата подредица от:</a:t>
                </a:r>
              </a:p>
              <a:p>
                <a:pPr marL="892237" lvl="1" indent="-514350">
                  <a:buFont typeface="+mj-lt"/>
                  <a:buAutoNum type="alphaLcPeriod"/>
                </a:pPr>
                <a:r>
                  <a:rPr lang="ru-RU" dirty="0" smtClean="0"/>
                  <a:t>Повтарящи се елементи </a:t>
                </a:r>
                <a:r>
                  <a:rPr lang="en-US" dirty="0"/>
                  <a:t> </a:t>
                </a:r>
                <a:r>
                  <a:rPr lang="en-US" dirty="0" smtClean="0"/>
                  <a:t>  (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bg-BG" b="0" i="1" dirty="0" smtClean="0">
                        <a:latin typeface="Cambria Math" panose="02040503050406030204" pitchFamily="18" charset="0"/>
                      </a:rPr>
                      <m:t> за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bg-BG" dirty="0" smtClean="0"/>
                  <a:t> 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pPr marL="892237" lvl="1" indent="-514350">
                  <a:buClr>
                    <a:srgbClr val="F0A22E"/>
                  </a:buClr>
                  <a:buFont typeface="+mj-lt"/>
                  <a:buAutoNum type="alphaLcPeriod"/>
                </a:pPr>
                <a:r>
                  <a:rPr lang="ru-RU" dirty="0" smtClean="0"/>
                  <a:t>нарастващи елементи</a:t>
                </a:r>
                <a:r>
                  <a:rPr lang="en-US" dirty="0" smtClean="0"/>
                  <a:t>        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(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bg-BG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за </m:t>
                    </m:r>
                    <m:r>
                      <a:rPr lang="en-US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bg-BG" dirty="0">
                    <a:solidFill>
                      <a:prstClr val="white"/>
                    </a:solidFill>
                  </a:rPr>
                  <a:t> 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)</a:t>
                </a:r>
                <a:endParaRPr lang="ru-RU" dirty="0" smtClean="0"/>
              </a:p>
              <a:p>
                <a:pPr marL="892237" lvl="1" indent="-514350">
                  <a:buFont typeface="+mj-lt"/>
                  <a:buAutoNum type="alphaLcPeriod"/>
                </a:pPr>
                <a:r>
                  <a:rPr lang="ru-RU" dirty="0" smtClean="0"/>
                  <a:t>Намаляващи елементи</a:t>
                </a:r>
                <a:r>
                  <a:rPr lang="en-US" dirty="0" smtClean="0"/>
                  <a:t>      (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bg-BG" i="1" dirty="0">
                        <a:latin typeface="Cambria Math" panose="02040503050406030204" pitchFamily="18" charset="0"/>
                      </a:rPr>
                      <m:t> за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bg-BG" dirty="0"/>
                  <a:t> 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pPr marL="892237" lvl="1" indent="-514350">
                  <a:buFont typeface="+mj-lt"/>
                  <a:buAutoNum type="alphaLcPeriod"/>
                </a:pPr>
                <a:r>
                  <a:rPr lang="ru-RU" dirty="0" smtClean="0"/>
                  <a:t>Ненамаляващи елементи</a:t>
                </a:r>
                <a:r>
                  <a:rPr lang="en-US" dirty="0" smtClean="0"/>
                  <a:t>  (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bg-BG" i="1" dirty="0">
                        <a:latin typeface="Cambria Math" panose="02040503050406030204" pitchFamily="18" charset="0"/>
                      </a:rPr>
                      <m:t> за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bg-BG" dirty="0"/>
                  <a:t> 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pPr marL="892237" lvl="1" indent="-514350">
                  <a:buFont typeface="+mj-lt"/>
                  <a:buAutoNum type="alphaLcPeriod"/>
                </a:pPr>
                <a:r>
                  <a:rPr lang="ru-RU" dirty="0" smtClean="0"/>
                  <a:t>Ненарастващи елементи</a:t>
                </a:r>
                <a:r>
                  <a:rPr lang="en-US" dirty="0" smtClean="0"/>
                  <a:t>   (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bg-BG" i="1" dirty="0">
                        <a:latin typeface="Cambria Math" panose="02040503050406030204" pitchFamily="18" charset="0"/>
                      </a:rPr>
                      <m:t> за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bg-BG" dirty="0"/>
                  <a:t> 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r>
                  <a:rPr lang="ru-RU" dirty="0" smtClean="0"/>
                  <a:t>Подходът, който ще ползваме е един и същи за всичките подслучаи. Разликата е в сравненията (==,  &lt;, &gt;, &lt;=, &gt;=)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2" y="1752600"/>
                <a:ext cx="11161799" cy="4800600"/>
              </a:xfrm>
              <a:blipFill rotWithShape="0">
                <a:blip r:embed="rId2"/>
                <a:stretch>
                  <a:fillRect l="-1038" t="-343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Задача: Подредици – </a:t>
            </a:r>
            <a:r>
              <a:rPr lang="bg-BG" dirty="0" smtClean="0"/>
              <a:t>най-дълга подредица от равни числа – Решение със списъци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610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3237" y="1600200"/>
            <a:ext cx="9677400" cy="597419"/>
          </a:xfrm>
        </p:spPr>
        <p:txBody>
          <a:bodyPr>
            <a:normAutofit/>
          </a:bodyPr>
          <a:lstStyle/>
          <a:p>
            <a:r>
              <a:rPr lang="bg-BG" sz="3200" dirty="0"/>
              <a:t>Избираме подходящи структури от данни – </a:t>
            </a:r>
            <a:r>
              <a:rPr lang="bg-BG" sz="3200" dirty="0" smtClean="0"/>
              <a:t>списъци</a:t>
            </a:r>
            <a:endParaRPr lang="bg-BG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Подредици – </a:t>
            </a:r>
            <a:r>
              <a:rPr lang="bg-BG" dirty="0"/>
              <a:t>най-дълга подредица от равни числа – Решение със списъци (2)</a:t>
            </a:r>
            <a:endParaRPr lang="ru-RU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66725" y="2895600"/>
            <a:ext cx="9829801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public </a:t>
            </a:r>
            <a:r>
              <a:rPr lang="en-US" dirty="0"/>
              <a:t>static List&lt;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MaxSubSequence</a:t>
            </a:r>
            <a:r>
              <a:rPr lang="en-US" dirty="0"/>
              <a:t>(List&lt;</a:t>
            </a:r>
            <a:r>
              <a:rPr lang="en-US" dirty="0" err="1"/>
              <a:t>int</a:t>
            </a:r>
            <a:r>
              <a:rPr lang="en-US" dirty="0"/>
              <a:t>&gt; list)</a:t>
            </a:r>
          </a:p>
          <a:p>
            <a:r>
              <a:rPr lang="bg-BG" dirty="0"/>
              <a:t>        {</a:t>
            </a:r>
          </a:p>
          <a:p>
            <a:r>
              <a:rPr lang="en-US" dirty="0"/>
              <a:t>            List&lt;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maxSubSequence</a:t>
            </a:r>
            <a:r>
              <a:rPr lang="en-US" dirty="0"/>
              <a:t> = new List&lt;</a:t>
            </a:r>
            <a:r>
              <a:rPr lang="en-US" dirty="0" err="1"/>
              <a:t>int</a:t>
            </a:r>
            <a:r>
              <a:rPr lang="en-US" dirty="0"/>
              <a:t>&gt;();</a:t>
            </a:r>
          </a:p>
          <a:p>
            <a:r>
              <a:rPr lang="en-US" dirty="0"/>
              <a:t>            List&lt;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tempSubSequence</a:t>
            </a:r>
            <a:r>
              <a:rPr lang="en-US" dirty="0"/>
              <a:t> = new List&lt;</a:t>
            </a:r>
            <a:r>
              <a:rPr lang="en-US" dirty="0" err="1"/>
              <a:t>int</a:t>
            </a:r>
            <a:r>
              <a:rPr lang="en-US" dirty="0"/>
              <a:t>&gt;();</a:t>
            </a:r>
            <a:endParaRPr lang="bg-BG" dirty="0"/>
          </a:p>
          <a:p>
            <a:r>
              <a:rPr lang="en-US" dirty="0"/>
              <a:t>            </a:t>
            </a:r>
            <a:r>
              <a:rPr lang="en-US" dirty="0" err="1"/>
              <a:t>maxSubSequence.Add</a:t>
            </a:r>
            <a:r>
              <a:rPr lang="en-US" dirty="0"/>
              <a:t>( list[0] );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. . 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258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5922" y="1600200"/>
            <a:ext cx="9753599" cy="902219"/>
          </a:xfrm>
        </p:spPr>
        <p:txBody>
          <a:bodyPr>
            <a:noAutofit/>
          </a:bodyPr>
          <a:lstStyle/>
          <a:p>
            <a:r>
              <a:rPr lang="bg-BG" sz="2800" dirty="0"/>
              <a:t>Сравняваме съседните елементи на списъка и докато има, такива които отговарят на условието го добавяме към временния списък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Подредици – </a:t>
            </a:r>
            <a:r>
              <a:rPr lang="bg-BG" dirty="0"/>
              <a:t>най-дълга подредица от равни числа – Решение със списъци (2)</a:t>
            </a:r>
            <a:endParaRPr lang="ru-RU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77822" y="3429000"/>
            <a:ext cx="9829801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. . .</a:t>
            </a:r>
          </a:p>
          <a:p>
            <a:r>
              <a:rPr lang="en-US" dirty="0" smtClean="0"/>
              <a:t>do</a:t>
            </a:r>
            <a:endParaRPr lang="en-US" dirty="0"/>
          </a:p>
          <a:p>
            <a:r>
              <a:rPr lang="en-US" dirty="0" smtClean="0"/>
              <a:t> { </a:t>
            </a:r>
            <a:r>
              <a:rPr lang="en-US" dirty="0" err="1" smtClean="0"/>
              <a:t>tempSubSequence.Add</a:t>
            </a:r>
            <a:r>
              <a:rPr lang="en-US" dirty="0" smtClean="0"/>
              <a:t>( list[i-1] );</a:t>
            </a:r>
          </a:p>
          <a:p>
            <a:r>
              <a:rPr lang="en-US" dirty="0" smtClean="0"/>
              <a:t>   while ((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list.Count</a:t>
            </a:r>
            <a:r>
              <a:rPr lang="en-US" dirty="0" smtClean="0"/>
              <a:t>()) &amp;&amp; (list[i-1] &lt; list[</a:t>
            </a:r>
            <a:r>
              <a:rPr lang="en-US" dirty="0" err="1" smtClean="0"/>
              <a:t>i</a:t>
            </a:r>
            <a:r>
              <a:rPr lang="en-US" dirty="0" smtClean="0"/>
              <a:t>]))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tempSubSequence.Add</a:t>
            </a:r>
            <a:r>
              <a:rPr lang="en-US" dirty="0" smtClean="0"/>
              <a:t>(list[</a:t>
            </a:r>
            <a:r>
              <a:rPr lang="en-US" dirty="0" err="1" smtClean="0"/>
              <a:t>i</a:t>
            </a:r>
            <a:r>
              <a:rPr lang="en-US" dirty="0" smtClean="0"/>
              <a:t>++]); </a:t>
            </a:r>
          </a:p>
          <a:p>
            <a:r>
              <a:rPr lang="en-US" dirty="0" smtClean="0"/>
              <a:t>. . 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946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802</Words>
  <Application>Microsoft Office PowerPoint</Application>
  <PresentationFormat>Custom</PresentationFormat>
  <Paragraphs>136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Wingdings</vt:lpstr>
      <vt:lpstr>Wingdings 2</vt:lpstr>
      <vt:lpstr>SoftUni 16x9</vt:lpstr>
      <vt:lpstr>1_SoftUni 16x9</vt:lpstr>
      <vt:lpstr>PowerPoint Presentation</vt:lpstr>
      <vt:lpstr>Съдържание</vt:lpstr>
      <vt:lpstr>Задача: Подредици – най-дълга подредица от равни числа </vt:lpstr>
      <vt:lpstr>Решение: Подредици – най-дълга подредица от равни числа</vt:lpstr>
      <vt:lpstr>Решение: Подредици – най-дълга подредица от равни числа(2)</vt:lpstr>
      <vt:lpstr>Решение: Подредици – най-дълга подредица от равни числа(3)</vt:lpstr>
      <vt:lpstr>Задача: Подредици – най-дълга подредица от равни числа – Решение със списъци</vt:lpstr>
      <vt:lpstr>Подредици – най-дълга подредица от равни числа – Решение със списъци (2)</vt:lpstr>
      <vt:lpstr>Подредици – най-дълга подредица от равни числа – Решение със списъци (2)</vt:lpstr>
      <vt:lpstr>Подредици – най-дълга подредица от равни числа – Решение със списъци (2)</vt:lpstr>
      <vt:lpstr>Модификации на алгоритъма</vt:lpstr>
      <vt:lpstr>Алгоритми върху линейни структури от данни. Обединение и сечение на списъци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2018-05-25T11:43:40Z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