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394" r:id="rId3"/>
    <p:sldId id="601" r:id="rId4"/>
    <p:sldId id="604" r:id="rId5"/>
    <p:sldId id="605" r:id="rId6"/>
    <p:sldId id="606" r:id="rId7"/>
    <p:sldId id="607" r:id="rId8"/>
    <p:sldId id="608" r:id="rId9"/>
    <p:sldId id="609" r:id="rId10"/>
    <p:sldId id="610" r:id="rId11"/>
    <p:sldId id="611" r:id="rId12"/>
    <p:sldId id="612" r:id="rId13"/>
    <p:sldId id="613" r:id="rId14"/>
    <p:sldId id="614" r:id="rId15"/>
    <p:sldId id="643" r:id="rId16"/>
    <p:sldId id="644" r:id="rId17"/>
    <p:sldId id="645" r:id="rId18"/>
    <p:sldId id="646" r:id="rId19"/>
    <p:sldId id="647" r:id="rId20"/>
    <p:sldId id="648" r:id="rId21"/>
    <p:sldId id="594" r:id="rId22"/>
    <p:sldId id="593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601"/>
          </p14:sldIdLst>
        </p14:section>
        <p14:section name="Въведение в рекурсията" id="{51D0FD15-3932-43D9-82C9-6AF03C9EE001}">
          <p14:sldIdLst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43"/>
            <p14:sldId id="644"/>
            <p14:sldId id="645"/>
            <p14:sldId id="646"/>
            <p14:sldId id="647"/>
            <p14:sldId id="648"/>
          </p14:sldIdLst>
        </p14:section>
        <p14:section name="Conclusion" id="{3E23A7B0-228F-4458-953E-A0823B82CFF0}">
          <p14:sldIdLst>
            <p14:sldId id="594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8670" autoAdjust="0"/>
  </p:normalViewPr>
  <p:slideViewPr>
    <p:cSldViewPr>
      <p:cViewPr varScale="1">
        <p:scale>
          <a:sx n="76" d="100"/>
          <a:sy n="76" d="100"/>
        </p:scale>
        <p:origin x="636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21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76B48-857F-4E3A-B30D-EFD8DEDF63DB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0159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kov.com/blog/2013/01/23/indirect-recurs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Алгоритми върху линейни структури от данни. Рекурсия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326326" cy="2524722"/>
            <a:chOff x="745783" y="3624633"/>
            <a:chExt cx="6326326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506728" y="3707206"/>
              <a:ext cx="256538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</a:t>
              </a: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алгоритмите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9012" y="2222399"/>
            <a:ext cx="2482792" cy="10863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34204" y="2997718"/>
            <a:ext cx="3732444" cy="298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24" y="1151121"/>
            <a:ext cx="11804822" cy="5426076"/>
          </a:xfrm>
        </p:spPr>
        <p:txBody>
          <a:bodyPr>
            <a:normAutofit lnSpcReduction="10000"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Пряка рекурсия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Метод директно се самоизвиква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Непряка (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косвена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) рекурсия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Метод А извиква метод </a:t>
            </a:r>
            <a:r>
              <a:rPr lang="en-US" dirty="0" smtClean="0"/>
              <a:t>B</a:t>
            </a:r>
            <a:r>
              <a:rPr lang="bg-BG" dirty="0" smtClean="0"/>
              <a:t>, а</a:t>
            </a:r>
          </a:p>
          <a:p>
            <a:pPr marL="377887" lvl="1" indent="0">
              <a:buNone/>
            </a:pPr>
            <a:r>
              <a:rPr lang="bg-BG" dirty="0" smtClean="0"/>
              <a:t>Метод </a:t>
            </a:r>
            <a:r>
              <a:rPr lang="en-US" dirty="0" smtClean="0"/>
              <a:t>B</a:t>
            </a:r>
            <a:r>
              <a:rPr lang="bg-BG" dirty="0" smtClean="0"/>
              <a:t> извиква Метод А</a:t>
            </a:r>
            <a:endParaRPr lang="en-US" dirty="0"/>
          </a:p>
          <a:p>
            <a:pPr lvl="1"/>
            <a:r>
              <a:rPr lang="bg-BG" dirty="0" smtClean="0"/>
              <a:t>Или 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>
                <a:sym typeface="Wingdings" panose="05000000000000000000" pitchFamily="2" charset="2"/>
              </a:rPr>
              <a:t> B  C  A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Добър пример за безкрайна косвена рекурсия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http://www.nakov.com/blog/2013/01/23/indirect-recursion/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Пряка и косвена рекурсия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85012" y="839419"/>
            <a:ext cx="2148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313612" y="3282950"/>
            <a:ext cx="2148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461612" y="3282950"/>
            <a:ext cx="2148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B()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12" name="Straight Connector 11"/>
          <p:cNvCxnSpPr>
            <a:stCxn id="7" idx="3"/>
            <a:endCxn id="7" idx="0"/>
          </p:cNvCxnSpPr>
          <p:nvPr/>
        </p:nvCxnSpPr>
        <p:spPr>
          <a:xfrm flipH="1" flipV="1">
            <a:off x="8159012" y="839419"/>
            <a:ext cx="1074000" cy="784830"/>
          </a:xfrm>
          <a:prstGeom prst="curvedConnector4">
            <a:avLst>
              <a:gd name="adj1" fmla="val -21285"/>
              <a:gd name="adj2" fmla="val 129127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1"/>
          <p:cNvCxnSpPr>
            <a:stCxn id="8" idx="0"/>
            <a:endCxn id="10" idx="0"/>
          </p:cNvCxnSpPr>
          <p:nvPr/>
        </p:nvCxnSpPr>
        <p:spPr>
          <a:xfrm rot="5400000" flipH="1" flipV="1">
            <a:off x="9461612" y="2208950"/>
            <a:ext cx="12700" cy="2148000"/>
          </a:xfrm>
          <a:prstGeom prst="curvedConnector3">
            <a:avLst>
              <a:gd name="adj1" fmla="val 5717654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1"/>
          <p:cNvCxnSpPr>
            <a:stCxn id="10" idx="2"/>
            <a:endCxn id="8" idx="2"/>
          </p:cNvCxnSpPr>
          <p:nvPr/>
        </p:nvCxnSpPr>
        <p:spPr>
          <a:xfrm rot="5400000">
            <a:off x="9461612" y="3778610"/>
            <a:ext cx="12700" cy="2148000"/>
          </a:xfrm>
          <a:prstGeom prst="curvedConnector3">
            <a:avLst>
              <a:gd name="adj1" fmla="val 5717646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1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Рекурсивните методи имат 3 части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Предварително действие </a:t>
            </a:r>
            <a:r>
              <a:rPr lang="en-US" dirty="0" smtClean="0"/>
              <a:t>(</a:t>
            </a:r>
            <a:r>
              <a:rPr lang="bg-BG" dirty="0" smtClean="0"/>
              <a:t>преди извикване на рекурсията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Рекурсивни извиквания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bg-BG" dirty="0" smtClean="0"/>
              <a:t>стъпка навътре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Последващо действие</a:t>
            </a:r>
            <a:r>
              <a:rPr lang="en-US" dirty="0" smtClean="0"/>
              <a:t> (</a:t>
            </a:r>
            <a:r>
              <a:rPr lang="bg-BG" dirty="0" smtClean="0"/>
              <a:t>след връщане от рекурсията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Рекурсия с предварително действие и с последващо действие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CF34160C-7370-41D1-9E15-EA043DF43E28}"/>
              </a:ext>
            </a:extLst>
          </p:cNvPr>
          <p:cNvSpPr txBox="1">
            <a:spLocks/>
          </p:cNvSpPr>
          <p:nvPr/>
        </p:nvSpPr>
        <p:spPr>
          <a:xfrm>
            <a:off x="835024" y="3966699"/>
            <a:ext cx="105156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dirty="0"/>
              <a:t>static void Recursion()</a:t>
            </a:r>
            <a:br>
              <a:rPr lang="pt-BR" dirty="0"/>
            </a:br>
            <a:r>
              <a:rPr lang="pt-BR" dirty="0"/>
              <a:t>{</a:t>
            </a:r>
            <a:br>
              <a:rPr lang="pt-BR" dirty="0"/>
            </a:br>
            <a:r>
              <a:rPr lang="pt-BR" dirty="0"/>
              <a:t> 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// Pre-actions</a:t>
            </a:r>
          </a:p>
          <a:p>
            <a:r>
              <a:rPr lang="pt-BR" dirty="0"/>
              <a:t>  Recursion();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dirty="0"/>
              <a:t> 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// Post-actions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013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bg-BG" dirty="0" smtClean="0"/>
              <a:t>ъздайте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рекурсивен метод, </a:t>
            </a:r>
            <a:r>
              <a:rPr lang="bg-BG" dirty="0" smtClean="0"/>
              <a:t>който чертае следната фигура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Рекурсивно чертаене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BBF36206-CF8E-4CE1-86F8-A11D5484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2362200"/>
            <a:ext cx="2438400" cy="3735184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16" name="Arrow: Right 15">
            <a:extLst>
              <a:ext uri="{FF2B5EF4-FFF2-40B4-BE49-F238E27FC236}">
                <a16:creationId xmlns="" xmlns:a16="http://schemas.microsoft.com/office/drawing/2014/main" id="{72832373-A22C-4C0A-BD57-C96129CE9DC0}"/>
              </a:ext>
            </a:extLst>
          </p:cNvPr>
          <p:cNvSpPr/>
          <p:nvPr/>
        </p:nvSpPr>
        <p:spPr>
          <a:xfrm>
            <a:off x="2029611" y="2667000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6ABBDDE6-DCE8-4EA3-B528-E3EC7FDF9DD0}"/>
              </a:ext>
            </a:extLst>
          </p:cNvPr>
          <p:cNvSpPr txBox="1">
            <a:spLocks/>
          </p:cNvSpPr>
          <p:nvPr/>
        </p:nvSpPr>
        <p:spPr>
          <a:xfrm>
            <a:off x="1123657" y="2614732"/>
            <a:ext cx="45665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90777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Предварителни и последващи действия </a:t>
            </a:r>
            <a:r>
              <a:rPr lang="en-US" dirty="0" smtClean="0"/>
              <a:t>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3" y="1214021"/>
            <a:ext cx="105156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PrintFigure(int 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 == 0)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Bottom of the recursion</a:t>
            </a:r>
          </a:p>
          <a:p>
            <a:pPr>
              <a:buClr>
                <a:srgbClr val="F2B254"/>
              </a:buClr>
              <a:buSzPct val="100000"/>
            </a:pP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return;</a:t>
            </a:r>
          </a:p>
          <a:p>
            <a:pPr>
              <a:buClr>
                <a:srgbClr val="F2B254"/>
              </a:buClr>
              <a:buSzPct val="100000"/>
            </a:pP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spc="-2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предварително действие: отпечатва </a:t>
            </a:r>
            <a:r>
              <a:rPr lang="en-US" b="1" spc="-2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bg-BG" b="1" spc="-2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звездички</a:t>
            </a:r>
            <a:endParaRPr lang="en-US" b="1" spc="-2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Console.WriteLine(new string('*', n));</a:t>
            </a:r>
          </a:p>
          <a:p>
            <a:pPr>
              <a:buClr>
                <a:srgbClr val="F2B254"/>
              </a:buClr>
              <a:buSzPct val="100000"/>
            </a:pP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spc="-2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рекурсивно извикване</a:t>
            </a:r>
            <a:r>
              <a:rPr lang="en-US" b="1" spc="-2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bg-BG" b="1" spc="-2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отпечатва фигура с размер </a:t>
            </a:r>
            <a:r>
              <a:rPr lang="en-US" b="1" spc="-2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n-1</a:t>
            </a:r>
            <a:endParaRPr lang="en-US" b="1" spc="-2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PrintFigure(n - 1);</a:t>
            </a:r>
          </a:p>
          <a:p>
            <a:pPr>
              <a:buClr>
                <a:srgbClr val="F2B254"/>
              </a:buClr>
              <a:buSzPct val="100000"/>
            </a:pP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spc="-2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последващо действие</a:t>
            </a:r>
            <a:r>
              <a:rPr lang="en-US" b="1" spc="-2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bg-BG" b="1" spc="-2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отпечатва</a:t>
            </a:r>
            <a:r>
              <a:rPr lang="en-US" b="1" spc="-2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bg-BG" b="1" spc="-2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хештаг-а </a:t>
            </a:r>
            <a:r>
              <a:rPr lang="en-US" b="1" spc="-2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b="1" spc="-2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(диез)</a:t>
            </a:r>
            <a:endParaRPr lang="en-US" b="1" spc="-2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Console.WriteLine(new string('#', n));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7540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Рекурсивните обръщения са</a:t>
            </a:r>
            <a:r>
              <a:rPr lang="en-US" sz="3200" dirty="0" smtClean="0"/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малко по-бавни </a:t>
            </a:r>
            <a:r>
              <a:rPr lang="bg-BG" sz="3200" dirty="0" smtClean="0"/>
              <a:t>от итерацията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ru-RU" sz="2800" dirty="0" smtClean="0"/>
              <a:t>Параметрите и върнатите стойности минават през стека на всяка стъпка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Предпочита се за линейни изчисления </a:t>
            </a:r>
            <a:r>
              <a:rPr lang="en-US" sz="2800" dirty="0" smtClean="0"/>
              <a:t>(</a:t>
            </a:r>
            <a:r>
              <a:rPr lang="bg-BG" sz="2800" dirty="0" smtClean="0"/>
              <a:t>без разклонени обръщения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010997" cy="111078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Производителност: Рекурсия срещу итерация (цикъл)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4523" y="3895946"/>
            <a:ext cx="5017975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long RecurFact(int n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1;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 *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- 1); 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32500" y="3874098"/>
            <a:ext cx="529740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long IterFact(int num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long result =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&lt;=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result *= i;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result;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7125" y="3250798"/>
            <a:ext cx="4032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Рекурсивен факториел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69044" y="3181156"/>
            <a:ext cx="3824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Итеративен факториел</a:t>
            </a:r>
            <a:r>
              <a:rPr lang="en-US" sz="2800" dirty="0" smtClean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2656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Безкрайна рекурсия </a:t>
            </a:r>
            <a:r>
              <a:rPr lang="en-US" sz="3200" dirty="0" smtClean="0"/>
              <a:t>== </a:t>
            </a:r>
            <a:r>
              <a:rPr lang="bg-BG" sz="3200" dirty="0" smtClean="0"/>
              <a:t>метод, извикващ себе си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безкрайно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2800" dirty="0" smtClean="0"/>
              <a:t>Обикновено, безкрайна рекурсия </a:t>
            </a:r>
            <a:r>
              <a:rPr lang="en-US" sz="2800" dirty="0" smtClean="0"/>
              <a:t>== </a:t>
            </a:r>
            <a:r>
              <a:rPr lang="bg-BG" sz="2800" dirty="0" smtClean="0"/>
              <a:t>грешка в програмата</a:t>
            </a:r>
            <a:endParaRPr lang="en-US" sz="2800" dirty="0"/>
          </a:p>
          <a:p>
            <a:pPr lvl="1"/>
            <a:r>
              <a:rPr lang="bg-BG" sz="2800" dirty="0" smtClean="0"/>
              <a:t>Липсва край (дъно) на рекурсията или е грешно зададено</a:t>
            </a:r>
            <a:endParaRPr lang="en-US" sz="2800" dirty="0"/>
          </a:p>
          <a:p>
            <a:pPr lvl="1"/>
            <a:r>
              <a:rPr lang="bg-BG" sz="2800" dirty="0"/>
              <a:t>В</a:t>
            </a:r>
            <a:r>
              <a:rPr lang="en-US" sz="2800" dirty="0" smtClean="0"/>
              <a:t> </a:t>
            </a:r>
            <a:r>
              <a:rPr lang="en-US" sz="2800" dirty="0"/>
              <a:t>C# / Java / C++ </a:t>
            </a:r>
            <a:r>
              <a:rPr lang="bg-BG" sz="2800" dirty="0" smtClean="0"/>
              <a:t>предизвиква</a:t>
            </a:r>
            <a:r>
              <a:rPr lang="en-US" sz="2800" dirty="0" smtClean="0"/>
              <a:t> </a:t>
            </a:r>
            <a:r>
              <a:rPr lang="bg-BG" sz="2800" dirty="0" smtClean="0"/>
              <a:t>грешка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stack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overflow</a:t>
            </a:r>
            <a:r>
              <a:rPr lang="en-US" sz="2800" dirty="0"/>
              <a:t>" </a:t>
            </a:r>
          </a:p>
          <a:p>
            <a:pPr lvl="1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Безкрайна рекурсия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39" y="3962400"/>
            <a:ext cx="501797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long Calulate(int 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Calulate(n + 1);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3962400"/>
            <a:ext cx="4200525" cy="24155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39" y="5778212"/>
            <a:ext cx="7048500" cy="7715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2412" y="2874614"/>
            <a:ext cx="1914525" cy="97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45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Когато се използва неправино, рекурсията може да отнеме прекалено много памет и изчислителна мощ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Рекурсията може да бъде и вредна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2812" y="2514600"/>
            <a:ext cx="10501200" cy="3760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 Fibonacci(int n)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((n == 1) || (n == 2))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1;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Fibonacci(n - 1) + Fibonacci(n - 2);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Console.WriteLine(Fibonacci(10));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89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Console.WriteLine(Fibonacci(50));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will hang!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86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прави около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dirty="0"/>
              <a:t> </a:t>
            </a:r>
            <a:r>
              <a:rPr lang="bg-BG" dirty="0" smtClean="0"/>
              <a:t>рекурсивни обръщения</a:t>
            </a:r>
            <a:endParaRPr lang="en-US" dirty="0"/>
          </a:p>
          <a:p>
            <a:r>
              <a:rPr lang="bg-BG" dirty="0" smtClean="0"/>
              <a:t>Една и съща стойност се изчислява многократно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Как работи рекурсивното изчисляване на членовете на редицата на Фибоначи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33796" name="Picture 4" descr="C:\Trash\Fibonacci.pn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7212" y="2667000"/>
            <a:ext cx="8534401" cy="373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8860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Избягвайте</a:t>
            </a:r>
            <a:r>
              <a:rPr lang="ru-RU" dirty="0" smtClean="0"/>
              <a:t> рекурсия, когато съществува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очевидна итеративен алгоритъм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dirty="0" smtClean="0"/>
              <a:t>Примери</a:t>
            </a:r>
            <a:r>
              <a:rPr lang="en-US" dirty="0" smtClean="0"/>
              <a:t>: </a:t>
            </a:r>
            <a:r>
              <a:rPr lang="bg-BG" dirty="0" smtClean="0"/>
              <a:t>факториел</a:t>
            </a:r>
            <a:r>
              <a:rPr lang="en-US" dirty="0" smtClean="0"/>
              <a:t>, </a:t>
            </a:r>
            <a:r>
              <a:rPr lang="bg-BG" dirty="0" smtClean="0"/>
              <a:t>Числа на Фибоначи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Кога се ползва рекурсия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98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Рекурсията</a:t>
            </a:r>
            <a:r>
              <a:rPr lang="en-US" dirty="0" smtClean="0"/>
              <a:t> </a:t>
            </a:r>
            <a:r>
              <a:rPr lang="bg-BG" dirty="0" smtClean="0"/>
              <a:t>означава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един метод да извиква сам себе си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Тя трябва да има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дъно(край)</a:t>
            </a:r>
            <a:r>
              <a:rPr lang="bg-BG" dirty="0" smtClean="0"/>
              <a:t>, където рекурсията спира</a:t>
            </a:r>
            <a:endParaRPr lang="en-US" dirty="0" smtClean="0"/>
          </a:p>
          <a:p>
            <a:pPr lvl="1"/>
            <a:r>
              <a:rPr lang="bg-BG" dirty="0" smtClean="0"/>
              <a:t>И още в следващите лекции: Много мощна техника за създаване на комбинаторни алгортми</a:t>
            </a:r>
          </a:p>
          <a:p>
            <a:pPr lvl="1"/>
            <a:r>
              <a:rPr lang="bg-BG" dirty="0" smtClean="0"/>
              <a:t>Примери</a:t>
            </a:r>
            <a:r>
              <a:rPr lang="en-US" dirty="0" smtClean="0"/>
              <a:t>: </a:t>
            </a:r>
            <a:r>
              <a:rPr lang="bg-BG" dirty="0" smtClean="0"/>
              <a:t>съдаване на комбинаторни конфигурации, като вектори пермутации, вариации и др.</a:t>
            </a:r>
            <a:endParaRPr lang="en-US" dirty="0"/>
          </a:p>
          <a:p>
            <a:r>
              <a:rPr lang="ru-RU" dirty="0" smtClean="0"/>
              <a:t>Рекурсията може да бъде вредна, </a:t>
            </a:r>
          </a:p>
          <a:p>
            <a:pPr marL="0" indent="0">
              <a:buNone/>
            </a:pPr>
            <a:r>
              <a:rPr lang="ru-RU" dirty="0" smtClean="0"/>
              <a:t>когато не се използва правилно</a:t>
            </a:r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bg-BG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943" y="4495800"/>
            <a:ext cx="2406469" cy="178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4308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b="1" dirty="0" smtClean="0">
                <a:solidFill>
                  <a:schemeClr val="accent1"/>
                </a:solidFill>
              </a:rPr>
              <a:t>Рекурсия</a:t>
            </a:r>
          </a:p>
          <a:p>
            <a:pPr marL="819096" lvl="1" indent="-514350"/>
            <a:r>
              <a:rPr lang="bg-BG" dirty="0" smtClean="0"/>
              <a:t>Задачи</a:t>
            </a:r>
          </a:p>
          <a:p>
            <a:pPr marL="1123843" lvl="2" indent="-514350"/>
            <a:r>
              <a:rPr lang="bg-BG" dirty="0" smtClean="0"/>
              <a:t>Сума на масив</a:t>
            </a:r>
          </a:p>
          <a:p>
            <a:pPr marL="1123843" lvl="2" indent="-514350"/>
            <a:r>
              <a:rPr lang="bg-BG" dirty="0" smtClean="0"/>
              <a:t>Рекурсивен факториел</a:t>
            </a:r>
          </a:p>
          <a:p>
            <a:pPr marL="819096" lvl="1" indent="-514350"/>
            <a:r>
              <a:rPr lang="bg-BG" dirty="0" smtClean="0"/>
              <a:t>Пряка и косвена рекурсия</a:t>
            </a:r>
          </a:p>
          <a:p>
            <a:pPr marL="819096" lvl="1" indent="-514350"/>
            <a:r>
              <a:rPr lang="bg-BG" dirty="0" smtClean="0"/>
              <a:t>Рекурсия с предваритено и последващ действие</a:t>
            </a:r>
          </a:p>
          <a:p>
            <a:pPr marL="819096" lvl="1" indent="-514350"/>
            <a:r>
              <a:rPr lang="bg-BG" dirty="0" smtClean="0"/>
              <a:t>Рекурсивно чертане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Рекурсия или итерация</a:t>
            </a:r>
            <a:r>
              <a:rPr lang="en-US" dirty="0" smtClean="0"/>
              <a:t>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Вредна рекурсия и оптимизиране на лоша рекурсия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657" y="1981200"/>
            <a:ext cx="2866155" cy="36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Алгоритми върху линейни структури от данни. Рекурсия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Техника за решаване на задачи</a:t>
            </a:r>
            <a:r>
              <a:rPr lang="en-GB" dirty="0" smtClean="0"/>
              <a:t> </a:t>
            </a:r>
            <a:r>
              <a:rPr lang="en-GB" dirty="0"/>
              <a:t>(In </a:t>
            </a:r>
            <a:r>
              <a:rPr lang="en-GB" dirty="0" smtClean="0"/>
              <a:t>CS –</a:t>
            </a:r>
            <a:r>
              <a:rPr lang="bg-BG" dirty="0" smtClean="0"/>
              <a:t> </a:t>
            </a:r>
            <a:r>
              <a:rPr lang="en-US" dirty="0" smtClean="0"/>
              <a:t>Computer Science</a:t>
            </a:r>
            <a:r>
              <a:rPr lang="en-GB" dirty="0" smtClean="0"/>
              <a:t>)</a:t>
            </a:r>
            <a:endParaRPr lang="en-GB" dirty="0"/>
          </a:p>
          <a:p>
            <a:r>
              <a:rPr lang="bg-BG" dirty="0" smtClean="0"/>
              <a:t>Разделяне на задачата на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подзадачи от същия тип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Включва </a:t>
            </a:r>
            <a:r>
              <a:rPr lang="en-GB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самоизвикване на функция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Функцията трябва да има</a:t>
            </a:r>
            <a:r>
              <a:rPr lang="en-GB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основен случай (край, дъно)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Всяка стъпка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на рекурсията трябва да </a:t>
            </a:r>
            <a:r>
              <a:rPr lang="en-GB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отива към </a:t>
            </a:r>
            <a:r>
              <a:rPr lang="en-GB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основния случай 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рекурсия</a:t>
            </a:r>
            <a:r>
              <a:rPr lang="en-US" dirty="0" smtClean="0"/>
              <a:t>?</a:t>
            </a:r>
            <a:endParaRPr lang="bg-BG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D6CFFDA3-54FB-4F35-B0F0-AFAE838CFB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51012" y="5715000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441215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583627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93D478D8-EF98-4B68-B393-9B6F4DD6C68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23212" y="5712069"/>
          <a:ext cx="21945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441215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583627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3B914303-6F3E-45D8-A0A5-2872CA7887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80212" y="5712069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4" name="Plus Sign 3">
            <a:extLst>
              <a:ext uri="{FF2B5EF4-FFF2-40B4-BE49-F238E27FC236}">
                <a16:creationId xmlns=""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7511732" y="5826369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AutoShape 25">
            <a:extLst>
              <a:ext uri="{FF2B5EF4-FFF2-40B4-BE49-F238E27FC236}">
                <a16:creationId xmlns="" xmlns:a16="http://schemas.microsoft.com/office/drawing/2014/main" id="{D2693811-17BD-4FFE-96C6-562C7595424A}"/>
              </a:ext>
            </a:extLst>
          </p:cNvPr>
          <p:cNvSpPr>
            <a:spLocks/>
          </p:cNvSpPr>
          <p:nvPr/>
        </p:nvSpPr>
        <p:spPr bwMode="auto">
          <a:xfrm rot="5400000">
            <a:off x="2978943" y="4046160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5BFE530-54EC-46A0-8449-CC92519BD3A8}"/>
              </a:ext>
            </a:extLst>
          </p:cNvPr>
          <p:cNvSpPr txBox="1"/>
          <p:nvPr/>
        </p:nvSpPr>
        <p:spPr>
          <a:xfrm>
            <a:off x="2230187" y="4682313"/>
            <a:ext cx="1784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Sum(array</a:t>
            </a:r>
            <a:r>
              <a:rPr lang="en-GB" sz="2800" dirty="0"/>
              <a:t>)</a:t>
            </a:r>
          </a:p>
        </p:txBody>
      </p:sp>
      <p:sp>
        <p:nvSpPr>
          <p:cNvPr id="12" name="AutoShape 25">
            <a:extLst>
              <a:ext uri="{FF2B5EF4-FFF2-40B4-BE49-F238E27FC236}">
                <a16:creationId xmlns="" xmlns:a16="http://schemas.microsoft.com/office/drawing/2014/main" id="{8A8A7BDC-39A0-4BFC-BDE0-E43A88957E79}"/>
              </a:ext>
            </a:extLst>
          </p:cNvPr>
          <p:cNvSpPr>
            <a:spLocks/>
          </p:cNvSpPr>
          <p:nvPr/>
        </p:nvSpPr>
        <p:spPr bwMode="auto">
          <a:xfrm rot="5400000">
            <a:off x="8879694" y="4255646"/>
            <a:ext cx="287337" cy="2200303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A8B4037-671C-4200-B186-D1D9DE1A0A62}"/>
              </a:ext>
            </a:extLst>
          </p:cNvPr>
          <p:cNvSpPr txBox="1"/>
          <p:nvPr/>
        </p:nvSpPr>
        <p:spPr>
          <a:xfrm>
            <a:off x="6399212" y="4659922"/>
            <a:ext cx="406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array[0] + Sum(sub-array)</a:t>
            </a:r>
          </a:p>
        </p:txBody>
      </p:sp>
    </p:spTree>
    <p:extLst>
      <p:ext uri="{BB962C8B-B14F-4D97-AF65-F5344CB8AC3E}">
        <p14:creationId xmlns:p14="http://schemas.microsoft.com/office/powerpoint/2010/main" val="4204042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Сбор (Сума) на елементите на масив - Пример</a:t>
            </a:r>
            <a:endParaRPr lang="bg-BG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D6CFFDA3-54FB-4F35-B0F0-AFAE838CFB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89012" y="3810000"/>
          <a:ext cx="21945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93D478D8-EF98-4B68-B393-9B6F4DD6C68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88752" y="1905000"/>
          <a:ext cx="16459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3B914303-6F3E-45D8-A0A5-2872CA7887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45752" y="1905000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4" name="Plus Sign 3">
            <a:extLst>
              <a:ext uri="{FF2B5EF4-FFF2-40B4-BE49-F238E27FC236}">
                <a16:creationId xmlns=""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5977272" y="2019300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4026B6CC-1F04-4141-8A3D-223A3B147F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75949" y="3769372"/>
          <a:ext cx="109728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7926E08F-A811-4534-8E05-AFE560F97B6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89949" y="3775234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13" name="Plus Sign 12">
            <a:extLst>
              <a:ext uri="{FF2B5EF4-FFF2-40B4-BE49-F238E27FC236}">
                <a16:creationId xmlns=""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6021469" y="3889534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14" name="Table 13">
            <a:extLst>
              <a:ext uri="{FF2B5EF4-FFF2-40B4-BE49-F238E27FC236}">
                <a16:creationId xmlns="" xmlns:a16="http://schemas.microsoft.com/office/drawing/2014/main" id="{301923B5-052A-4B52-80A2-A6D1D08D02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32949" y="3775234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CE4DF916-571D-486F-BA40-3A1153FE5B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08976" y="5638800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16" name="Plus Sign 15">
            <a:extLst>
              <a:ext uri="{FF2B5EF4-FFF2-40B4-BE49-F238E27FC236}">
                <a16:creationId xmlns=""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6040496" y="5753100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12AE9A13-440A-4C07-B2DA-B91A76DD40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51976" y="5638800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=""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7164469" y="3892465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20" name="Table 19">
            <a:extLst>
              <a:ext uri="{FF2B5EF4-FFF2-40B4-BE49-F238E27FC236}">
                <a16:creationId xmlns="" xmlns:a16="http://schemas.microsoft.com/office/drawing/2014/main" id="{6B796AAF-F5A5-4577-B5C2-364D291CE2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94976" y="5638799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="" xmlns:a16="http://schemas.microsoft.com/office/drawing/2014/main" id="{313ED9F4-882E-4949-9BDF-AA93343E1B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88734" y="5638799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23" name="Plus Sign 22">
            <a:extLst>
              <a:ext uri="{FF2B5EF4-FFF2-40B4-BE49-F238E27FC236}">
                <a16:creationId xmlns=""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7183496" y="5753100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Plus Sign 23">
            <a:extLst>
              <a:ext uri="{FF2B5EF4-FFF2-40B4-BE49-F238E27FC236}">
                <a16:creationId xmlns=""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8326496" y="5753100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3985848" y="3784293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2" name="AutoShape 7">
            <a:extLst>
              <a:ext uri="{FF2B5EF4-FFF2-40B4-BE49-F238E27FC236}">
                <a16:creationId xmlns="" xmlns:a16="http://schemas.microsoft.com/office/drawing/2014/main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1012" y="5717931"/>
            <a:ext cx="2286000" cy="367192"/>
          </a:xfrm>
          <a:prstGeom prst="wedgeRoundRectCallout">
            <a:avLst>
              <a:gd name="adj1" fmla="val -58326"/>
              <a:gd name="adj2" fmla="val -116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noProof="1" smtClean="0">
                <a:solidFill>
                  <a:schemeClr val="tx1"/>
                </a:solidFill>
              </a:rPr>
              <a:t>Основен случай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469777" y="2774628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Sum(n)</a:t>
            </a:r>
          </a:p>
        </p:txBody>
      </p:sp>
      <p:sp>
        <p:nvSpPr>
          <p:cNvPr id="43" name="AutoShape 25">
            <a:extLst>
              <a:ext uri="{FF2B5EF4-FFF2-40B4-BE49-F238E27FC236}">
                <a16:creationId xmlns=""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1970895" y="2413416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6399212" y="854361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 - 1)</a:t>
            </a:r>
          </a:p>
        </p:txBody>
      </p:sp>
      <p:sp>
        <p:nvSpPr>
          <p:cNvPr id="45" name="AutoShape 25">
            <a:extLst>
              <a:ext uri="{FF2B5EF4-FFF2-40B4-BE49-F238E27FC236}">
                <a16:creationId xmlns=""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7124710" y="816506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7470732" y="2859393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Sum((n – 1) - 1)</a:t>
            </a:r>
          </a:p>
        </p:txBody>
      </p:sp>
      <p:sp>
        <p:nvSpPr>
          <p:cNvPr id="48" name="AutoShape 25">
            <a:extLst>
              <a:ext uri="{FF2B5EF4-FFF2-40B4-BE49-F238E27FC236}">
                <a16:creationId xmlns=""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8051863" y="3005028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AutoShape 25">
            <a:extLst>
              <a:ext uri="{FF2B5EF4-FFF2-40B4-BE49-F238E27FC236}">
                <a16:creationId xmlns=""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8882234" y="5167824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8610862" y="4741591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Sum(((n – 1) - 1) – 1)</a:t>
            </a:r>
          </a:p>
        </p:txBody>
      </p:sp>
    </p:spTree>
    <p:extLst>
      <p:ext uri="{BB962C8B-B14F-4D97-AF65-F5344CB8AC3E}">
        <p14:creationId xmlns:p14="http://schemas.microsoft.com/office/powerpoint/2010/main" val="23877997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Създайте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рекурсивен метод,</a:t>
            </a:r>
            <a:r>
              <a:rPr lang="en-US" dirty="0" smtClean="0"/>
              <a:t> </a:t>
            </a:r>
            <a:r>
              <a:rPr lang="bg-BG" dirty="0" smtClean="0"/>
              <a:t>който: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bg-BG" dirty="0" smtClean="0"/>
              <a:t>Намира сбора на всички числа, съхранявани в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int[] array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Въвеждане на числа от клавиатурата (конзолата)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Сума на масив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370012" y="4008097"/>
            <a:ext cx="152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1 2 3 4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4037012" y="4008096"/>
            <a:ext cx="685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10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3276267" y="4060362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3DBF14C-3ADB-40AE-99B7-AE2EFCA28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2" y="3505200"/>
            <a:ext cx="5462490" cy="2651990"/>
          </a:xfrm>
          <a:prstGeom prst="rect">
            <a:avLst/>
          </a:prstGeom>
        </p:spPr>
      </p:pic>
      <p:sp>
        <p:nvSpPr>
          <p:cNvPr id="37" name="Text Placeholder 5">
            <a:extLst>
              <a:ext uri="{FF2B5EF4-FFF2-40B4-BE49-F238E27FC236}">
                <a16:creationId xmlns="" xmlns:a16="http://schemas.microsoft.com/office/drawing/2014/main" id="{FFD19027-FE85-41DC-87EE-1AF534661569}"/>
              </a:ext>
            </a:extLst>
          </p:cNvPr>
          <p:cNvSpPr txBox="1">
            <a:spLocks/>
          </p:cNvSpPr>
          <p:nvPr/>
        </p:nvSpPr>
        <p:spPr>
          <a:xfrm>
            <a:off x="1370012" y="5279959"/>
            <a:ext cx="152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/>
              <a:t>-1 0 1</a:t>
            </a:r>
            <a:endParaRPr lang="en-GB" dirty="0"/>
          </a:p>
        </p:txBody>
      </p:sp>
      <p:sp>
        <p:nvSpPr>
          <p:cNvPr id="38" name="Text Placeholder 5">
            <a:extLst>
              <a:ext uri="{FF2B5EF4-FFF2-40B4-BE49-F238E27FC236}">
                <a16:creationId xmlns="" xmlns:a16="http://schemas.microsoft.com/office/drawing/2014/main" id="{CD72DA72-4726-4A0E-853F-F89D7FE18A8B}"/>
              </a:ext>
            </a:extLst>
          </p:cNvPr>
          <p:cNvSpPr txBox="1">
            <a:spLocks/>
          </p:cNvSpPr>
          <p:nvPr/>
        </p:nvSpPr>
        <p:spPr>
          <a:xfrm>
            <a:off x="4037012" y="5279958"/>
            <a:ext cx="685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/>
              <a:t>0</a:t>
            </a:r>
            <a:endParaRPr lang="en-GB" dirty="0"/>
          </a:p>
        </p:txBody>
      </p:sp>
      <p:sp>
        <p:nvSpPr>
          <p:cNvPr id="39" name="Arrow: Right 38">
            <a:extLst>
              <a:ext uri="{FF2B5EF4-FFF2-40B4-BE49-F238E27FC236}">
                <a16:creationId xmlns="" xmlns:a16="http://schemas.microsoft.com/office/drawing/2014/main" id="{EE1CBEDE-5AF1-47D9-8384-CFFC6B8728FD}"/>
              </a:ext>
            </a:extLst>
          </p:cNvPr>
          <p:cNvSpPr/>
          <p:nvPr/>
        </p:nvSpPr>
        <p:spPr>
          <a:xfrm>
            <a:off x="3276267" y="5332224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4212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Сума на масив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4" y="1676400"/>
            <a:ext cx="105156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static int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Sum(</a:t>
            </a:r>
            <a:r>
              <a:rPr lang="en-GB" sz="2800" dirty="0"/>
              <a:t>int[] array, int index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GB" sz="2800" dirty="0"/>
              <a:t>{</a:t>
            </a:r>
          </a:p>
          <a:p>
            <a:r>
              <a:rPr lang="en-GB" sz="2800" dirty="0"/>
              <a:t>  if (index == </a:t>
            </a:r>
            <a:r>
              <a:rPr lang="en-GB" sz="2800" dirty="0" err="1"/>
              <a:t>array.Length</a:t>
            </a:r>
            <a:r>
              <a:rPr lang="en-GB" sz="2800" dirty="0"/>
              <a:t> - 1)</a:t>
            </a:r>
          </a:p>
          <a:p>
            <a:r>
              <a:rPr lang="en-GB" sz="2800" dirty="0"/>
              <a:t>  {</a:t>
            </a:r>
          </a:p>
          <a:p>
            <a:r>
              <a:rPr lang="en-GB" sz="2800" dirty="0"/>
              <a:t>    return array[index];</a:t>
            </a:r>
          </a:p>
          <a:p>
            <a:r>
              <a:rPr lang="en-GB" sz="2800" dirty="0"/>
              <a:t>  }</a:t>
            </a:r>
          </a:p>
          <a:p>
            <a:endParaRPr lang="en-GB" sz="2800" dirty="0"/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GB" sz="2800" dirty="0"/>
              <a:t> array[index] +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Sum(</a:t>
            </a:r>
            <a:r>
              <a:rPr lang="en-GB" sz="2800" dirty="0"/>
              <a:t>array, index + 1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;</a:t>
            </a:r>
          </a:p>
          <a:p>
            <a:r>
              <a:rPr lang="en-GB" sz="2800" dirty="0"/>
              <a:t>} 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="" xmlns:a16="http://schemas.microsoft.com/office/drawing/2014/main" id="{7473770F-9FF0-49FA-ADE3-AA86FBCE5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2" y="2743200"/>
            <a:ext cx="2438400" cy="367192"/>
          </a:xfrm>
          <a:prstGeom prst="wedgeRoundRectCallout">
            <a:avLst>
              <a:gd name="adj1" fmla="val -62941"/>
              <a:gd name="adj2" fmla="val -212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noProof="1" smtClean="0">
                <a:solidFill>
                  <a:schemeClr val="tx1"/>
                </a:solidFill>
              </a:rPr>
              <a:t>Основен случай</a:t>
            </a:r>
            <a:endParaRPr lang="en-US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96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Рекурсивна дефиниция 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dirty="0"/>
              <a:t> (n </a:t>
            </a:r>
            <a:r>
              <a:rPr lang="bg-BG" dirty="0" smtClean="0"/>
              <a:t>факториел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Рекурсивен факториел </a:t>
            </a:r>
            <a:r>
              <a:rPr lang="en-US" dirty="0" smtClean="0"/>
              <a:t>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89049" y="1926848"/>
            <a:ext cx="960755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0! = 1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1812" y="3048000"/>
            <a:ext cx="11125200" cy="3505200"/>
          </a:xfrm>
          <a:prstGeom prst="rect">
            <a:avLst/>
          </a:prstGeom>
        </p:spPr>
        <p:txBody>
          <a:bodyPr/>
          <a:lstStyle/>
          <a:p>
            <a:pPr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5! = 5 * 4!</a:t>
            </a:r>
          </a:p>
          <a:p>
            <a:pPr lvl="1"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4! = 4 * 3!</a:t>
            </a:r>
          </a:p>
          <a:p>
            <a:pPr lvl="2"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3! = 3 * 2! </a:t>
            </a:r>
          </a:p>
          <a:p>
            <a:pPr lvl="3"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2! = 2 * 1!</a:t>
            </a:r>
          </a:p>
          <a:p>
            <a:pPr lvl="4"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1! = 1 * 0! </a:t>
            </a:r>
          </a:p>
          <a:p>
            <a:pPr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0! = 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EF5D9DB0-7785-40CA-A3D5-950D3EAEF235}"/>
              </a:ext>
            </a:extLst>
          </p:cNvPr>
          <p:cNvGrpSpPr/>
          <p:nvPr/>
        </p:nvGrpSpPr>
        <p:grpSpPr>
          <a:xfrm>
            <a:off x="7694612" y="4572000"/>
            <a:ext cx="3581400" cy="1663703"/>
            <a:chOff x="7018337" y="4613276"/>
            <a:chExt cx="3581400" cy="166370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="" xmlns:a16="http://schemas.microsoft.com/office/drawing/2014/main" id="{CC29B758-DCC2-4B0C-B602-D9F1F9545C3B}"/>
                </a:ext>
              </a:extLst>
            </p:cNvPr>
            <p:cNvSpPr/>
            <p:nvPr/>
          </p:nvSpPr>
          <p:spPr>
            <a:xfrm>
              <a:off x="7018337" y="4613276"/>
              <a:ext cx="3581400" cy="166370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2050" name="Picture 2" descr="Image result for factorial">
              <a:extLst>
                <a:ext uri="{FF2B5EF4-FFF2-40B4-BE49-F238E27FC236}">
                  <a16:creationId xmlns="" xmlns:a16="http://schemas.microsoft.com/office/drawing/2014/main" id="{BE1A50E9-CB73-4BB7-A026-793F1BDE0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6012" y="4806953"/>
              <a:ext cx="2686050" cy="1276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130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Създайте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рекурсивен метод, </a:t>
            </a:r>
            <a:r>
              <a:rPr lang="bg-BG" dirty="0" smtClean="0"/>
              <a:t>който изчислява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n!</a:t>
            </a:r>
          </a:p>
          <a:p>
            <a:pPr lvl="1"/>
            <a:r>
              <a:rPr lang="bg-BG" dirty="0" smtClean="0"/>
              <a:t>Въведете </a:t>
            </a:r>
            <a:r>
              <a:rPr lang="en-US" dirty="0" smtClean="0"/>
              <a:t>n </a:t>
            </a:r>
            <a:r>
              <a:rPr lang="bg-BG" dirty="0" smtClean="0"/>
              <a:t>от клавиатурата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Рекурсивен факториел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682003" y="3276600"/>
            <a:ext cx="45665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5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3623602" y="3276600"/>
            <a:ext cx="114191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120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2751313" y="3328865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D032C40C-98CA-43DE-92CE-997C0C2BB66A}"/>
              </a:ext>
            </a:extLst>
          </p:cNvPr>
          <p:cNvGrpSpPr/>
          <p:nvPr/>
        </p:nvGrpSpPr>
        <p:grpSpPr>
          <a:xfrm>
            <a:off x="7694612" y="4572000"/>
            <a:ext cx="3581400" cy="1663703"/>
            <a:chOff x="7018337" y="4613276"/>
            <a:chExt cx="3581400" cy="166370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="" xmlns:a16="http://schemas.microsoft.com/office/drawing/2014/main" id="{5AF0D299-0B03-4577-A5C8-B017F2BF62B9}"/>
                </a:ext>
              </a:extLst>
            </p:cNvPr>
            <p:cNvSpPr/>
            <p:nvPr/>
          </p:nvSpPr>
          <p:spPr>
            <a:xfrm>
              <a:off x="7018337" y="4613276"/>
              <a:ext cx="3581400" cy="166370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20" name="Picture 2" descr="Image result for factorial">
              <a:extLst>
                <a:ext uri="{FF2B5EF4-FFF2-40B4-BE49-F238E27FC236}">
                  <a16:creationId xmlns="" xmlns:a16="http://schemas.microsoft.com/office/drawing/2014/main" id="{4246F47B-2C07-4108-BD2E-F020021E8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6012" y="4806953"/>
              <a:ext cx="2686050" cy="1276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 Placeholder 5">
            <a:extLst>
              <a:ext uri="{FF2B5EF4-FFF2-40B4-BE49-F238E27FC236}">
                <a16:creationId xmlns="" xmlns:a16="http://schemas.microsoft.com/office/drawing/2014/main" id="{D943B65B-40F3-431E-97EB-3C846E0A5020}"/>
              </a:ext>
            </a:extLst>
          </p:cNvPr>
          <p:cNvSpPr txBox="1">
            <a:spLocks/>
          </p:cNvSpPr>
          <p:nvPr/>
        </p:nvSpPr>
        <p:spPr>
          <a:xfrm>
            <a:off x="1682002" y="4628831"/>
            <a:ext cx="7223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10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="" xmlns:a16="http://schemas.microsoft.com/office/drawing/2014/main" id="{B8447402-0808-4456-AA86-BAFA3F34D09E}"/>
              </a:ext>
            </a:extLst>
          </p:cNvPr>
          <p:cNvSpPr txBox="1">
            <a:spLocks/>
          </p:cNvSpPr>
          <p:nvPr/>
        </p:nvSpPr>
        <p:spPr>
          <a:xfrm>
            <a:off x="3623602" y="4628831"/>
            <a:ext cx="20574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3628800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="" xmlns:a16="http://schemas.microsoft.com/office/drawing/2014/main" id="{B8965072-A16E-486E-BAE3-E1C0960EAAF3}"/>
              </a:ext>
            </a:extLst>
          </p:cNvPr>
          <p:cNvSpPr/>
          <p:nvPr/>
        </p:nvSpPr>
        <p:spPr>
          <a:xfrm>
            <a:off x="2751313" y="4681096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22997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Рекурсивен факториел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4" y="1771306"/>
            <a:ext cx="105156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800" dirty="0"/>
              <a:t>static long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Factorial(</a:t>
            </a:r>
            <a:r>
              <a:rPr lang="pt-BR" sz="2800" dirty="0"/>
              <a:t>int num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>{</a:t>
            </a:r>
            <a:br>
              <a:rPr lang="pt-BR" sz="2800" dirty="0"/>
            </a:br>
            <a:r>
              <a:rPr lang="pt-BR" sz="2800" dirty="0"/>
              <a:t>  if (num == 0)</a:t>
            </a:r>
          </a:p>
          <a:p>
            <a:r>
              <a:rPr lang="pt-BR" sz="2800" dirty="0"/>
              <a:t>  {</a:t>
            </a:r>
          </a:p>
          <a:p>
            <a:r>
              <a:rPr lang="pt-BR" sz="2800" dirty="0"/>
              <a:t>    return 1; </a:t>
            </a:r>
          </a:p>
          <a:p>
            <a:r>
              <a:rPr lang="pt-BR" sz="2800" dirty="0"/>
              <a:t>  }</a:t>
            </a:r>
            <a:br>
              <a:rPr lang="pt-BR" sz="2800" dirty="0"/>
            </a:br>
            <a:r>
              <a:rPr lang="pt-BR" sz="2800" dirty="0"/>
              <a:t>  </a:t>
            </a:r>
          </a:p>
          <a:p>
            <a:r>
              <a:rPr lang="pt-BR" sz="2800" dirty="0"/>
              <a:t> 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pt-BR" sz="2800" dirty="0"/>
              <a:t> num *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Factorial(</a:t>
            </a:r>
            <a:r>
              <a:rPr lang="pt-BR" sz="2800" dirty="0"/>
              <a:t>num - 1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pt-BR" sz="2800" dirty="0"/>
              <a:t>;</a:t>
            </a:r>
            <a:br>
              <a:rPr lang="pt-BR" sz="2800" dirty="0"/>
            </a:br>
            <a:r>
              <a:rPr lang="pt-BR" sz="2800" dirty="0"/>
              <a:t>} 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="" xmlns:a16="http://schemas.microsoft.com/office/drawing/2014/main" id="{7473770F-9FF0-49FA-ADE3-AA86FBCE5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612" y="2819400"/>
            <a:ext cx="4876800" cy="367192"/>
          </a:xfrm>
          <a:prstGeom prst="wedgeRoundRectCallout">
            <a:avLst>
              <a:gd name="adj1" fmla="val -62941"/>
              <a:gd name="adj2" fmla="val -212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noProof="1" smtClean="0">
                <a:solidFill>
                  <a:schemeClr val="tx1"/>
                </a:solidFill>
              </a:rPr>
              <a:t>Основен случай, край, дъно</a:t>
            </a:r>
            <a:endParaRPr lang="en-US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92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1033</Words>
  <Application>Microsoft Office PowerPoint</Application>
  <PresentationFormat>Custom</PresentationFormat>
  <Paragraphs>236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Какво е рекурсия?</vt:lpstr>
      <vt:lpstr>Сбор (Сума) на елементите на масив - Пример</vt:lpstr>
      <vt:lpstr>Задача: Сума на масив</vt:lpstr>
      <vt:lpstr>Решение: Сума на масив</vt:lpstr>
      <vt:lpstr>Рекурсивен факториел – Пример</vt:lpstr>
      <vt:lpstr>Задача: Рекурсивен факториел</vt:lpstr>
      <vt:lpstr>Решение: Рекурсивен факториел</vt:lpstr>
      <vt:lpstr>Пряка и косвена рекурсия</vt:lpstr>
      <vt:lpstr>Рекурсия с предварително действие и с последващо действие</vt:lpstr>
      <vt:lpstr>Задача: Рекурсивно чертаене</vt:lpstr>
      <vt:lpstr>Предварителни и последващи действия – Пример</vt:lpstr>
      <vt:lpstr>Производителност: Рекурсия срещу итерация (цикъл)</vt:lpstr>
      <vt:lpstr>Безкрайна рекурсия</vt:lpstr>
      <vt:lpstr>Рекурсията може да бъде и вредна!</vt:lpstr>
      <vt:lpstr>Как работи рекурсивното изчисляване на членовете на редицата на Фибоначи?</vt:lpstr>
      <vt:lpstr>Кога се ползва рекурсия?</vt:lpstr>
      <vt:lpstr>Обобщение</vt:lpstr>
      <vt:lpstr>Алгоритми върху линейни структури от данни. Рекурсия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2018-05-07T19:16:04Z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