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594" r:id="rId15"/>
    <p:sldId id="5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428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6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 is the ability of an object to take on many forms. The most common use of polymorphism in OOP occurs when a parent class reference is used to refer to a child class object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9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0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1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bg-BG" dirty="0" smtClean="0"/>
              <a:t> (</a:t>
            </a:r>
            <a:r>
              <a:rPr lang="en-US" dirty="0" smtClean="0"/>
              <a:t>look at View -&gt; Notes Page)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76800"/>
            <a:ext cx="5943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noProof="1"/>
              <a:t>public static void main(String[] args) {</a:t>
            </a:r>
          </a:p>
          <a:p>
            <a:r>
              <a:rPr lang="en-US" sz="1800" noProof="1" smtClean="0"/>
              <a:t>    Vegetarian </a:t>
            </a:r>
            <a:r>
              <a:rPr lang="en-US" sz="1800" noProof="1"/>
              <a:t>babyDeer = new Deer</a:t>
            </a:r>
            <a:r>
              <a:rPr lang="en-US" sz="1800" noProof="1" smtClean="0"/>
              <a:t>();</a:t>
            </a:r>
          </a:p>
          <a:p>
            <a:r>
              <a:rPr lang="en-US" sz="1800" noProof="1"/>
              <a:t> </a:t>
            </a:r>
            <a:r>
              <a:rPr lang="en-US" sz="1800" noProof="1" smtClean="0"/>
              <a:t>   Vegetarian babyElephant  = new Elephant();</a:t>
            </a:r>
          </a:p>
          <a:p>
            <a:endParaRPr lang="en-US" sz="1800" noProof="1"/>
          </a:p>
          <a:p>
            <a:r>
              <a:rPr lang="nn-NO" sz="1800" noProof="1" smtClean="0"/>
              <a:t>    List&lt;</a:t>
            </a:r>
            <a:r>
              <a:rPr lang="nn-NO" sz="1800" noProof="1" smtClean="0">
                <a:solidFill>
                  <a:schemeClr val="tx2">
                    <a:lumMod val="75000"/>
                  </a:schemeClr>
                </a:solidFill>
              </a:rPr>
              <a:t>Vegetarian</a:t>
            </a:r>
            <a:r>
              <a:rPr lang="nn-NO" sz="1800" noProof="1"/>
              <a:t>&gt; vegetarianAnimals = new ArrayList&lt;&gt;();</a:t>
            </a:r>
          </a:p>
          <a:p>
            <a:endParaRPr lang="nn-NO" sz="1800" noProof="1"/>
          </a:p>
          <a:p>
            <a:r>
              <a:rPr lang="nn-NO" sz="1800" noProof="1" smtClean="0"/>
              <a:t>    vegetarianAnimals.add(</a:t>
            </a:r>
            <a:r>
              <a:rPr lang="nn-NO" sz="1800" noProof="1" smtClean="0">
                <a:solidFill>
                  <a:schemeClr val="tx2">
                    <a:lumMod val="75000"/>
                  </a:schemeClr>
                </a:solidFill>
              </a:rPr>
              <a:t>babyDeer</a:t>
            </a:r>
            <a:r>
              <a:rPr lang="nn-NO" sz="1800" noProof="1"/>
              <a:t>);</a:t>
            </a:r>
          </a:p>
          <a:p>
            <a:r>
              <a:rPr lang="nn-NO" sz="1800" noProof="1" smtClean="0"/>
              <a:t>    vegetarianAnimals.add(</a:t>
            </a:r>
            <a:r>
              <a:rPr lang="nn-NO" sz="1800" noProof="1" smtClean="0">
                <a:solidFill>
                  <a:schemeClr val="tx2">
                    <a:lumMod val="75000"/>
                  </a:schemeClr>
                </a:solidFill>
              </a:rPr>
              <a:t>babyElephant</a:t>
            </a:r>
            <a:r>
              <a:rPr lang="nn-NO" sz="1800" noProof="1"/>
              <a:t>);</a:t>
            </a:r>
            <a:endParaRPr lang="en-US" sz="1800" noProof="1"/>
          </a:p>
          <a:p>
            <a:r>
              <a:rPr lang="en-US" sz="1800" noProof="1" smtClean="0"/>
              <a:t>}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8753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Известен и като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статичен полиморфизъм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bg-BG" dirty="0" smtClean="0"/>
              <a:t>Метод с едно и също име може да се различава по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Брой параметри</a:t>
            </a:r>
            <a:endParaRPr lang="en-US" dirty="0"/>
          </a:p>
          <a:p>
            <a:pPr lvl="1"/>
            <a:r>
              <a:rPr lang="bg-BG" dirty="0" smtClean="0"/>
              <a:t>Тип на параметрите</a:t>
            </a:r>
            <a:endParaRPr lang="en-US" dirty="0"/>
          </a:p>
          <a:p>
            <a:pPr lvl="1"/>
            <a:r>
              <a:rPr lang="bg-BG" dirty="0" smtClean="0"/>
              <a:t>Поредицата от типовете на параметрите</a:t>
            </a:r>
            <a:endParaRPr lang="en-US" dirty="0"/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 smtClean="0"/>
              <a:t>Полиморфизъм по време на компилиране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828800"/>
            <a:ext cx="10210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int MyMethod(int a, int b)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double MyMethod(double a, double b) {}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578884" y="1151118"/>
            <a:ext cx="3362654" cy="1062828"/>
          </a:xfrm>
          <a:prstGeom prst="wedgeRoundRectCallout">
            <a:avLst>
              <a:gd name="adj1" fmla="val -73447"/>
              <a:gd name="adj2" fmla="val 56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Презареждане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презаписващ</a:t>
            </a:r>
            <a:r>
              <a:rPr lang="en-US" dirty="0" smtClean="0"/>
              <a:t> </a:t>
            </a:r>
            <a:r>
              <a:rPr lang="bg-BG" dirty="0" smtClean="0"/>
              <a:t>метод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 smtClean="0"/>
              <a:t>Полиморфизъм по време на изпълнението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2023170"/>
            <a:ext cx="10744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 rect = new Rectangle(3.0, 4.0);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Rectangle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 new Square(4.0);</a:t>
            </a:r>
          </a:p>
          <a:p>
            <a:pPr fontAlgn="base"/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Console.WriteLine(rect.Area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 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square.Area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639434" y="5483545"/>
            <a:ext cx="3146332" cy="1143000"/>
          </a:xfrm>
          <a:prstGeom prst="wedgeRoundRectCallout">
            <a:avLst>
              <a:gd name="adj1" fmla="val -87359"/>
              <a:gd name="adj2" fmla="val -49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Презапис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4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Също известен като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динамичен полиморфизъм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</a:t>
            </a:r>
            <a:r>
              <a:rPr lang="bg-BG" noProof="1"/>
              <a:t>на </a:t>
            </a:r>
            <a:r>
              <a:rPr lang="bg-BG" noProof="1" smtClean="0"/>
              <a:t>изпълнението </a:t>
            </a:r>
            <a:r>
              <a:rPr lang="en-US" noProof="1" smtClean="0"/>
              <a:t>(2</a:t>
            </a:r>
            <a:r>
              <a:rPr lang="en-US" noProof="1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752600"/>
            <a:ext cx="78486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this.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ublic class Square : Rectangle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rea() {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168885" y="4572000"/>
            <a:ext cx="3268927" cy="1062828"/>
          </a:xfrm>
          <a:prstGeom prst="wedgeRoundRectCallout">
            <a:avLst>
              <a:gd name="adj1" fmla="val -103046"/>
              <a:gd name="adj2" fmla="val -329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smtClean="0">
                <a:solidFill>
                  <a:srgbClr val="FFFFFF"/>
                </a:solidFill>
              </a:rPr>
              <a:t>Презаписване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15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Полиморфизъм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Какво е полиморфизъм</a:t>
            </a:r>
            <a:r>
              <a:rPr lang="en-US" dirty="0" smtClean="0"/>
              <a:t>?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Видове полиморфизъм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212" y="2565901"/>
            <a:ext cx="3484701" cy="3835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090933"/>
            <a:ext cx="3624262" cy="23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noProof="1" smtClean="0">
                <a:cs typeface="Consolas" panose="020B0609020204030204" pitchFamily="49" charset="0"/>
              </a:rPr>
              <a:t>Полиморфизъм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Users\tilchev\Desktop\c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1725" y="832007"/>
            <a:ext cx="4905374" cy="4349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73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От гръцки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 smtClean="0"/>
              <a:t>Какво е полиморфизъм</a:t>
            </a:r>
            <a:r>
              <a:rPr lang="en-US" noProof="1" smtClean="0"/>
              <a:t>?</a:t>
            </a:r>
            <a:endParaRPr lang="en-US" dirty="0"/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2056592" y="1851848"/>
            <a:ext cx="3124200" cy="116935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4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Polus</a:t>
            </a:r>
          </a:p>
          <a:p>
            <a:pPr algn="ctr">
              <a:defRPr/>
            </a:pPr>
            <a:r>
              <a:rPr lang="en-GB" sz="3200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bg-BG" sz="3200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много</a:t>
            </a:r>
            <a:r>
              <a:rPr lang="en-GB" sz="3200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Rectangle: Rounded Corners 4"/>
          <p:cNvSpPr>
            <a:spLocks noChangeArrowheads="1"/>
          </p:cNvSpPr>
          <p:nvPr/>
        </p:nvSpPr>
        <p:spPr bwMode="auto">
          <a:xfrm>
            <a:off x="7024325" y="1851848"/>
            <a:ext cx="3124200" cy="116935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4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Morphe</a:t>
            </a:r>
          </a:p>
          <a:p>
            <a:pPr algn="ctr">
              <a:defRPr/>
            </a:pPr>
            <a:r>
              <a:rPr lang="en-GB" sz="3200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bg-BG" sz="3200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форми</a:t>
            </a:r>
            <a:r>
              <a:rPr lang="en-GB" sz="3200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: Rounded Corners 4"/>
          <p:cNvSpPr>
            <a:spLocks noChangeArrowheads="1"/>
          </p:cNvSpPr>
          <p:nvPr/>
        </p:nvSpPr>
        <p:spPr bwMode="auto">
          <a:xfrm>
            <a:off x="4532312" y="3429000"/>
            <a:ext cx="3124200" cy="103346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Polumorphos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5180792" y="2436525"/>
            <a:ext cx="18435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6094412" y="2436524"/>
            <a:ext cx="0" cy="992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0996" y="4837093"/>
            <a:ext cx="828683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Това е нещо подобно на дума с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различни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значения,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в зависимост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контекста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Възможността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</a:t>
            </a:r>
            <a:r>
              <a:rPr lang="en-US" dirty="0" smtClean="0"/>
              <a:t> </a:t>
            </a:r>
            <a:r>
              <a:rPr lang="bg-BG" dirty="0" smtClean="0"/>
              <a:t>да заема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 форми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2044005"/>
            <a:ext cx="11034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IAnimal {}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Mammal {}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Mammal, IAnimal {}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41986" y="3925669"/>
            <a:ext cx="484762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Person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41986" y="5029200"/>
            <a:ext cx="484762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3488" y="5029200"/>
            <a:ext cx="489012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33488" y="3925669"/>
            <a:ext cx="489012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267201"/>
            <a:ext cx="11804822" cy="2057399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са запазени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референтен</a:t>
            </a:r>
            <a:r>
              <a:rPr lang="en-US" dirty="0" smtClean="0"/>
              <a:t> </a:t>
            </a:r>
            <a:r>
              <a:rPr lang="bg-BG" dirty="0" smtClean="0"/>
              <a:t>тип</a:t>
            </a:r>
            <a:endParaRPr lang="en-US" dirty="0"/>
          </a:p>
          <a:p>
            <a:r>
              <a:rPr lang="bg-BG" dirty="0" smtClean="0"/>
              <a:t>Може да използвате само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референтни 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Ако имате нужда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обектен метод</a:t>
            </a:r>
            <a:r>
              <a:rPr lang="bg-BG" dirty="0" smtClean="0"/>
              <a:t>, трябва да го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преобразувате или да го презапишете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Референтен тип и обектен 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524" y="1274278"/>
            <a:ext cx="11034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person    = new Person();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personTwo = new Person();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591108" y="1676400"/>
            <a:ext cx="1312304" cy="1413760"/>
          </a:xfrm>
          <a:prstGeom prst="round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60412" y="3398492"/>
            <a:ext cx="3581400" cy="675999"/>
          </a:xfrm>
          <a:prstGeom prst="wedgeRoundRectCallout">
            <a:avLst>
              <a:gd name="adj1" fmla="val -39116"/>
              <a:gd name="adj2" fmla="val -955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Референтен </a:t>
            </a:r>
            <a:r>
              <a:rPr lang="bg-BG" sz="3600" dirty="0" smtClean="0">
                <a:solidFill>
                  <a:srgbClr val="FFFFFF"/>
                </a:solidFill>
              </a:rPr>
              <a:t>тип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5103812" y="1676400"/>
            <a:ext cx="1600200" cy="1413760"/>
          </a:xfrm>
          <a:prstGeom prst="round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37212" y="3398491"/>
            <a:ext cx="3276600" cy="675999"/>
          </a:xfrm>
          <a:prstGeom prst="wedgeRoundRectCallout">
            <a:avLst>
              <a:gd name="adj1" fmla="val -39116"/>
              <a:gd name="adj2" fmla="val -955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Обектен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bg-BG" sz="3600" dirty="0" smtClean="0">
                <a:solidFill>
                  <a:srgbClr val="FFFFFF"/>
                </a:solidFill>
              </a:rPr>
              <a:t>тип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Проверява дали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обекта</a:t>
            </a:r>
            <a:r>
              <a:rPr lang="en-US" dirty="0" smtClean="0"/>
              <a:t> </a:t>
            </a:r>
            <a:r>
              <a:rPr lang="bg-BG" dirty="0" smtClean="0"/>
              <a:t>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инстанция</a:t>
            </a:r>
            <a:r>
              <a:rPr lang="en-US" dirty="0" smtClean="0"/>
              <a:t> </a:t>
            </a:r>
            <a:r>
              <a:rPr lang="bg-BG" dirty="0" smtClean="0"/>
              <a:t>на специфичен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Ключова дума </a:t>
            </a:r>
            <a:r>
              <a:rPr lang="en-US" dirty="0" smtClean="0"/>
              <a:t>- is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524" y="2174985"/>
            <a:ext cx="110346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Mammal,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person    = new Person();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(person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Person)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getSalary();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4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399213" y="5187906"/>
            <a:ext cx="5167198" cy="1435334"/>
          </a:xfrm>
          <a:prstGeom prst="wedgeRoundRectCallout">
            <a:avLst>
              <a:gd name="adj1" fmla="val -107911"/>
              <a:gd name="adj2" fmla="val -49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Преобразуване на обектния тип и използване на методите му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075612" y="3200400"/>
            <a:ext cx="3699269" cy="1495056"/>
          </a:xfrm>
          <a:prstGeom prst="wedgeRoundRectCallout">
            <a:avLst>
              <a:gd name="adj1" fmla="val -138107"/>
              <a:gd name="adj2" fmla="val 18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Проверка на обектния тип на </a:t>
            </a:r>
            <a:r>
              <a:rPr lang="en-US" sz="3200" dirty="0" smtClean="0">
                <a:solidFill>
                  <a:srgbClr val="FFFFFF"/>
                </a:solidFill>
              </a:rPr>
              <a:t>person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Ключова дума </a:t>
            </a:r>
            <a:r>
              <a:rPr lang="en-US" dirty="0" smtClean="0"/>
              <a:t>- is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209800"/>
            <a:ext cx="10820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bg-BG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Всеки път, когато усетиш, че пишеш код от типа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„</a:t>
            </a:r>
            <a:r>
              <a:rPr lang="bg-BG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ако обекта е от тип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T1, </a:t>
            </a:r>
            <a:r>
              <a:rPr lang="bg-BG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 направи нещо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но ако е от тип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T2, </a:t>
            </a:r>
            <a:r>
              <a:rPr lang="bg-BG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 направи друго нещо“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си забий шамар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3812" y="4520625"/>
            <a:ext cx="6391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/>
              <a:t>От</a:t>
            </a:r>
            <a:r>
              <a:rPr lang="en-US" sz="3200" dirty="0"/>
              <a:t> </a:t>
            </a:r>
            <a:r>
              <a:rPr lang="en-US" sz="3200" i="1" dirty="0"/>
              <a:t>Effective C++</a:t>
            </a:r>
            <a:r>
              <a:rPr lang="en-US" sz="3200" dirty="0"/>
              <a:t>, </a:t>
            </a:r>
            <a:r>
              <a:rPr lang="bg-BG" sz="3200" dirty="0" smtClean="0"/>
              <a:t>автор: </a:t>
            </a:r>
            <a:r>
              <a:rPr lang="en-US" sz="3200" dirty="0" smtClean="0"/>
              <a:t>Scott </a:t>
            </a:r>
            <a:r>
              <a:rPr lang="en-US" sz="3200" dirty="0"/>
              <a:t>Meyers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7558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Полиморфизъм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 време на изпълнение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Полиморфизъм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 време на компилиране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Типове полиморфизъм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1812" y="17526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 {}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: Shape {}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1812" y="4681216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 {</a:t>
            </a:r>
          </a:p>
          <a:p>
            <a:pPr fontAlgn="base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a, int b, int c)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 a, Double b)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471959" y="5057743"/>
            <a:ext cx="3094453" cy="1062828"/>
          </a:xfrm>
          <a:prstGeom prst="wedgeRoundRectCallout">
            <a:avLst>
              <a:gd name="adj1" fmla="val -114937"/>
              <a:gd name="adj2" fmla="val -18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Презареждане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471958" y="2196491"/>
            <a:ext cx="3094454" cy="1062828"/>
          </a:xfrm>
          <a:prstGeom prst="wedgeRoundRectCallout">
            <a:avLst>
              <a:gd name="adj1" fmla="val -77167"/>
              <a:gd name="adj2" fmla="val -25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Презаписване на метод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31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835</Words>
  <Application>Microsoft Office PowerPoint</Application>
  <PresentationFormat>Custom</PresentationFormat>
  <Paragraphs>169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Полиморфизъм</vt:lpstr>
      <vt:lpstr>Какво е полиморфизъм?</vt:lpstr>
      <vt:lpstr>Полиморфизъм в ООП</vt:lpstr>
      <vt:lpstr>Референтен тип и обектен тип</vt:lpstr>
      <vt:lpstr>Ключова дума - is</vt:lpstr>
      <vt:lpstr>Ключова дума - is (2)</vt:lpstr>
      <vt:lpstr>Типове полиморфизъм</vt:lpstr>
      <vt:lpstr>Полиморфизъм по време на компилиране</vt:lpstr>
      <vt:lpstr>Полиморфизъм по време на изпълнението</vt:lpstr>
      <vt:lpstr>Полиморфизъм по време на изпълнението (2)</vt:lpstr>
      <vt:lpstr>Полиморфизъм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2018-08-27T12:21:42Z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