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2"/>
  </p:sldMasterIdLst>
  <p:notesMasterIdLst>
    <p:notesMasterId r:id="rId18"/>
  </p:notesMasterIdLst>
  <p:handoutMasterIdLst>
    <p:handoutMasterId r:id="rId19"/>
  </p:handoutMasterIdLst>
  <p:sldIdLst>
    <p:sldId id="394" r:id="rId3"/>
    <p:sldId id="571" r:id="rId4"/>
    <p:sldId id="608" r:id="rId5"/>
    <p:sldId id="625" r:id="rId6"/>
    <p:sldId id="626" r:id="rId7"/>
    <p:sldId id="627" r:id="rId8"/>
    <p:sldId id="634" r:id="rId9"/>
    <p:sldId id="630" r:id="rId10"/>
    <p:sldId id="631" r:id="rId11"/>
    <p:sldId id="632" r:id="rId12"/>
    <p:sldId id="633" r:id="rId13"/>
    <p:sldId id="623" r:id="rId14"/>
    <p:sldId id="624" r:id="rId15"/>
    <p:sldId id="594" r:id="rId16"/>
    <p:sldId id="593" r:id="rId1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D7E5960-A9BC-43C4-BCE0-8E99BC3BA6A9}">
          <p14:sldIdLst>
            <p14:sldId id="394"/>
            <p14:sldId id="571"/>
            <p14:sldId id="608"/>
            <p14:sldId id="625"/>
            <p14:sldId id="626"/>
            <p14:sldId id="627"/>
            <p14:sldId id="634"/>
            <p14:sldId id="630"/>
            <p14:sldId id="631"/>
            <p14:sldId id="632"/>
            <p14:sldId id="633"/>
            <p14:sldId id="623"/>
            <p14:sldId id="624"/>
          </p14:sldIdLst>
        </p14:section>
        <p14:section name="Conclusion" id="{3E23A7B0-228F-4458-953E-A0823B82CFF0}">
          <p14:sldIdLst>
            <p14:sldId id="594"/>
            <p14:sldId id="593"/>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BE60"/>
    <a:srgbClr val="D2A010"/>
    <a:srgbClr val="F6D18E"/>
    <a:srgbClr val="FFFFFF"/>
    <a:srgbClr val="C6C0AA"/>
    <a:srgbClr val="F9F0AB"/>
    <a:srgbClr val="F9E6AB"/>
    <a:srgbClr val="F9FAAB"/>
    <a:srgbClr val="767691"/>
    <a:srgbClr val="7676AA"/>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76" autoAdjust="0"/>
    <p:restoredTop sz="98670" autoAdjust="0"/>
  </p:normalViewPr>
  <p:slideViewPr>
    <p:cSldViewPr>
      <p:cViewPr varScale="1">
        <p:scale>
          <a:sx n="59" d="100"/>
          <a:sy n="59" d="100"/>
        </p:scale>
        <p:origin x="108" y="276"/>
      </p:cViewPr>
      <p:guideLst>
        <p:guide orient="horz" pos="2160"/>
        <p:guide pos="3839"/>
      </p:guideLst>
    </p:cSldViewPr>
  </p:slideViewPr>
  <p:outlineViewPr>
    <p:cViewPr>
      <p:scale>
        <a:sx n="33" d="100"/>
        <a:sy n="33" d="100"/>
      </p:scale>
      <p:origin x="0" y="-192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8/27/2018</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8/27/2018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32014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10</a:t>
            </a:fld>
            <a:r>
              <a:rPr lang="en-US" sz="1000" i="1" dirty="0"/>
              <a:t>##</a:t>
            </a:r>
            <a:endParaRPr lang="en-US" sz="1200" i="1" dirty="0"/>
          </a:p>
        </p:txBody>
      </p:sp>
    </p:spTree>
    <p:extLst>
      <p:ext uri="{BB962C8B-B14F-4D97-AF65-F5344CB8AC3E}">
        <p14:creationId xmlns:p14="http://schemas.microsoft.com/office/powerpoint/2010/main" val="1467760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a:t>
            </a:r>
            <a:r>
              <a:rPr lang="en-US" dirty="0" smtClean="0">
                <a:solidFill>
                  <a:schemeClr val="tx1">
                    <a:lumMod val="40000"/>
                    <a:lumOff val="60000"/>
                  </a:schemeClr>
                </a:solidFill>
              </a:rPr>
              <a:t>method</a:t>
            </a:r>
            <a:endParaRPr lang="bg-BG" dirty="0">
              <a:solidFill>
                <a:schemeClr val="tx1">
                  <a:lumMod val="40000"/>
                  <a:lumOff val="60000"/>
                </a:schemeClr>
              </a:solidFill>
            </a:endParaRPr>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1440100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Tree>
    <p:extLst>
      <p:ext uri="{BB962C8B-B14F-4D97-AF65-F5344CB8AC3E}">
        <p14:creationId xmlns:p14="http://schemas.microsoft.com/office/powerpoint/2010/main" val="3125314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03576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t>14</a:t>
            </a:fld>
            <a:endParaRPr lang="en-US" dirty="0">
              <a:solidFill>
                <a:prstClr val="black"/>
              </a:solidFill>
            </a:endParaRPr>
          </a:p>
        </p:txBody>
      </p:sp>
    </p:spTree>
    <p:extLst>
      <p:ext uri="{BB962C8B-B14F-4D97-AF65-F5344CB8AC3E}">
        <p14:creationId xmlns:p14="http://schemas.microsoft.com/office/powerpoint/2010/main" val="3476930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t>15</a:t>
            </a:fld>
            <a:endParaRPr lang="en-US" dirty="0"/>
          </a:p>
        </p:txBody>
      </p:sp>
    </p:spTree>
    <p:extLst>
      <p:ext uri="{BB962C8B-B14F-4D97-AF65-F5344CB8AC3E}">
        <p14:creationId xmlns:p14="http://schemas.microsoft.com/office/powerpoint/2010/main" val="1644628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708763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C7131C5E-1E6B-46FF-9756-44B6556E2A79}" type="slidenum">
              <a:rPr lang="en-US"/>
              <a:pPr/>
              <a:t>3</a:t>
            </a:fld>
            <a:r>
              <a:rPr lang="en-US" dirty="0"/>
              <a:t>##</a:t>
            </a:r>
          </a:p>
        </p:txBody>
      </p:sp>
      <p:sp>
        <p:nvSpPr>
          <p:cNvPr id="1234946" name="Rectangle 2"/>
          <p:cNvSpPr>
            <a:spLocks noGrp="1" noRot="1" noChangeAspect="1" noChangeArrowheads="1" noTextEdit="1"/>
          </p:cNvSpPr>
          <p:nvPr>
            <p:ph type="sldImg"/>
          </p:nvPr>
        </p:nvSpPr>
        <p:spPr>
          <a:xfrm>
            <a:off x="382588" y="685800"/>
            <a:ext cx="6092825" cy="3429000"/>
          </a:xfrm>
          <a:ln/>
        </p:spPr>
      </p:sp>
      <p:sp>
        <p:nvSpPr>
          <p:cNvPr id="1234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869375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4</a:t>
            </a:fld>
            <a:r>
              <a:rPr lang="en-US" sz="1000" i="1" dirty="0"/>
              <a:t>##</a:t>
            </a:r>
            <a:endParaRPr lang="en-US" sz="1200" i="1" dirty="0"/>
          </a:p>
        </p:txBody>
      </p:sp>
    </p:spTree>
    <p:extLst>
      <p:ext uri="{BB962C8B-B14F-4D97-AF65-F5344CB8AC3E}">
        <p14:creationId xmlns:p14="http://schemas.microsoft.com/office/powerpoint/2010/main" val="2103225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5</a:t>
            </a:fld>
            <a:r>
              <a:rPr lang="en-US" sz="1000" i="1" dirty="0"/>
              <a:t>##</a:t>
            </a:r>
            <a:endParaRPr lang="en-US" sz="1200" i="1" dirty="0"/>
          </a:p>
        </p:txBody>
      </p:sp>
    </p:spTree>
    <p:extLst>
      <p:ext uri="{BB962C8B-B14F-4D97-AF65-F5344CB8AC3E}">
        <p14:creationId xmlns:p14="http://schemas.microsoft.com/office/powerpoint/2010/main" val="1307223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lumMod val="40000"/>
                    <a:lumOff val="60000"/>
                  </a:schemeClr>
                </a:solidFill>
              </a:rPr>
              <a:t>To pass more specific object to </a:t>
            </a:r>
            <a:r>
              <a:rPr lang="en-US" dirty="0" smtClean="0">
                <a:solidFill>
                  <a:schemeClr val="tx1">
                    <a:lumMod val="40000"/>
                    <a:lumOff val="60000"/>
                  </a:schemeClr>
                </a:solidFill>
              </a:rPr>
              <a:t>method</a:t>
            </a:r>
            <a:endParaRPr lang="bg-BG" dirty="0">
              <a:solidFill>
                <a:schemeClr val="tx1">
                  <a:lumMod val="40000"/>
                  <a:lumOff val="60000"/>
                </a:schemeClr>
              </a:solidFill>
            </a:endParaRPr>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6</a:t>
            </a:fld>
            <a:endParaRPr lang="en-US" dirty="0"/>
          </a:p>
        </p:txBody>
      </p:sp>
    </p:spTree>
    <p:extLst>
      <p:ext uri="{BB962C8B-B14F-4D97-AF65-F5344CB8AC3E}">
        <p14:creationId xmlns:p14="http://schemas.microsoft.com/office/powerpoint/2010/main" val="2600408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C7131C5E-1E6B-46FF-9756-44B6556E2A79}" type="slidenum">
              <a:rPr lang="en-US"/>
              <a:pPr/>
              <a:t>7</a:t>
            </a:fld>
            <a:r>
              <a:rPr lang="en-US" dirty="0"/>
              <a:t>##</a:t>
            </a:r>
          </a:p>
        </p:txBody>
      </p:sp>
      <p:sp>
        <p:nvSpPr>
          <p:cNvPr id="1234946" name="Rectangle 2"/>
          <p:cNvSpPr>
            <a:spLocks noGrp="1" noRot="1" noChangeAspect="1" noChangeArrowheads="1" noTextEdit="1"/>
          </p:cNvSpPr>
          <p:nvPr>
            <p:ph type="sldImg"/>
          </p:nvPr>
        </p:nvSpPr>
        <p:spPr>
          <a:xfrm>
            <a:off x="382588" y="685800"/>
            <a:ext cx="6092825" cy="3429000"/>
          </a:xfrm>
          <a:ln/>
        </p:spPr>
      </p:sp>
      <p:sp>
        <p:nvSpPr>
          <p:cNvPr id="1234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74607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8</a:t>
            </a:fld>
            <a:r>
              <a:rPr lang="en-US" sz="1000" i="1" dirty="0"/>
              <a:t>##</a:t>
            </a:r>
            <a:endParaRPr lang="en-US" sz="1200" i="1" dirty="0"/>
          </a:p>
        </p:txBody>
      </p:sp>
    </p:spTree>
    <p:extLst>
      <p:ext uri="{BB962C8B-B14F-4D97-AF65-F5344CB8AC3E}">
        <p14:creationId xmlns:p14="http://schemas.microsoft.com/office/powerpoint/2010/main" val="3071619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9</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9</a:t>
            </a:fld>
            <a:r>
              <a:rPr lang="en-US" sz="1000" i="1" dirty="0"/>
              <a:t>##</a:t>
            </a:r>
            <a:endParaRPr lang="en-US" sz="1200" i="1" dirty="0"/>
          </a:p>
        </p:txBody>
      </p:sp>
    </p:spTree>
    <p:extLst>
      <p:ext uri="{BB962C8B-B14F-4D97-AF65-F5344CB8AC3E}">
        <p14:creationId xmlns:p14="http://schemas.microsoft.com/office/powerpoint/2010/main" val="26585978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bg-BG" sz="6600" b="1" dirty="0">
                <a:solidFill>
                  <a:srgbClr val="F3BE60"/>
                </a:solidFill>
              </a:rPr>
              <a:t>Въпроси</a:t>
            </a:r>
            <a:r>
              <a:rPr lang="en-US" sz="6600" b="1" dirty="0">
                <a:solidFill>
                  <a:srgbClr val="F3BE60"/>
                </a:solidFill>
              </a:rPr>
              <a:t>?</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pic>
        <p:nvPicPr>
          <p:cNvPr id="18" name="Picture 17">
            <a:extLst>
              <a:ext uri="{FF2B5EF4-FFF2-40B4-BE49-F238E27FC236}">
                <a16:creationId xmlns="" xmlns:a16="http://schemas.microsoft.com/office/drawing/2014/main" id="{09AAFB65-F193-4484-85C5-7FFA43021634}"/>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Tree>
    <p:extLst>
      <p:ext uri="{BB962C8B-B14F-4D97-AF65-F5344CB8AC3E}">
        <p14:creationId xmlns:p14="http://schemas.microsoft.com/office/powerpoint/2010/main" val="11635435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hyperlink" Target="https://it-kariera.mon.bg/e-learni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hyperlink" Target="http://creativecommons.org/licenses/by-nc-sa/4.0/" TargetMode="Externa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it-kariera.mon.bg/e-learning/"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http://creativecommons.org/licenses/by-sa/4.0/" TargetMode="External"/><Relationship Id="rId4" Type="http://schemas.openxmlformats.org/officeDocument/2006/relationships/hyperlink" Target="https://csharp-book.softuni.b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4"/>
          <p:cNvSpPr txBox="1">
            <a:spLocks/>
          </p:cNvSpPr>
          <p:nvPr/>
        </p:nvSpPr>
        <p:spPr>
          <a:xfrm>
            <a:off x="3351212" y="762000"/>
            <a:ext cx="8215099" cy="1171552"/>
          </a:xfrm>
          <a:prstGeom prst="rect">
            <a:avLst/>
          </a:prstGeom>
        </p:spPr>
        <p:txBody>
          <a:bodyPr vert="horz" lIns="0" tIns="0" rIns="0" bIns="0" rtlCol="0" anchor="ctr" anchorCtr="0">
            <a:normAutofit fontScale="92500" lnSpcReduction="20000"/>
          </a:bodyPr>
          <a:lstStyle>
            <a:lvl1pPr algn="r" defTabSz="1218987" rtl="0" eaLnBrk="1" latinLnBrk="0" hangingPunct="1">
              <a:lnSpc>
                <a:spcPct val="90000"/>
              </a:lnSpc>
              <a:spcBef>
                <a:spcPct val="0"/>
              </a:spcBef>
              <a:buNone/>
              <a:defRPr sz="5400" b="1" kern="1200">
                <a:solidFill>
                  <a:srgbClr val="F6D18E"/>
                </a:solidFill>
                <a:latin typeface="+mj-lt"/>
                <a:ea typeface="+mj-ea"/>
                <a:cs typeface="+mj-cs"/>
              </a:defRPr>
            </a:lvl1pPr>
          </a:lstStyle>
          <a:p>
            <a:r>
              <a:rPr lang="bg-BG" dirty="0" smtClean="0"/>
              <a:t>Презареждане и презаписване на методи</a:t>
            </a:r>
            <a:endParaRPr lang="en-US" dirty="0"/>
          </a:p>
        </p:txBody>
      </p:sp>
      <p:sp>
        <p:nvSpPr>
          <p:cNvPr id="22" name="Subtitle 5"/>
          <p:cNvSpPr txBox="1">
            <a:spLocks/>
          </p:cNvSpPr>
          <p:nvPr/>
        </p:nvSpPr>
        <p:spPr>
          <a:xfrm>
            <a:off x="3503612" y="1915602"/>
            <a:ext cx="8062699" cy="1335052"/>
          </a:xfrm>
          <a:prstGeom prst="rect">
            <a:avLst/>
          </a:prstGeom>
        </p:spPr>
        <p:txBody>
          <a:bodyPr vert="horz" lIns="0" tIns="0" rIns="0" bIns="0" rtlCol="0">
            <a:normAutofit/>
          </a:bodyPr>
          <a:lstStyle>
            <a:lvl1pPr marL="0" indent="0" algn="r" defTabSz="1218987" rtl="0" eaLnBrk="1" latinLnBrk="0" hangingPunct="1">
              <a:lnSpc>
                <a:spcPct val="105000"/>
              </a:lnSpc>
              <a:spcBef>
                <a:spcPts val="0"/>
              </a:spcBef>
              <a:spcAft>
                <a:spcPts val="600"/>
              </a:spcAft>
              <a:buClr>
                <a:srgbClr val="F2B254"/>
              </a:buClr>
              <a:buSzPct val="100000"/>
              <a:buFont typeface="Wingdings" panose="05000000000000000000" pitchFamily="2" charset="2"/>
              <a:buNone/>
              <a:defRPr sz="4000" b="0" kern="1200" cap="none" spc="200" baseline="0">
                <a:solidFill>
                  <a:schemeClr val="accent1"/>
                </a:solidFill>
                <a:latin typeface="+mn-lt"/>
                <a:ea typeface="+mn-ea"/>
                <a:cs typeface="+mn-cs"/>
              </a:defRPr>
            </a:lvl1pPr>
            <a:lvl2pPr marL="609493" indent="0" algn="ctr"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None/>
              <a:defRPr sz="3200" b="0" kern="1200">
                <a:solidFill>
                  <a:schemeClr val="tx1">
                    <a:tint val="75000"/>
                  </a:schemeClr>
                </a:solidFill>
                <a:latin typeface="+mn-lt"/>
                <a:ea typeface="+mn-ea"/>
                <a:cs typeface="+mn-cs"/>
              </a:defRPr>
            </a:lvl2pPr>
            <a:lvl3pPr marL="1218987" indent="0" algn="ctr"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None/>
              <a:defRPr sz="3000" b="0" kern="1200">
                <a:solidFill>
                  <a:schemeClr val="tx1">
                    <a:tint val="75000"/>
                  </a:schemeClr>
                </a:solidFill>
                <a:latin typeface="+mn-lt"/>
                <a:ea typeface="+mn-ea"/>
                <a:cs typeface="+mn-cs"/>
              </a:defRPr>
            </a:lvl3pPr>
            <a:lvl4pPr marL="1828480" indent="0" algn="ctr"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None/>
              <a:defRPr sz="2800" b="0" kern="1200">
                <a:solidFill>
                  <a:schemeClr val="tx1">
                    <a:tint val="75000"/>
                  </a:schemeClr>
                </a:solidFill>
                <a:latin typeface="+mn-lt"/>
                <a:ea typeface="+mn-ea"/>
                <a:cs typeface="+mn-cs"/>
              </a:defRPr>
            </a:lvl4pPr>
            <a:lvl5pPr marL="2437972" indent="0" algn="ctr"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None/>
              <a:defRPr sz="2600" b="0" kern="1200">
                <a:solidFill>
                  <a:schemeClr val="tx1">
                    <a:tint val="75000"/>
                  </a:schemeClr>
                </a:solidFill>
                <a:latin typeface="+mn-lt"/>
                <a:ea typeface="+mn-ea"/>
                <a:cs typeface="+mn-cs"/>
              </a:defRPr>
            </a:lvl5pPr>
            <a:lvl6pPr marL="3047466"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9pPr>
          </a:lstStyle>
          <a:p>
            <a:pPr>
              <a:lnSpc>
                <a:spcPct val="110000"/>
              </a:lnSpc>
            </a:pP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7558" y="3735977"/>
            <a:ext cx="4652811" cy="2543175"/>
          </a:xfrm>
          <a:prstGeom prst="rect">
            <a:avLst/>
          </a:prstGeom>
        </p:spPr>
      </p:pic>
      <p:grpSp>
        <p:nvGrpSpPr>
          <p:cNvPr id="23" name="Group 22">
            <a:extLst>
              <a:ext uri="{FF2B5EF4-FFF2-40B4-BE49-F238E27FC236}">
                <a16:creationId xmlns="" xmlns:a16="http://schemas.microsoft.com/office/drawing/2014/main" id="{A0ADD6E4-664D-4B27-BE61-5A56E60D9702}"/>
              </a:ext>
            </a:extLst>
          </p:cNvPr>
          <p:cNvGrpSpPr/>
          <p:nvPr/>
        </p:nvGrpSpPr>
        <p:grpSpPr>
          <a:xfrm>
            <a:off x="745783" y="3624633"/>
            <a:ext cx="5399660" cy="2524722"/>
            <a:chOff x="745783" y="3624633"/>
            <a:chExt cx="5399660" cy="2524722"/>
          </a:xfrm>
        </p:grpSpPr>
        <p:pic>
          <p:nvPicPr>
            <p:cNvPr id="24" name="Picture 23" descr="http://softuni.bg">
              <a:extLst>
                <a:ext uri="{FF2B5EF4-FFF2-40B4-BE49-F238E27FC236}">
                  <a16:creationId xmlns="" xmlns:a16="http://schemas.microsoft.com/office/drawing/2014/main" id="{09FAB067-40A6-4A38-93D1-07FB4AB7C7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960812" y="3624633"/>
              <a:ext cx="1828798" cy="2006988"/>
            </a:xfrm>
            <a:prstGeom prst="rect">
              <a:avLst/>
            </a:prstGeom>
          </p:spPr>
        </p:pic>
        <p:sp>
          <p:nvSpPr>
            <p:cNvPr id="25" name="TextBox 24">
              <a:extLst>
                <a:ext uri="{FF2B5EF4-FFF2-40B4-BE49-F238E27FC236}">
                  <a16:creationId xmlns="" xmlns:a16="http://schemas.microsoft.com/office/drawing/2014/main" id="{4F5A4366-F5D6-4393-BD7A-141ED3660C17}"/>
                </a:ext>
              </a:extLst>
            </p:cNvPr>
            <p:cNvSpPr txBox="1"/>
            <p:nvPr/>
          </p:nvSpPr>
          <p:spPr>
            <a:xfrm rot="576164">
              <a:off x="5433389" y="3706052"/>
              <a:ext cx="712054" cy="356251"/>
            </a:xfrm>
            <a:prstGeom prst="rect">
              <a:avLst/>
            </a:prstGeom>
            <a:noFill/>
          </p:spPr>
          <p:txBody>
            <a:bodyPr wrap="none" rtlCol="0">
              <a:spAutoFit/>
            </a:bodyPr>
            <a:lstStyle/>
            <a:p>
              <a:pPr algn="ctr">
                <a:lnSpc>
                  <a:spcPct val="85000"/>
                </a:lnSpc>
              </a:pPr>
              <a:r>
                <a:rPr lang="bg-BG" sz="2000" b="1" spc="50" dirty="0" smtClean="0">
                  <a:ln w="9525" cmpd="sng">
                    <a:solidFill>
                      <a:srgbClr val="FFA72A"/>
                    </a:solidFill>
                    <a:prstDash val="solid"/>
                  </a:ln>
                  <a:solidFill>
                    <a:srgbClr val="FFF0D9"/>
                  </a:solidFill>
                  <a:effectLst>
                    <a:glow rad="38100">
                      <a:srgbClr val="F0A22E">
                        <a:alpha val="40000"/>
                      </a:srgbClr>
                    </a:glow>
                  </a:effectLst>
                </a:rPr>
                <a:t>ООП</a:t>
              </a:r>
              <a:endParaRPr lang="en-US" sz="2000" b="1" spc="50" dirty="0">
                <a:ln w="9525" cmpd="sng">
                  <a:solidFill>
                    <a:srgbClr val="FFA72A"/>
                  </a:solidFill>
                  <a:prstDash val="solid"/>
                </a:ln>
                <a:solidFill>
                  <a:srgbClr val="FFF0D9"/>
                </a:solidFill>
                <a:effectLst>
                  <a:glow rad="38100">
                    <a:srgbClr val="F0A22E">
                      <a:alpha val="40000"/>
                    </a:srgbClr>
                  </a:glow>
                </a:effectLst>
              </a:endParaRPr>
            </a:p>
          </p:txBody>
        </p:sp>
        <p:pic>
          <p:nvPicPr>
            <p:cNvPr id="26" name="Picture 4" title="CC-BY-NC-SA License">
              <a:hlinkClick r:id="rId5" tooltip="This work is licensed under the &quot;Creative Commons Attribution-NonCommercial-ShareAlike 4.0 International&quot; license"/>
              <a:extLst>
                <a:ext uri="{FF2B5EF4-FFF2-40B4-BE49-F238E27FC236}">
                  <a16:creationId xmlns="" xmlns:a16="http://schemas.microsoft.com/office/drawing/2014/main" id="{56E2204D-C57C-439A-9210-E0B131EC6C08}"/>
                </a:ext>
              </a:extLst>
            </p:cNvPr>
            <p:cNvPicPr>
              <a:picLocks noChangeAspect="1" noChangeArrowheads="1"/>
            </p:cNvPicPr>
            <p:nvPr/>
          </p:nvPicPr>
          <p:blipFill>
            <a:blip r:embed="rId6"/>
            <a:srcRect/>
            <a:stretch>
              <a:fillRect/>
            </a:stretch>
          </p:blipFill>
          <p:spPr bwMode="auto">
            <a:xfrm>
              <a:off x="745783" y="4076772"/>
              <a:ext cx="2175525" cy="761165"/>
            </a:xfrm>
            <a:prstGeom prst="roundRect">
              <a:avLst>
                <a:gd name="adj" fmla="val 3940"/>
              </a:avLst>
            </a:prstGeom>
            <a:solidFill>
              <a:srgbClr val="231F20">
                <a:alpha val="50000"/>
              </a:srgbClr>
            </a:solidFill>
            <a:ln>
              <a:solidFill>
                <a:schemeClr val="accent1">
                  <a:lumMod val="75000"/>
                  <a:alpha val="50000"/>
                </a:schemeClr>
              </a:solidFill>
            </a:ln>
          </p:spPr>
        </p:pic>
        <p:sp>
          <p:nvSpPr>
            <p:cNvPr id="27" name="Text Placeholder 7">
              <a:extLst>
                <a:ext uri="{FF2B5EF4-FFF2-40B4-BE49-F238E27FC236}">
                  <a16:creationId xmlns="" xmlns:a16="http://schemas.microsoft.com/office/drawing/2014/main" id="{DEC0E384-8CE2-4278-814B-20BBC04E2118}"/>
                </a:ext>
              </a:extLst>
            </p:cNvPr>
            <p:cNvSpPr txBox="1">
              <a:spLocks/>
            </p:cNvSpPr>
            <p:nvPr/>
          </p:nvSpPr>
          <p:spPr bwMode="auto">
            <a:xfrm>
              <a:off x="760413" y="4998598"/>
              <a:ext cx="3187614" cy="444343"/>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noProof="1"/>
                <a:t>Учителски</a:t>
              </a:r>
              <a:r>
                <a:rPr lang="bg-BG"/>
                <a:t> екип</a:t>
              </a:r>
            </a:p>
          </p:txBody>
        </p:sp>
        <p:sp>
          <p:nvSpPr>
            <p:cNvPr id="28" name="Text Placeholder 10">
              <a:extLst>
                <a:ext uri="{FF2B5EF4-FFF2-40B4-BE49-F238E27FC236}">
                  <a16:creationId xmlns="" xmlns:a16="http://schemas.microsoft.com/office/drawing/2014/main" id="{6B9D00F6-6C28-4C4E-8777-DB21EB7CFB3A}"/>
                </a:ext>
              </a:extLst>
            </p:cNvPr>
            <p:cNvSpPr txBox="1">
              <a:spLocks/>
            </p:cNvSpPr>
            <p:nvPr/>
          </p:nvSpPr>
          <p:spPr bwMode="auto">
            <a:xfrm>
              <a:off x="760412" y="5403725"/>
              <a:ext cx="3187613" cy="382788"/>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000" b="1" kern="1200" dirty="0" smtClean="0">
                  <a:solidFill>
                    <a:schemeClr val="accent1">
                      <a:lumMod val="40000"/>
                      <a:lumOff val="60000"/>
                    </a:schemeClr>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a:t>Обучение за ИТ кариера</a:t>
              </a:r>
            </a:p>
          </p:txBody>
        </p:sp>
        <p:sp>
          <p:nvSpPr>
            <p:cNvPr id="29" name="Text Placeholder 11">
              <a:extLst>
                <a:ext uri="{FF2B5EF4-FFF2-40B4-BE49-F238E27FC236}">
                  <a16:creationId xmlns="" xmlns:a16="http://schemas.microsoft.com/office/drawing/2014/main" id="{F4228145-6F82-4534-95DE-2617A32E17BF}"/>
                </a:ext>
              </a:extLst>
            </p:cNvPr>
            <p:cNvSpPr txBox="1">
              <a:spLocks/>
            </p:cNvSpPr>
            <p:nvPr/>
          </p:nvSpPr>
          <p:spPr bwMode="auto">
            <a:xfrm>
              <a:off x="760412" y="5690893"/>
              <a:ext cx="3810000" cy="458462"/>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1800" b="1" kern="1200" dirty="0" smtClean="0">
                  <a:solidFill>
                    <a:srgbClr val="F27A44"/>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GB">
                  <a:hlinkClick r:id="rId7"/>
                </a:rPr>
                <a:t>https://it-kariera.mon.bg/e-learning/</a:t>
              </a:r>
              <a:endParaRPr lang="en-GB"/>
            </a:p>
          </p:txBody>
        </p:sp>
      </p:grpSp>
    </p:spTree>
    <p:extLst>
      <p:ext uri="{BB962C8B-B14F-4D97-AF65-F5344CB8AC3E}">
        <p14:creationId xmlns:p14="http://schemas.microsoft.com/office/powerpoint/2010/main" val="4014073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smtClean="0"/>
              <a:t>Решение</a:t>
            </a:r>
            <a:r>
              <a:rPr lang="en-US" sz="4000" dirty="0" smtClean="0"/>
              <a:t>: </a:t>
            </a:r>
            <a:r>
              <a:rPr lang="bg-BG" sz="4000" dirty="0" smtClean="0"/>
              <a:t>Животни</a:t>
            </a:r>
            <a:r>
              <a:rPr lang="en-US" sz="4000" dirty="0" smtClean="0"/>
              <a:t> </a:t>
            </a:r>
            <a:r>
              <a:rPr lang="en-US" sz="4000" dirty="0" smtClean="0"/>
              <a:t>(2)</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10</a:t>
            </a:fld>
            <a:endParaRPr lang="en-US" dirty="0"/>
          </a:p>
        </p:txBody>
      </p:sp>
      <p:sp>
        <p:nvSpPr>
          <p:cNvPr id="11" name="Text Placeholder 5"/>
          <p:cNvSpPr txBox="1">
            <a:spLocks/>
          </p:cNvSpPr>
          <p:nvPr/>
        </p:nvSpPr>
        <p:spPr>
          <a:xfrm>
            <a:off x="384014" y="974539"/>
            <a:ext cx="11182398" cy="574694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smtClean="0">
                <a:solidFill>
                  <a:schemeClr val="accent1">
                    <a:lumMod val="20000"/>
                    <a:lumOff val="80000"/>
                  </a:schemeClr>
                </a:solidFill>
              </a:rPr>
              <a:t>public class Dog : Animal</a:t>
            </a:r>
          </a:p>
          <a:p>
            <a:r>
              <a:rPr lang="en-US" sz="2800" dirty="0" smtClean="0">
                <a:solidFill>
                  <a:schemeClr val="accent1">
                    <a:lumMod val="20000"/>
                    <a:lumOff val="80000"/>
                  </a:schemeClr>
                </a:solidFill>
              </a:rPr>
              <a:t>{</a:t>
            </a:r>
          </a:p>
          <a:p>
            <a:r>
              <a:rPr lang="en-US" sz="2800" dirty="0" smtClean="0">
                <a:solidFill>
                  <a:schemeClr val="accent1">
                    <a:lumMod val="20000"/>
                    <a:lumOff val="80000"/>
                  </a:schemeClr>
                </a:solidFill>
              </a:rPr>
              <a:t>  public Dog(string name, string favouriteFood)</a:t>
            </a:r>
          </a:p>
          <a:p>
            <a:r>
              <a:rPr lang="en-US" sz="2800" dirty="0" smtClean="0">
                <a:solidFill>
                  <a:schemeClr val="accent1">
                    <a:lumMod val="20000"/>
                    <a:lumOff val="80000"/>
                  </a:schemeClr>
                </a:solidFill>
              </a:rPr>
              <a:t>  {</a:t>
            </a:r>
          </a:p>
          <a:p>
            <a:r>
              <a:rPr lang="en-US" sz="2800" dirty="0" smtClean="0">
                <a:solidFill>
                  <a:schemeClr val="accent1">
                    <a:lumMod val="20000"/>
                    <a:lumOff val="80000"/>
                  </a:schemeClr>
                </a:solidFill>
              </a:rPr>
              <a:t>    this.Name = name;</a:t>
            </a:r>
          </a:p>
          <a:p>
            <a:r>
              <a:rPr lang="en-US" sz="2800" dirty="0" smtClean="0">
                <a:solidFill>
                  <a:schemeClr val="accent1">
                    <a:lumMod val="20000"/>
                    <a:lumOff val="80000"/>
                  </a:schemeClr>
                </a:solidFill>
              </a:rPr>
              <a:t>    this.FavouriteFood = favouriteFood;</a:t>
            </a:r>
          </a:p>
          <a:p>
            <a:r>
              <a:rPr lang="en-US" sz="2800" dirty="0" smtClean="0">
                <a:solidFill>
                  <a:schemeClr val="accent1">
                    <a:lumMod val="20000"/>
                    <a:lumOff val="80000"/>
                  </a:schemeClr>
                </a:solidFill>
              </a:rPr>
              <a:t>  }</a:t>
            </a:r>
          </a:p>
          <a:p>
            <a:r>
              <a:rPr lang="en-US" sz="2800" dirty="0" smtClean="0">
                <a:solidFill>
                  <a:schemeClr val="accent1">
                    <a:lumMod val="20000"/>
                    <a:lumOff val="80000"/>
                  </a:schemeClr>
                </a:solidFill>
              </a:rPr>
              <a:t>  public override string ExplainMyself()</a:t>
            </a:r>
          </a:p>
          <a:p>
            <a:r>
              <a:rPr lang="en-US" sz="2800" dirty="0" smtClean="0">
                <a:solidFill>
                  <a:schemeClr val="accent1">
                    <a:lumMod val="20000"/>
                    <a:lumOff val="80000"/>
                  </a:schemeClr>
                </a:solidFill>
              </a:rPr>
              <a:t>  {</a:t>
            </a:r>
          </a:p>
          <a:p>
            <a:r>
              <a:rPr lang="en-US" sz="2800" dirty="0" smtClean="0">
                <a:solidFill>
                  <a:schemeClr val="accent1">
                    <a:lumMod val="20000"/>
                    <a:lumOff val="80000"/>
                  </a:schemeClr>
                </a:solidFill>
              </a:rPr>
              <a:t>    return base.ExplainMyself() + Environment.NewLine + </a:t>
            </a:r>
          </a:p>
          <a:p>
            <a:r>
              <a:rPr lang="en-US" sz="2800" dirty="0" smtClean="0">
                <a:solidFill>
                  <a:schemeClr val="accent1">
                    <a:lumMod val="20000"/>
                    <a:lumOff val="80000"/>
                  </a:schemeClr>
                </a:solidFill>
              </a:rPr>
              <a:t>                                               "DJAAF";</a:t>
            </a:r>
          </a:p>
          <a:p>
            <a:r>
              <a:rPr lang="en-US" sz="2800" dirty="0" smtClean="0">
                <a:solidFill>
                  <a:schemeClr val="accent1">
                    <a:lumMod val="20000"/>
                    <a:lumOff val="80000"/>
                  </a:schemeClr>
                </a:solidFill>
              </a:rPr>
              <a:t>  }</a:t>
            </a:r>
          </a:p>
          <a:p>
            <a:r>
              <a:rPr lang="en-US" sz="2800" dirty="0" smtClean="0">
                <a:solidFill>
                  <a:schemeClr val="accent1">
                    <a:lumMod val="20000"/>
                    <a:lumOff val="80000"/>
                  </a:schemeClr>
                </a:solidFill>
              </a:rPr>
              <a:t>}</a:t>
            </a:r>
            <a:endParaRPr lang="en-US" sz="2800" dirty="0">
              <a:solidFill>
                <a:schemeClr val="accent1">
                  <a:lumMod val="20000"/>
                  <a:lumOff val="80000"/>
                </a:schemeClr>
              </a:solidFill>
            </a:endParaRPr>
          </a:p>
        </p:txBody>
      </p:sp>
    </p:spTree>
    <p:extLst>
      <p:ext uri="{BB962C8B-B14F-4D97-AF65-F5344CB8AC3E}">
        <p14:creationId xmlns:p14="http://schemas.microsoft.com/office/powerpoint/2010/main" val="140619563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11</a:t>
            </a:fld>
            <a:endParaRPr lang="en-US" dirty="0"/>
          </a:p>
        </p:txBody>
      </p:sp>
      <p:sp>
        <p:nvSpPr>
          <p:cNvPr id="3" name="Content Placeholder 2"/>
          <p:cNvSpPr>
            <a:spLocks noGrp="1"/>
          </p:cNvSpPr>
          <p:nvPr>
            <p:ph idx="1"/>
          </p:nvPr>
        </p:nvSpPr>
        <p:spPr/>
        <p:txBody>
          <a:bodyPr>
            <a:normAutofit fontScale="92500" lnSpcReduction="10000"/>
          </a:bodyPr>
          <a:lstStyle/>
          <a:p>
            <a:pPr>
              <a:spcBef>
                <a:spcPts val="1200"/>
              </a:spcBef>
            </a:pPr>
            <a:r>
              <a:rPr lang="bg-BG" dirty="0" smtClean="0">
                <a:solidFill>
                  <a:schemeClr val="tx2">
                    <a:lumMod val="75000"/>
                  </a:schemeClr>
                </a:solidFill>
              </a:rPr>
              <a:t>Презаписването </a:t>
            </a:r>
            <a:r>
              <a:rPr lang="bg-BG" dirty="0" smtClean="0"/>
              <a:t>може да се случи в </a:t>
            </a:r>
            <a:r>
              <a:rPr lang="bg-BG" dirty="0" smtClean="0">
                <a:solidFill>
                  <a:schemeClr val="tx2">
                    <a:lumMod val="75000"/>
                  </a:schemeClr>
                </a:solidFill>
              </a:rPr>
              <a:t>подкласовете</a:t>
            </a:r>
            <a:r>
              <a:rPr lang="en-US" dirty="0" smtClean="0">
                <a:solidFill>
                  <a:schemeClr val="tx2">
                    <a:lumMod val="75000"/>
                  </a:schemeClr>
                </a:solidFill>
              </a:rPr>
              <a:t>.</a:t>
            </a:r>
          </a:p>
          <a:p>
            <a:pPr>
              <a:spcBef>
                <a:spcPts val="1200"/>
              </a:spcBef>
            </a:pPr>
            <a:r>
              <a:rPr lang="bg-BG" dirty="0" smtClean="0">
                <a:solidFill>
                  <a:schemeClr val="tx2">
                    <a:lumMod val="75000"/>
                  </a:schemeClr>
                </a:solidFill>
              </a:rPr>
              <a:t>Параметрите </a:t>
            </a:r>
            <a:r>
              <a:rPr lang="bg-BG" dirty="0" smtClean="0"/>
              <a:t>трябва да са</a:t>
            </a:r>
            <a:r>
              <a:rPr lang="en-US" dirty="0" smtClean="0"/>
              <a:t> </a:t>
            </a:r>
            <a:r>
              <a:rPr lang="bg-BG" dirty="0" smtClean="0">
                <a:solidFill>
                  <a:schemeClr val="tx2">
                    <a:lumMod val="75000"/>
                  </a:schemeClr>
                </a:solidFill>
              </a:rPr>
              <a:t>същите</a:t>
            </a:r>
            <a:r>
              <a:rPr lang="en-US" dirty="0" smtClean="0"/>
              <a:t> </a:t>
            </a:r>
            <a:r>
              <a:rPr lang="bg-BG" dirty="0" smtClean="0"/>
              <a:t>като тези на</a:t>
            </a:r>
            <a:r>
              <a:rPr lang="en-US" dirty="0" smtClean="0"/>
              <a:t> </a:t>
            </a:r>
            <a:r>
              <a:rPr lang="bg-BG" dirty="0" smtClean="0">
                <a:solidFill>
                  <a:schemeClr val="tx2">
                    <a:lumMod val="75000"/>
                  </a:schemeClr>
                </a:solidFill>
              </a:rPr>
              <a:t>родителския метод</a:t>
            </a:r>
            <a:endParaRPr lang="en-US" dirty="0" smtClean="0">
              <a:solidFill>
                <a:schemeClr val="tx2">
                  <a:lumMod val="75000"/>
                </a:schemeClr>
              </a:solidFill>
            </a:endParaRPr>
          </a:p>
          <a:p>
            <a:pPr>
              <a:spcBef>
                <a:spcPts val="1200"/>
              </a:spcBef>
            </a:pPr>
            <a:r>
              <a:rPr lang="bg-BG" dirty="0" smtClean="0"/>
              <a:t>Презаписващият метод трябва да има </a:t>
            </a:r>
            <a:r>
              <a:rPr lang="bg-BG" dirty="0" smtClean="0">
                <a:solidFill>
                  <a:schemeClr val="tx2">
                    <a:lumMod val="75000"/>
                  </a:schemeClr>
                </a:solidFill>
              </a:rPr>
              <a:t>същия тип на връщана стойност</a:t>
            </a:r>
            <a:endParaRPr lang="en-US" dirty="0" smtClean="0">
              <a:solidFill>
                <a:schemeClr val="tx2">
                  <a:lumMod val="75000"/>
                </a:schemeClr>
              </a:solidFill>
            </a:endParaRPr>
          </a:p>
          <a:p>
            <a:pPr>
              <a:spcBef>
                <a:spcPts val="1200"/>
              </a:spcBef>
            </a:pPr>
            <a:r>
              <a:rPr lang="bg-BG" dirty="0" smtClean="0">
                <a:solidFill>
                  <a:schemeClr val="tx2">
                    <a:lumMod val="75000"/>
                  </a:schemeClr>
                </a:solidFill>
              </a:rPr>
              <a:t>Модификатора за достъп</a:t>
            </a:r>
            <a:r>
              <a:rPr lang="bg-BG" dirty="0"/>
              <a:t> </a:t>
            </a:r>
            <a:r>
              <a:rPr lang="bg-BG" dirty="0" smtClean="0"/>
              <a:t>не може да бъде </a:t>
            </a:r>
            <a:r>
              <a:rPr lang="bg-BG" dirty="0" smtClean="0">
                <a:solidFill>
                  <a:schemeClr val="tx2">
                    <a:lumMod val="75000"/>
                  </a:schemeClr>
                </a:solidFill>
              </a:rPr>
              <a:t>по-ограничаващ</a:t>
            </a:r>
            <a:endParaRPr lang="en-US" dirty="0">
              <a:solidFill>
                <a:schemeClr val="tx2">
                  <a:lumMod val="75000"/>
                </a:schemeClr>
              </a:solidFill>
            </a:endParaRPr>
          </a:p>
          <a:p>
            <a:pPr>
              <a:spcBef>
                <a:spcPts val="1200"/>
              </a:spcBef>
            </a:pPr>
            <a:r>
              <a:rPr lang="en-US" dirty="0" smtClean="0"/>
              <a:t>M</a:t>
            </a:r>
            <a:r>
              <a:rPr lang="bg-BG" dirty="0" smtClean="0"/>
              <a:t>етоди дефинирани като</a:t>
            </a:r>
            <a:r>
              <a:rPr lang="en-US" dirty="0" smtClean="0"/>
              <a:t> </a:t>
            </a:r>
            <a:r>
              <a:rPr lang="en-US" dirty="0" smtClean="0">
                <a:solidFill>
                  <a:schemeClr val="tx2">
                    <a:lumMod val="75000"/>
                  </a:schemeClr>
                </a:solidFill>
              </a:rPr>
              <a:t>p</a:t>
            </a:r>
            <a:r>
              <a:rPr lang="en-US" dirty="0" smtClean="0">
                <a:solidFill>
                  <a:schemeClr val="tx2">
                    <a:lumMod val="75000"/>
                  </a:schemeClr>
                </a:solidFill>
              </a:rPr>
              <a:t>rivate </a:t>
            </a:r>
            <a:r>
              <a:rPr lang="bg-BG" dirty="0" smtClean="0">
                <a:solidFill>
                  <a:schemeClr val="tx2">
                    <a:lumMod val="75000"/>
                  </a:schemeClr>
                </a:solidFill>
              </a:rPr>
              <a:t>и</a:t>
            </a:r>
            <a:r>
              <a:rPr lang="en-US" dirty="0" smtClean="0">
                <a:solidFill>
                  <a:schemeClr val="tx2">
                    <a:lumMod val="75000"/>
                  </a:schemeClr>
                </a:solidFill>
              </a:rPr>
              <a:t> static</a:t>
            </a:r>
            <a:r>
              <a:rPr lang="bg-BG" dirty="0">
                <a:solidFill>
                  <a:schemeClr val="tx2">
                    <a:lumMod val="75000"/>
                  </a:schemeClr>
                </a:solidFill>
              </a:rPr>
              <a:t> </a:t>
            </a:r>
            <a:r>
              <a:rPr lang="bg-BG" dirty="0" smtClean="0">
                <a:solidFill>
                  <a:schemeClr val="tx2">
                    <a:lumMod val="75000"/>
                  </a:schemeClr>
                </a:solidFill>
              </a:rPr>
              <a:t>НЕ</a:t>
            </a:r>
            <a:r>
              <a:rPr lang="en-US" dirty="0" smtClean="0">
                <a:solidFill>
                  <a:schemeClr val="tx2">
                    <a:lumMod val="75000"/>
                  </a:schemeClr>
                </a:solidFill>
              </a:rPr>
              <a:t> </a:t>
            </a:r>
            <a:r>
              <a:rPr lang="bg-BG" dirty="0" smtClean="0"/>
              <a:t>могат да бъдат презаписани</a:t>
            </a:r>
            <a:endParaRPr lang="en-US" dirty="0" smtClean="0"/>
          </a:p>
          <a:p>
            <a:pPr>
              <a:spcBef>
                <a:spcPts val="1200"/>
              </a:spcBef>
            </a:pPr>
            <a:r>
              <a:rPr lang="bg-BG" dirty="0" smtClean="0"/>
              <a:t>Презаписващият метод </a:t>
            </a:r>
            <a:r>
              <a:rPr lang="bg-BG" dirty="0" smtClean="0">
                <a:solidFill>
                  <a:schemeClr val="tx2">
                    <a:lumMod val="75000"/>
                  </a:schemeClr>
                </a:solidFill>
              </a:rPr>
              <a:t>не трябва</a:t>
            </a:r>
            <a:r>
              <a:rPr lang="en-US" dirty="0" smtClean="0">
                <a:solidFill>
                  <a:schemeClr val="tx2">
                    <a:lumMod val="75000"/>
                  </a:schemeClr>
                </a:solidFill>
              </a:rPr>
              <a:t> </a:t>
            </a:r>
            <a:r>
              <a:rPr lang="bg-BG" dirty="0" smtClean="0"/>
              <a:t>да хвърля нови или по-широко</a:t>
            </a:r>
            <a:r>
              <a:rPr lang="en-US" dirty="0" smtClean="0"/>
              <a:t> </a:t>
            </a:r>
            <a:r>
              <a:rPr lang="bg-BG" dirty="0" smtClean="0">
                <a:solidFill>
                  <a:schemeClr val="tx2">
                    <a:lumMod val="75000"/>
                  </a:schemeClr>
                </a:solidFill>
              </a:rPr>
              <a:t>проверяеми</a:t>
            </a:r>
            <a:r>
              <a:rPr lang="bg-BG" dirty="0" smtClean="0">
                <a:solidFill>
                  <a:schemeClr val="tx2">
                    <a:lumMod val="75000"/>
                  </a:schemeClr>
                </a:solidFill>
              </a:rPr>
              <a:t> изключения</a:t>
            </a:r>
            <a:r>
              <a:rPr lang="en-US" dirty="0" smtClean="0">
                <a:solidFill>
                  <a:schemeClr val="tx2">
                    <a:lumMod val="75000"/>
                  </a:schemeClr>
                </a:solidFill>
              </a:rPr>
              <a:t>.</a:t>
            </a:r>
            <a:endParaRPr lang="en-US" dirty="0">
              <a:solidFill>
                <a:schemeClr val="tx2">
                  <a:lumMod val="75000"/>
                </a:schemeClr>
              </a:solidFill>
            </a:endParaRPr>
          </a:p>
        </p:txBody>
      </p:sp>
      <p:sp>
        <p:nvSpPr>
          <p:cNvPr id="4" name="Title 3"/>
          <p:cNvSpPr>
            <a:spLocks noGrp="1"/>
          </p:cNvSpPr>
          <p:nvPr>
            <p:ph type="title"/>
          </p:nvPr>
        </p:nvSpPr>
        <p:spPr/>
        <p:txBody>
          <a:bodyPr/>
          <a:lstStyle/>
          <a:p>
            <a:r>
              <a:rPr lang="bg-BG" noProof="1" smtClean="0"/>
              <a:t>Правила за презаписване на методи</a:t>
            </a:r>
            <a:endParaRPr lang="en-US" dirty="0"/>
          </a:p>
        </p:txBody>
      </p:sp>
    </p:spTree>
    <p:extLst>
      <p:ext uri="{BB962C8B-B14F-4D97-AF65-F5344CB8AC3E}">
        <p14:creationId xmlns:p14="http://schemas.microsoft.com/office/powerpoint/2010/main" val="1225017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084" y="5011645"/>
            <a:ext cx="9806728" cy="774883"/>
          </a:xfrm>
        </p:spPr>
        <p:txBody>
          <a:bodyPr/>
          <a:lstStyle/>
          <a:p>
            <a:pPr>
              <a:lnSpc>
                <a:spcPts val="5400"/>
              </a:lnSpc>
            </a:pPr>
            <a:r>
              <a:rPr lang="bg-BG" smtClean="0"/>
              <a:t>Презареждане и презаписване</a:t>
            </a:r>
            <a:endParaRPr lang="en-US" dirty="0"/>
          </a:p>
        </p:txBody>
      </p:sp>
      <p:sp>
        <p:nvSpPr>
          <p:cNvPr id="3" name="Subtitle 2"/>
          <p:cNvSpPr>
            <a:spLocks noGrp="1"/>
          </p:cNvSpPr>
          <p:nvPr>
            <p:ph type="body" idx="1"/>
          </p:nvPr>
        </p:nvSpPr>
        <p:spPr>
          <a:xfrm>
            <a:off x="1012084" y="5831062"/>
            <a:ext cx="9806728" cy="719034"/>
          </a:xfrm>
        </p:spPr>
        <p:txBody>
          <a:bodyPr/>
          <a:lstStyle/>
          <a:p>
            <a:r>
              <a:rPr lang="bg-BG" dirty="0" smtClean="0"/>
              <a:t>Лаб</a:t>
            </a:r>
            <a:endParaRPr lang="en-US" dirty="0"/>
          </a:p>
        </p:txBody>
      </p:sp>
      <p:pic>
        <p:nvPicPr>
          <p:cNvPr id="6" name="Picture 5"/>
          <p:cNvPicPr>
            <a:picLocks noChangeAspect="1"/>
          </p:cNvPicPr>
          <p:nvPr/>
        </p:nvPicPr>
        <p:blipFill>
          <a:blip r:embed="rId3"/>
          <a:stretch>
            <a:fillRect/>
          </a:stretch>
        </p:blipFill>
        <p:spPr>
          <a:xfrm>
            <a:off x="4018186" y="941696"/>
            <a:ext cx="3524026" cy="3637568"/>
          </a:xfrm>
          <a:prstGeom prst="rect">
            <a:avLst/>
          </a:prstGeom>
        </p:spPr>
      </p:pic>
    </p:spTree>
    <p:extLst>
      <p:ext uri="{BB962C8B-B14F-4D97-AF65-F5344CB8AC3E}">
        <p14:creationId xmlns:p14="http://schemas.microsoft.com/office/powerpoint/2010/main" val="39896681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13</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a:lnSpc>
                <a:spcPct val="100000"/>
              </a:lnSpc>
              <a:spcBef>
                <a:spcPts val="0"/>
              </a:spcBef>
            </a:pPr>
            <a:r>
              <a:rPr lang="bg-BG" sz="3600" dirty="0" smtClean="0"/>
              <a:t>Какво е полиморфизъм?</a:t>
            </a:r>
            <a:endParaRPr lang="en-US" sz="3600" dirty="0"/>
          </a:p>
          <a:p>
            <a:pPr>
              <a:lnSpc>
                <a:spcPct val="100000"/>
              </a:lnSpc>
              <a:spcBef>
                <a:spcPts val="0"/>
              </a:spcBef>
            </a:pPr>
            <a:r>
              <a:rPr lang="bg-BG" sz="3600" dirty="0" smtClean="0"/>
              <a:t>Видове полиморфизъм</a:t>
            </a:r>
            <a:endParaRPr lang="en-US" sz="3600" dirty="0" smtClean="0"/>
          </a:p>
          <a:p>
            <a:pPr lvl="1">
              <a:lnSpc>
                <a:spcPct val="100000"/>
              </a:lnSpc>
              <a:spcBef>
                <a:spcPts val="0"/>
              </a:spcBef>
            </a:pPr>
            <a:r>
              <a:rPr lang="bg-BG" dirty="0" smtClean="0"/>
              <a:t>Статичен (по време на компилиране)</a:t>
            </a:r>
            <a:endParaRPr lang="en-US" dirty="0" smtClean="0"/>
          </a:p>
          <a:p>
            <a:pPr lvl="1">
              <a:lnSpc>
                <a:spcPct val="100000"/>
              </a:lnSpc>
              <a:spcBef>
                <a:spcPts val="0"/>
              </a:spcBef>
            </a:pPr>
            <a:r>
              <a:rPr lang="bg-BG" dirty="0" smtClean="0"/>
              <a:t>Динамичен (по време на изпълнение)</a:t>
            </a:r>
            <a:endParaRPr lang="en-US" dirty="0"/>
          </a:p>
          <a:p>
            <a:pPr>
              <a:lnSpc>
                <a:spcPct val="100000"/>
              </a:lnSpc>
              <a:spcBef>
                <a:spcPts val="0"/>
              </a:spcBef>
            </a:pPr>
            <a:r>
              <a:rPr lang="bg-BG" sz="3600" dirty="0" smtClean="0"/>
              <a:t>Презареждане на методи</a:t>
            </a:r>
            <a:endParaRPr lang="en-US" sz="3600" dirty="0"/>
          </a:p>
          <a:p>
            <a:pPr>
              <a:lnSpc>
                <a:spcPct val="100000"/>
              </a:lnSpc>
              <a:spcBef>
                <a:spcPts val="0"/>
              </a:spcBef>
            </a:pPr>
            <a:r>
              <a:rPr lang="bg-BG" sz="3600" dirty="0" smtClean="0"/>
              <a:t>Презаписване на методи</a:t>
            </a:r>
            <a:endParaRPr lang="en-US" sz="3600" dirty="0"/>
          </a:p>
          <a:p>
            <a:pPr marL="0" indent="0">
              <a:lnSpc>
                <a:spcPct val="110000"/>
              </a:lnSpc>
              <a:buNone/>
            </a:pPr>
            <a:endParaRPr lang="bg-BG" sz="3200" dirty="0" smtClean="0">
              <a:solidFill>
                <a:schemeClr val="tx2">
                  <a:lumMod val="75000"/>
                </a:schemeClr>
              </a:solidFill>
            </a:endParaRPr>
          </a:p>
        </p:txBody>
      </p:sp>
      <p:sp>
        <p:nvSpPr>
          <p:cNvPr id="4" name="Title 3"/>
          <p:cNvSpPr>
            <a:spLocks noGrp="1"/>
          </p:cNvSpPr>
          <p:nvPr>
            <p:ph type="title"/>
          </p:nvPr>
        </p:nvSpPr>
        <p:spPr/>
        <p:txBody>
          <a:bodyPr>
            <a:normAutofit/>
          </a:bodyPr>
          <a:lstStyle/>
          <a:p>
            <a:r>
              <a:rPr lang="bg-BG" dirty="0" smtClean="0"/>
              <a:t>Какво научихме днес?</a:t>
            </a:r>
            <a:endParaRPr lang="en-US" dirty="0"/>
          </a:p>
        </p:txBody>
      </p:sp>
      <p:pic>
        <p:nvPicPr>
          <p:cNvPr id="7" name="Picture 2" descr="C:\Users\Ivan\Desktop\elements_presentations\summary_pi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0412" y="1375553"/>
            <a:ext cx="3178806" cy="2358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268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bg-BG" dirty="0" smtClean="0"/>
              <a:t>Презареждане и презаписване на методи</a:t>
            </a:r>
            <a:endParaRPr lang="en-US" dirty="0"/>
          </a:p>
        </p:txBody>
      </p:sp>
      <p:sp>
        <p:nvSpPr>
          <p:cNvPr id="3" name="Text Placeholder 2"/>
          <p:cNvSpPr>
            <a:spLocks noGrp="1"/>
          </p:cNvSpPr>
          <p:nvPr>
            <p:ph type="body" sz="quarter" idx="10"/>
          </p:nvPr>
        </p:nvSpPr>
        <p:spPr>
          <a:xfrm>
            <a:off x="1529384" y="6400802"/>
            <a:ext cx="10482604" cy="363552"/>
          </a:xfrm>
        </p:spPr>
        <p:txBody>
          <a:bodyPr/>
          <a:lstStyle/>
          <a:p>
            <a:r>
              <a:rPr lang="en-US" dirty="0">
                <a:hlinkClick r:id="rId3"/>
              </a:rPr>
              <a:t>https://it-kariera.mon.bg/e-learning/</a:t>
            </a:r>
            <a:endParaRPr lang="en-US" dirty="0"/>
          </a:p>
        </p:txBody>
      </p:sp>
    </p:spTree>
    <p:extLst>
      <p:ext uri="{BB962C8B-B14F-4D97-AF65-F5344CB8AC3E}">
        <p14:creationId xmlns:p14="http://schemas.microsoft.com/office/powerpoint/2010/main" val="2311865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C014DD1E-5D91-48A3-AD6D-45FBA980D106}" type="slidenum">
              <a:rPr lang="en-US" smtClean="0"/>
              <a:t>15</a:t>
            </a:fld>
            <a:endParaRPr lang="en-US" dirty="0"/>
          </a:p>
        </p:txBody>
      </p:sp>
      <p:sp>
        <p:nvSpPr>
          <p:cNvPr id="3" name="Content Placeholder 2"/>
          <p:cNvSpPr>
            <a:spLocks noGrp="1"/>
          </p:cNvSpPr>
          <p:nvPr>
            <p:ph idx="1"/>
          </p:nvPr>
        </p:nvSpPr>
        <p:spPr>
          <a:xfrm>
            <a:off x="190413" y="1151121"/>
            <a:ext cx="11804822" cy="5570355"/>
          </a:xfrm>
        </p:spPr>
        <p:txBody>
          <a:bodyPr>
            <a:normAutofit/>
          </a:bodyPr>
          <a:lstStyle/>
          <a:p>
            <a:r>
              <a:rPr lang="bg-BG" dirty="0"/>
              <a:t>Настоящият курс </a:t>
            </a:r>
            <a:r>
              <a:rPr lang="en-US" dirty="0"/>
              <a:t>(</a:t>
            </a:r>
            <a:r>
              <a:rPr lang="bg-BG" dirty="0"/>
              <a:t>слайдове</a:t>
            </a:r>
            <a:r>
              <a:rPr lang="en-US" dirty="0"/>
              <a:t>, </a:t>
            </a:r>
            <a:r>
              <a:rPr lang="bg-BG" dirty="0"/>
              <a:t>примери</a:t>
            </a:r>
            <a:r>
              <a:rPr lang="en-US" dirty="0"/>
              <a:t>, </a:t>
            </a:r>
            <a:r>
              <a:rPr lang="bg-BG" dirty="0"/>
              <a:t>видео</a:t>
            </a:r>
            <a:r>
              <a:rPr lang="en-US" dirty="0"/>
              <a:t>, </a:t>
            </a:r>
            <a:r>
              <a:rPr lang="bg-BG" dirty="0"/>
              <a:t>задачи и др.</a:t>
            </a:r>
            <a:r>
              <a:rPr lang="en-US" dirty="0"/>
              <a:t>)</a:t>
            </a:r>
            <a:r>
              <a:rPr lang="bg-BG" dirty="0"/>
              <a:t> се разпространяват под свободен лиценз </a:t>
            </a:r>
            <a:r>
              <a:rPr lang="en-US" dirty="0"/>
              <a:t>"</a:t>
            </a:r>
            <a:r>
              <a:rPr lang="en-US" dirty="0">
                <a:hlinkClick r:id="rId3"/>
              </a:rPr>
              <a:t>Creative Commons </a:t>
            </a:r>
            <a:r>
              <a:rPr lang="en-US" noProof="1">
                <a:hlinkClick r:id="rId3"/>
              </a:rPr>
              <a:t>Attribution-NonCommercial-ShareAlike</a:t>
            </a:r>
            <a:r>
              <a:rPr lang="en-US" dirty="0">
                <a:hlinkClick r:id="rId3"/>
              </a:rPr>
              <a:t> 4.0 International</a:t>
            </a:r>
            <a:r>
              <a:rPr lang="en-US" dirty="0"/>
              <a:t>"</a:t>
            </a:r>
            <a:endParaRPr lang="bg-BG" dirty="0"/>
          </a:p>
          <a:p>
            <a:endParaRPr lang="bg-BG" sz="2400" dirty="0"/>
          </a:p>
          <a:p>
            <a:endParaRPr lang="bg-BG" sz="2400" dirty="0"/>
          </a:p>
          <a:p>
            <a:endParaRPr lang="bg-BG" sz="2400" dirty="0"/>
          </a:p>
          <a:p>
            <a:endParaRPr lang="bg-BG" sz="2400" dirty="0"/>
          </a:p>
          <a:p>
            <a:pPr>
              <a:spcBef>
                <a:spcPts val="1800"/>
              </a:spcBef>
            </a:pPr>
            <a:r>
              <a:rPr lang="bg-BG" sz="2400" dirty="0"/>
              <a:t>Благодарности</a:t>
            </a:r>
            <a:r>
              <a:rPr lang="en-US" sz="2400" dirty="0"/>
              <a:t>: </a:t>
            </a:r>
            <a:r>
              <a:rPr lang="bg-BG" sz="2400" dirty="0"/>
              <a:t>настоящият материал може да съдържа части от следните източници</a:t>
            </a:r>
            <a:endParaRPr lang="en-US" sz="2400" dirty="0"/>
          </a:p>
          <a:p>
            <a:pPr lvl="1"/>
            <a:r>
              <a:rPr lang="bg-BG" sz="2000" dirty="0"/>
              <a:t>Книга </a:t>
            </a:r>
            <a:r>
              <a:rPr lang="en-US" sz="2000" dirty="0"/>
              <a:t>"</a:t>
            </a:r>
            <a:r>
              <a:rPr lang="bg-BG" sz="2000" dirty="0">
                <a:hlinkClick r:id="rId4"/>
              </a:rPr>
              <a:t>Основи на програмирането със </a:t>
            </a:r>
            <a:r>
              <a:rPr lang="en-US" sz="2000" dirty="0">
                <a:hlinkClick r:id="rId4"/>
              </a:rPr>
              <a:t>C#"</a:t>
            </a:r>
            <a:r>
              <a:rPr lang="bg-BG" sz="2000" dirty="0"/>
              <a:t> от Светлин Наков и колектив с лиценз</a:t>
            </a:r>
            <a:r>
              <a:rPr lang="en-US" sz="2000" dirty="0"/>
              <a:t> </a:t>
            </a:r>
            <a:r>
              <a:rPr lang="en-US" sz="2000" dirty="0">
                <a:hlinkClick r:id="rId5"/>
              </a:rPr>
              <a:t>CC-BY-SA</a:t>
            </a:r>
            <a:endParaRPr lang="bg-BG" sz="2000" dirty="0"/>
          </a:p>
        </p:txBody>
      </p:sp>
      <p:sp>
        <p:nvSpPr>
          <p:cNvPr id="2" name="Title 1"/>
          <p:cNvSpPr>
            <a:spLocks noGrp="1"/>
          </p:cNvSpPr>
          <p:nvPr>
            <p:ph type="title"/>
          </p:nvPr>
        </p:nvSpPr>
        <p:spPr/>
        <p:txBody>
          <a:bodyPr>
            <a:normAutofit/>
          </a:bodyPr>
          <a:lstStyle/>
          <a:p>
            <a:r>
              <a:rPr lang="bg-BG" dirty="0"/>
              <a:t>Лиценз</a:t>
            </a:r>
            <a:endParaRPr lang="en-US" dirty="0"/>
          </a:p>
        </p:txBody>
      </p:sp>
      <p:pic>
        <p:nvPicPr>
          <p:cNvPr id="8" name="Picture 4">
            <a:hlinkClick r:id="rId3" tooltip="This work is licensed under the &quot;Creative Commons Attribution-NonCommercial-ShareAlike 4.0 International&quot; license"/>
          </p:cNvPr>
          <p:cNvPicPr>
            <a:picLocks noChangeAspect="1" noChangeArrowheads="1"/>
          </p:cNvPicPr>
          <p:nvPr/>
        </p:nvPicPr>
        <p:blipFill>
          <a:blip r:embed="rId6"/>
          <a:srcRect/>
          <a:stretch>
            <a:fillRect/>
          </a:stretch>
        </p:blipFill>
        <p:spPr bwMode="auto">
          <a:xfrm>
            <a:off x="4507637" y="3462620"/>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185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bg-BG" dirty="0"/>
              <a:t>Съдържание</a:t>
            </a:r>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7" name="Picture 6"/>
          <p:cNvPicPr>
            <a:picLocks noChangeAspect="1"/>
          </p:cNvPicPr>
          <p:nvPr/>
        </p:nvPicPr>
        <p:blipFill>
          <a:blip r:embed="rId3" cstate="print"/>
          <a:stretch>
            <a:fillRect/>
          </a:stretch>
        </p:blipFill>
        <p:spPr>
          <a:xfrm>
            <a:off x="8304212" y="2057400"/>
            <a:ext cx="3429001" cy="4421449"/>
          </a:xfrm>
          <a:prstGeom prst="rect">
            <a:avLst/>
          </a:prstGeom>
        </p:spPr>
      </p:pic>
      <p:sp>
        <p:nvSpPr>
          <p:cNvPr id="8" name="Rectangle 3"/>
          <p:cNvSpPr>
            <a:spLocks noGrp="1" noChangeArrowheads="1"/>
          </p:cNvSpPr>
          <p:nvPr>
            <p:ph idx="4294967295"/>
          </p:nvPr>
        </p:nvSpPr>
        <p:spPr>
          <a:xfrm>
            <a:off x="190413" y="1191467"/>
            <a:ext cx="11804822" cy="5530010"/>
          </a:xfrm>
        </p:spPr>
        <p:txBody>
          <a:bodyPr>
            <a:normAutofit/>
          </a:bodyPr>
          <a:lstStyle/>
          <a:p>
            <a:pPr marL="442913" indent="-442913">
              <a:lnSpc>
                <a:spcPct val="100000"/>
              </a:lnSpc>
              <a:spcBef>
                <a:spcPts val="500"/>
              </a:spcBef>
              <a:buFontTx/>
              <a:buAutoNum type="arabicPeriod"/>
            </a:pPr>
            <a:r>
              <a:rPr lang="bg-BG" dirty="0" smtClean="0"/>
              <a:t>Презареждане</a:t>
            </a:r>
            <a:endParaRPr lang="en-US" dirty="0"/>
          </a:p>
          <a:p>
            <a:pPr marL="442913" indent="-442913">
              <a:lnSpc>
                <a:spcPct val="100000"/>
              </a:lnSpc>
              <a:spcBef>
                <a:spcPts val="500"/>
              </a:spcBef>
              <a:buFontTx/>
              <a:buAutoNum type="arabicPeriod"/>
            </a:pPr>
            <a:r>
              <a:rPr lang="bg-BG" dirty="0" smtClean="0"/>
              <a:t>Презаписване</a:t>
            </a:r>
            <a:endParaRPr lang="en-US" dirty="0"/>
          </a:p>
        </p:txBody>
      </p:sp>
    </p:spTree>
    <p:extLst>
      <p:ext uri="{BB962C8B-B14F-4D97-AF65-F5344CB8AC3E}">
        <p14:creationId xmlns:p14="http://schemas.microsoft.com/office/powerpoint/2010/main" val="140782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3</a:t>
            </a:fld>
            <a:endParaRPr lang="en-US" dirty="0"/>
          </a:p>
        </p:txBody>
      </p:sp>
      <p:sp>
        <p:nvSpPr>
          <p:cNvPr id="1233923" name="Rectangle 3"/>
          <p:cNvSpPr>
            <a:spLocks noGrp="1" noChangeArrowheads="1"/>
          </p:cNvSpPr>
          <p:nvPr>
            <p:ph idx="1"/>
          </p:nvPr>
        </p:nvSpPr>
        <p:spPr/>
        <p:txBody>
          <a:bodyPr>
            <a:normAutofit/>
          </a:bodyPr>
          <a:lstStyle/>
          <a:p>
            <a:pPr>
              <a:lnSpc>
                <a:spcPct val="110000"/>
              </a:lnSpc>
            </a:pPr>
            <a:r>
              <a:rPr lang="bg-BG" dirty="0" smtClean="0">
                <a:solidFill>
                  <a:schemeClr val="tx2">
                    <a:lumMod val="75000"/>
                  </a:schemeClr>
                </a:solidFill>
                <a:effectLst>
                  <a:outerShdw blurRad="38100" dist="38100" dir="2700000" algn="tl">
                    <a:srgbClr val="000000"/>
                  </a:outerShdw>
                </a:effectLst>
              </a:rPr>
              <a:t>Презареждане (</a:t>
            </a:r>
            <a:r>
              <a:rPr lang="en-US" dirty="0" smtClean="0">
                <a:solidFill>
                  <a:schemeClr val="tx2">
                    <a:lumMod val="75000"/>
                  </a:schemeClr>
                </a:solidFill>
                <a:effectLst>
                  <a:outerShdw blurRad="38100" dist="38100" dir="2700000" algn="tl">
                    <a:srgbClr val="000000"/>
                  </a:outerShdw>
                </a:effectLst>
              </a:rPr>
              <a:t>overloading)</a:t>
            </a:r>
            <a:r>
              <a:rPr lang="bg-BG" dirty="0" smtClean="0">
                <a:solidFill>
                  <a:schemeClr val="tx2">
                    <a:lumMod val="75000"/>
                  </a:schemeClr>
                </a:solidFill>
                <a:effectLst>
                  <a:outerShdw blurRad="38100" dist="38100" dir="2700000" algn="tl">
                    <a:srgbClr val="000000"/>
                  </a:outerShdw>
                </a:effectLst>
              </a:rPr>
              <a:t> </a:t>
            </a:r>
            <a:r>
              <a:rPr lang="en-US" dirty="0" smtClean="0"/>
              <a:t>– </a:t>
            </a:r>
            <a:r>
              <a:rPr lang="bg-BG" dirty="0" smtClean="0"/>
              <a:t>методи с едно и също име, но различни сигнатури.</a:t>
            </a:r>
          </a:p>
          <a:p>
            <a:pPr>
              <a:lnSpc>
                <a:spcPct val="110000"/>
              </a:lnSpc>
            </a:pPr>
            <a:r>
              <a:rPr lang="bg-BG" dirty="0" smtClean="0"/>
              <a:t>При </a:t>
            </a:r>
            <a:r>
              <a:rPr lang="bg-BG" dirty="0">
                <a:solidFill>
                  <a:schemeClr val="tx2">
                    <a:lumMod val="75000"/>
                  </a:schemeClr>
                </a:solidFill>
                <a:effectLst>
                  <a:outerShdw blurRad="38100" dist="38100" dir="2700000" algn="tl">
                    <a:srgbClr val="000000"/>
                  </a:outerShdw>
                </a:effectLst>
              </a:rPr>
              <a:t>компилиране</a:t>
            </a:r>
            <a:r>
              <a:rPr lang="bg-BG" dirty="0" smtClean="0"/>
              <a:t>, според подадените </a:t>
            </a:r>
            <a:r>
              <a:rPr lang="bg-BG" dirty="0">
                <a:solidFill>
                  <a:schemeClr val="tx2">
                    <a:lumMod val="75000"/>
                  </a:schemeClr>
                </a:solidFill>
                <a:effectLst>
                  <a:outerShdw blurRad="38100" dist="38100" dir="2700000" algn="tl">
                    <a:srgbClr val="000000"/>
                  </a:outerShdw>
                </a:effectLst>
              </a:rPr>
              <a:t>параметри</a:t>
            </a:r>
            <a:r>
              <a:rPr lang="bg-BG" dirty="0" smtClean="0"/>
              <a:t> компилатора определя кой метод точно ще изпълни</a:t>
            </a:r>
            <a:endParaRPr lang="en-US" dirty="0"/>
          </a:p>
        </p:txBody>
      </p:sp>
      <p:sp>
        <p:nvSpPr>
          <p:cNvPr id="1233922" name="Rectangle 2"/>
          <p:cNvSpPr>
            <a:spLocks noGrp="1" noChangeArrowheads="1"/>
          </p:cNvSpPr>
          <p:nvPr>
            <p:ph type="title"/>
          </p:nvPr>
        </p:nvSpPr>
        <p:spPr/>
        <p:txBody>
          <a:bodyPr/>
          <a:lstStyle/>
          <a:p>
            <a:r>
              <a:rPr lang="bg-BG" dirty="0" smtClean="0"/>
              <a:t>Презареждане на методи</a:t>
            </a:r>
            <a:endParaRPr lang="bg-BG" dirty="0"/>
          </a:p>
        </p:txBody>
      </p:sp>
    </p:spTree>
    <p:extLst>
      <p:ext uri="{BB962C8B-B14F-4D97-AF65-F5344CB8AC3E}">
        <p14:creationId xmlns:p14="http://schemas.microsoft.com/office/powerpoint/2010/main" val="261460562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smtClean="0"/>
              <a:t>Задача</a:t>
            </a:r>
            <a:r>
              <a:rPr lang="en-US" sz="4000" dirty="0" smtClean="0"/>
              <a:t>: </a:t>
            </a:r>
            <a:r>
              <a:rPr lang="en-US" dirty="0" err="1"/>
              <a:t>MathOperation</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4</a:t>
            </a:fld>
            <a:endParaRPr lang="en-US" dirty="0"/>
          </a:p>
        </p:txBody>
      </p:sp>
      <p:sp>
        <p:nvSpPr>
          <p:cNvPr id="18" name="Rectangle 4"/>
          <p:cNvSpPr>
            <a:spLocks noChangeArrowheads="1"/>
          </p:cNvSpPr>
          <p:nvPr/>
        </p:nvSpPr>
        <p:spPr bwMode="auto">
          <a:xfrm>
            <a:off x="2002262" y="1579801"/>
            <a:ext cx="81843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MathOperation</a:t>
            </a:r>
            <a:endParaRPr lang="en-US" sz="2800" b="1" noProof="1">
              <a:latin typeface="Consolas" panose="020B0609020204030204" pitchFamily="49" charset="0"/>
            </a:endParaRPr>
          </a:p>
        </p:txBody>
      </p:sp>
      <p:sp>
        <p:nvSpPr>
          <p:cNvPr id="19" name="Rectangle 18"/>
          <p:cNvSpPr>
            <a:spLocks noChangeArrowheads="1"/>
          </p:cNvSpPr>
          <p:nvPr/>
        </p:nvSpPr>
        <p:spPr bwMode="auto">
          <a:xfrm>
            <a:off x="2002262" y="2056855"/>
            <a:ext cx="8184300" cy="1246495"/>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+Add(int</a:t>
            </a:r>
            <a:r>
              <a:rPr lang="en-US" sz="2800" b="1" noProof="1">
                <a:latin typeface="Consolas" panose="020B0609020204030204" pitchFamily="49" charset="0"/>
              </a:rPr>
              <a:t>, int): int</a:t>
            </a: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+Add(double</a:t>
            </a:r>
            <a:r>
              <a:rPr lang="en-US" sz="2800" b="1" noProof="1">
                <a:latin typeface="Consolas" panose="020B0609020204030204" pitchFamily="49" charset="0"/>
              </a:rPr>
              <a:t>, double, double): double</a:t>
            </a: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+Add(decimal</a:t>
            </a:r>
            <a:r>
              <a:rPr lang="en-US" sz="2800" b="1" noProof="1">
                <a:latin typeface="Consolas" panose="020B0609020204030204" pitchFamily="49" charset="0"/>
              </a:rPr>
              <a:t>, decimal, decimal): decimal</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1697" y="4267200"/>
            <a:ext cx="6125430" cy="1314633"/>
          </a:xfrm>
          <a:prstGeom prst="rect">
            <a:avLst/>
          </a:prstGeom>
        </p:spPr>
      </p:pic>
    </p:spTree>
    <p:extLst>
      <p:ext uri="{BB962C8B-B14F-4D97-AF65-F5344CB8AC3E}">
        <p14:creationId xmlns:p14="http://schemas.microsoft.com/office/powerpoint/2010/main" val="112075356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smtClean="0"/>
              <a:t>Решение</a:t>
            </a:r>
            <a:r>
              <a:rPr lang="en-US" sz="4000" dirty="0" smtClean="0"/>
              <a:t>: </a:t>
            </a:r>
            <a:r>
              <a:rPr lang="en-US" dirty="0" err="1"/>
              <a:t>MathOperation</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5</a:t>
            </a:fld>
            <a:endParaRPr lang="en-US" dirty="0"/>
          </a:p>
        </p:txBody>
      </p:sp>
      <p:sp>
        <p:nvSpPr>
          <p:cNvPr id="11" name="Text Placeholder 5"/>
          <p:cNvSpPr txBox="1">
            <a:spLocks/>
          </p:cNvSpPr>
          <p:nvPr/>
        </p:nvSpPr>
        <p:spPr>
          <a:xfrm>
            <a:off x="455612" y="1084747"/>
            <a:ext cx="11277600" cy="531605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smtClean="0"/>
              <a:t>public int Add(int a, int b)</a:t>
            </a:r>
            <a:endParaRPr lang="en-US" sz="2800" dirty="0"/>
          </a:p>
          <a:p>
            <a:r>
              <a:rPr lang="en-US" sz="2800" dirty="0" smtClean="0"/>
              <a:t>{</a:t>
            </a:r>
            <a:endParaRPr lang="en-US" sz="2800" dirty="0"/>
          </a:p>
          <a:p>
            <a:r>
              <a:rPr lang="en-US" sz="2800" dirty="0"/>
              <a:t> </a:t>
            </a:r>
            <a:r>
              <a:rPr lang="en-US" sz="2800" dirty="0" smtClean="0"/>
              <a:t> return </a:t>
            </a:r>
            <a:r>
              <a:rPr lang="en-US" sz="2800" dirty="0"/>
              <a:t>a + b;</a:t>
            </a:r>
          </a:p>
          <a:p>
            <a:r>
              <a:rPr lang="en-US" sz="2800" dirty="0" smtClean="0"/>
              <a:t>}</a:t>
            </a:r>
            <a:endParaRPr lang="en-US" sz="2800" dirty="0"/>
          </a:p>
          <a:p>
            <a:r>
              <a:rPr lang="en-US" sz="2800" dirty="0" smtClean="0"/>
              <a:t>public </a:t>
            </a:r>
            <a:r>
              <a:rPr lang="en-US" sz="2800" dirty="0"/>
              <a:t>double Add(double a, double b, double c)</a:t>
            </a:r>
          </a:p>
          <a:p>
            <a:r>
              <a:rPr lang="en-US" sz="2800" dirty="0" smtClean="0"/>
              <a:t>{</a:t>
            </a:r>
            <a:endParaRPr lang="en-US" sz="2800" dirty="0"/>
          </a:p>
          <a:p>
            <a:r>
              <a:rPr lang="en-US" sz="2800" dirty="0" smtClean="0"/>
              <a:t>  return </a:t>
            </a:r>
            <a:r>
              <a:rPr lang="en-US" sz="2800" dirty="0"/>
              <a:t>a + b + c;</a:t>
            </a:r>
          </a:p>
          <a:p>
            <a:r>
              <a:rPr lang="en-US" sz="2800" dirty="0" smtClean="0"/>
              <a:t>}</a:t>
            </a:r>
            <a:endParaRPr lang="en-US" sz="2800" dirty="0"/>
          </a:p>
          <a:p>
            <a:r>
              <a:rPr lang="en-US" sz="2800" dirty="0" smtClean="0"/>
              <a:t>public </a:t>
            </a:r>
            <a:r>
              <a:rPr lang="en-US" sz="2800" dirty="0"/>
              <a:t>decimal Add(decimal a, decimal b, decimal c)</a:t>
            </a:r>
          </a:p>
          <a:p>
            <a:r>
              <a:rPr lang="en-US" sz="2800" dirty="0" smtClean="0"/>
              <a:t>{</a:t>
            </a:r>
            <a:endParaRPr lang="en-US" sz="2800" dirty="0"/>
          </a:p>
          <a:p>
            <a:r>
              <a:rPr lang="en-US" sz="2800" dirty="0"/>
              <a:t> </a:t>
            </a:r>
            <a:r>
              <a:rPr lang="en-US" sz="2800" dirty="0" smtClean="0"/>
              <a:t> return </a:t>
            </a:r>
            <a:r>
              <a:rPr lang="en-US" sz="2800" dirty="0"/>
              <a:t>a + b + c;</a:t>
            </a:r>
          </a:p>
          <a:p>
            <a:r>
              <a:rPr lang="en-US" sz="2800" dirty="0" smtClean="0"/>
              <a:t>}</a:t>
            </a:r>
            <a:endParaRPr lang="en-US" sz="3200" dirty="0">
              <a:solidFill>
                <a:schemeClr val="accent1">
                  <a:lumMod val="20000"/>
                  <a:lumOff val="80000"/>
                </a:schemeClr>
              </a:solidFill>
            </a:endParaRPr>
          </a:p>
        </p:txBody>
      </p:sp>
    </p:spTree>
    <p:extLst>
      <p:ext uri="{BB962C8B-B14F-4D97-AF65-F5344CB8AC3E}">
        <p14:creationId xmlns:p14="http://schemas.microsoft.com/office/powerpoint/2010/main" val="154968011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6</a:t>
            </a:fld>
            <a:endParaRPr lang="en-US" dirty="0"/>
          </a:p>
        </p:txBody>
      </p:sp>
      <p:sp>
        <p:nvSpPr>
          <p:cNvPr id="3" name="Content Placeholder 2"/>
          <p:cNvSpPr>
            <a:spLocks noGrp="1"/>
          </p:cNvSpPr>
          <p:nvPr>
            <p:ph idx="1"/>
          </p:nvPr>
        </p:nvSpPr>
        <p:spPr/>
        <p:txBody>
          <a:bodyPr>
            <a:normAutofit fontScale="92500" lnSpcReduction="10000"/>
          </a:bodyPr>
          <a:lstStyle/>
          <a:p>
            <a:pPr>
              <a:spcBef>
                <a:spcPts val="1800"/>
              </a:spcBef>
            </a:pPr>
            <a:r>
              <a:rPr lang="bg-BG" dirty="0" smtClean="0">
                <a:solidFill>
                  <a:schemeClr val="tx2">
                    <a:lumMod val="75000"/>
                  </a:schemeClr>
                </a:solidFill>
              </a:rPr>
              <a:t>Презареждането</a:t>
            </a:r>
            <a:r>
              <a:rPr lang="en-US" dirty="0" smtClean="0"/>
              <a:t> </a:t>
            </a:r>
            <a:r>
              <a:rPr lang="bg-BG" dirty="0" smtClean="0"/>
              <a:t>може да се случи в </a:t>
            </a:r>
            <a:r>
              <a:rPr lang="bg-BG" dirty="0" smtClean="0">
                <a:solidFill>
                  <a:schemeClr val="tx2">
                    <a:lumMod val="75000"/>
                  </a:schemeClr>
                </a:solidFill>
              </a:rPr>
              <a:t>същия клас</a:t>
            </a:r>
            <a:r>
              <a:rPr lang="en-US" dirty="0" smtClean="0">
                <a:solidFill>
                  <a:schemeClr val="tx2">
                    <a:lumMod val="75000"/>
                  </a:schemeClr>
                </a:solidFill>
              </a:rPr>
              <a:t> </a:t>
            </a:r>
            <a:r>
              <a:rPr lang="bg-BG" dirty="0" smtClean="0"/>
              <a:t>или в него</a:t>
            </a:r>
            <a:r>
              <a:rPr lang="en-US" dirty="0" smtClean="0"/>
              <a:t> </a:t>
            </a:r>
            <a:r>
              <a:rPr lang="bg-BG" dirty="0" smtClean="0">
                <a:solidFill>
                  <a:schemeClr val="tx2">
                    <a:lumMod val="75000"/>
                  </a:schemeClr>
                </a:solidFill>
              </a:rPr>
              <a:t>подклас</a:t>
            </a:r>
            <a:r>
              <a:rPr lang="en-US" dirty="0" smtClean="0">
                <a:solidFill>
                  <a:schemeClr val="tx2">
                    <a:lumMod val="75000"/>
                  </a:schemeClr>
                </a:solidFill>
              </a:rPr>
              <a:t>.</a:t>
            </a:r>
            <a:endParaRPr lang="en-US" dirty="0">
              <a:solidFill>
                <a:schemeClr val="tx2">
                  <a:lumMod val="75000"/>
                </a:schemeClr>
              </a:solidFill>
            </a:endParaRPr>
          </a:p>
          <a:p>
            <a:pPr>
              <a:spcBef>
                <a:spcPts val="1800"/>
              </a:spcBef>
            </a:pPr>
            <a:r>
              <a:rPr lang="bg-BG" dirty="0" smtClean="0">
                <a:solidFill>
                  <a:schemeClr val="tx2">
                    <a:lumMod val="75000"/>
                  </a:schemeClr>
                </a:solidFill>
              </a:rPr>
              <a:t>Конструкторите</a:t>
            </a:r>
            <a:r>
              <a:rPr lang="en-US" dirty="0" smtClean="0"/>
              <a:t> </a:t>
            </a:r>
            <a:r>
              <a:rPr lang="bg-BG" dirty="0" smtClean="0"/>
              <a:t>могат да бъдат</a:t>
            </a:r>
            <a:r>
              <a:rPr lang="en-US" dirty="0" smtClean="0"/>
              <a:t> </a:t>
            </a:r>
            <a:r>
              <a:rPr lang="bg-BG" dirty="0" smtClean="0">
                <a:solidFill>
                  <a:schemeClr val="tx2">
                    <a:lumMod val="75000"/>
                  </a:schemeClr>
                </a:solidFill>
              </a:rPr>
              <a:t>презаредени</a:t>
            </a:r>
            <a:endParaRPr lang="en-US" dirty="0">
              <a:solidFill>
                <a:schemeClr val="tx2">
                  <a:lumMod val="75000"/>
                </a:schemeClr>
              </a:solidFill>
            </a:endParaRPr>
          </a:p>
          <a:p>
            <a:pPr>
              <a:spcBef>
                <a:spcPts val="1800"/>
              </a:spcBef>
            </a:pPr>
            <a:r>
              <a:rPr lang="bg-BG" dirty="0" smtClean="0"/>
              <a:t>Презаредените методи трябва да имат различни един от друг</a:t>
            </a:r>
            <a:r>
              <a:rPr lang="en-US" dirty="0" smtClean="0"/>
              <a:t> </a:t>
            </a:r>
            <a:r>
              <a:rPr lang="bg-BG" dirty="0" smtClean="0">
                <a:solidFill>
                  <a:schemeClr val="tx2">
                    <a:lumMod val="75000"/>
                  </a:schemeClr>
                </a:solidFill>
              </a:rPr>
              <a:t>параметри</a:t>
            </a:r>
            <a:r>
              <a:rPr lang="en-US" dirty="0" smtClean="0">
                <a:solidFill>
                  <a:schemeClr val="tx2">
                    <a:lumMod val="75000"/>
                  </a:schemeClr>
                </a:solidFill>
              </a:rPr>
              <a:t>.</a:t>
            </a:r>
            <a:endParaRPr lang="en-US" dirty="0">
              <a:solidFill>
                <a:schemeClr val="tx2">
                  <a:lumMod val="75000"/>
                </a:schemeClr>
              </a:solidFill>
            </a:endParaRPr>
          </a:p>
          <a:p>
            <a:pPr>
              <a:spcBef>
                <a:spcPts val="1800"/>
              </a:spcBef>
            </a:pPr>
            <a:r>
              <a:rPr lang="bg-BG" dirty="0" smtClean="0"/>
              <a:t>Презаредените методи винаги трябва да бъдат част от съшия клас</a:t>
            </a:r>
            <a:r>
              <a:rPr lang="en-US" dirty="0" smtClean="0"/>
              <a:t> (</a:t>
            </a:r>
            <a:r>
              <a:rPr lang="bg-BG" dirty="0" smtClean="0"/>
              <a:t>подклас</a:t>
            </a:r>
            <a:r>
              <a:rPr lang="en-US" dirty="0" smtClean="0"/>
              <a:t>), </a:t>
            </a:r>
            <a:r>
              <a:rPr lang="bg-BG" dirty="0" smtClean="0"/>
              <a:t>с </a:t>
            </a:r>
            <a:r>
              <a:rPr lang="bg-BG" dirty="0" smtClean="0">
                <a:solidFill>
                  <a:schemeClr val="tx2">
                    <a:lumMod val="75000"/>
                  </a:schemeClr>
                </a:solidFill>
              </a:rPr>
              <a:t>едно и също име</a:t>
            </a:r>
            <a:r>
              <a:rPr lang="bg-BG" dirty="0" smtClean="0"/>
              <a:t>, но с</a:t>
            </a:r>
            <a:r>
              <a:rPr lang="en-US" dirty="0" smtClean="0"/>
              <a:t> </a:t>
            </a:r>
            <a:r>
              <a:rPr lang="bg-BG" dirty="0" smtClean="0">
                <a:solidFill>
                  <a:schemeClr val="tx2">
                    <a:lumMod val="75000"/>
                  </a:schemeClr>
                </a:solidFill>
              </a:rPr>
              <a:t>различни параметри.</a:t>
            </a:r>
            <a:endParaRPr lang="en-US" dirty="0">
              <a:solidFill>
                <a:schemeClr val="tx2">
                  <a:lumMod val="75000"/>
                </a:schemeClr>
              </a:solidFill>
            </a:endParaRPr>
          </a:p>
          <a:p>
            <a:pPr>
              <a:spcBef>
                <a:spcPts val="1800"/>
              </a:spcBef>
            </a:pPr>
            <a:r>
              <a:rPr lang="bg-BG" dirty="0" smtClean="0"/>
              <a:t>Могат да имат </a:t>
            </a:r>
            <a:r>
              <a:rPr lang="bg-BG" dirty="0" smtClean="0">
                <a:solidFill>
                  <a:schemeClr val="tx2">
                    <a:lumMod val="75000"/>
                  </a:schemeClr>
                </a:solidFill>
              </a:rPr>
              <a:t>едни и същи</a:t>
            </a:r>
            <a:r>
              <a:rPr lang="en-US" dirty="0" smtClean="0"/>
              <a:t> </a:t>
            </a:r>
            <a:r>
              <a:rPr lang="bg-BG" dirty="0" smtClean="0"/>
              <a:t>или</a:t>
            </a:r>
            <a:r>
              <a:rPr lang="en-US" dirty="0" smtClean="0"/>
              <a:t> </a:t>
            </a:r>
            <a:r>
              <a:rPr lang="bg-BG" dirty="0" smtClean="0">
                <a:solidFill>
                  <a:schemeClr val="tx2">
                    <a:lumMod val="75000"/>
                  </a:schemeClr>
                </a:solidFill>
              </a:rPr>
              <a:t>различни</a:t>
            </a:r>
            <a:r>
              <a:rPr lang="bg-BG" dirty="0" smtClean="0">
                <a:solidFill>
                  <a:schemeClr val="tx2">
                    <a:lumMod val="75000"/>
                  </a:schemeClr>
                </a:solidFill>
              </a:rPr>
              <a:t> типове на връщана стойност</a:t>
            </a:r>
            <a:r>
              <a:rPr lang="en-US" dirty="0" smtClean="0">
                <a:solidFill>
                  <a:schemeClr val="tx2">
                    <a:lumMod val="75000"/>
                  </a:schemeClr>
                </a:solidFill>
              </a:rPr>
              <a:t>.</a:t>
            </a:r>
            <a:endParaRPr lang="en-US" dirty="0">
              <a:solidFill>
                <a:schemeClr val="tx2">
                  <a:lumMod val="75000"/>
                </a:schemeClr>
              </a:solidFill>
            </a:endParaRPr>
          </a:p>
        </p:txBody>
      </p:sp>
      <p:sp>
        <p:nvSpPr>
          <p:cNvPr id="4" name="Title 3"/>
          <p:cNvSpPr>
            <a:spLocks noGrp="1"/>
          </p:cNvSpPr>
          <p:nvPr>
            <p:ph type="title"/>
          </p:nvPr>
        </p:nvSpPr>
        <p:spPr/>
        <p:txBody>
          <a:bodyPr/>
          <a:lstStyle/>
          <a:p>
            <a:r>
              <a:rPr lang="bg-BG" noProof="1" smtClean="0"/>
              <a:t>Правила за презареждане на методи</a:t>
            </a:r>
            <a:endParaRPr lang="en-US" dirty="0"/>
          </a:p>
        </p:txBody>
      </p:sp>
    </p:spTree>
    <p:extLst>
      <p:ext uri="{BB962C8B-B14F-4D97-AF65-F5344CB8AC3E}">
        <p14:creationId xmlns:p14="http://schemas.microsoft.com/office/powerpoint/2010/main" val="2916593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7</a:t>
            </a:fld>
            <a:endParaRPr lang="en-US" dirty="0"/>
          </a:p>
        </p:txBody>
      </p:sp>
      <p:sp>
        <p:nvSpPr>
          <p:cNvPr id="1233923" name="Rectangle 3"/>
          <p:cNvSpPr>
            <a:spLocks noGrp="1" noChangeArrowheads="1"/>
          </p:cNvSpPr>
          <p:nvPr>
            <p:ph idx="1"/>
          </p:nvPr>
        </p:nvSpPr>
        <p:spPr/>
        <p:txBody>
          <a:bodyPr>
            <a:normAutofit/>
          </a:bodyPr>
          <a:lstStyle/>
          <a:p>
            <a:pPr>
              <a:lnSpc>
                <a:spcPct val="110000"/>
              </a:lnSpc>
            </a:pPr>
            <a:r>
              <a:rPr lang="bg-BG" dirty="0" smtClean="0">
                <a:solidFill>
                  <a:schemeClr val="tx2">
                    <a:lumMod val="75000"/>
                  </a:schemeClr>
                </a:solidFill>
                <a:effectLst>
                  <a:outerShdw blurRad="38100" dist="38100" dir="2700000" algn="tl">
                    <a:srgbClr val="000000"/>
                  </a:outerShdw>
                </a:effectLst>
              </a:rPr>
              <a:t>Презаписване (</a:t>
            </a:r>
            <a:r>
              <a:rPr lang="en-US" dirty="0" smtClean="0">
                <a:solidFill>
                  <a:schemeClr val="tx2">
                    <a:lumMod val="75000"/>
                  </a:schemeClr>
                </a:solidFill>
                <a:effectLst>
                  <a:outerShdw blurRad="38100" dist="38100" dir="2700000" algn="tl">
                    <a:srgbClr val="000000"/>
                  </a:outerShdw>
                </a:effectLst>
              </a:rPr>
              <a:t>overriding)</a:t>
            </a:r>
            <a:r>
              <a:rPr lang="bg-BG" dirty="0" smtClean="0">
                <a:solidFill>
                  <a:schemeClr val="tx2">
                    <a:lumMod val="75000"/>
                  </a:schemeClr>
                </a:solidFill>
                <a:effectLst>
                  <a:outerShdw blurRad="38100" dist="38100" dir="2700000" algn="tl">
                    <a:srgbClr val="000000"/>
                  </a:outerShdw>
                </a:effectLst>
              </a:rPr>
              <a:t> на метод </a:t>
            </a:r>
            <a:r>
              <a:rPr lang="en-US" dirty="0" smtClean="0"/>
              <a:t>–</a:t>
            </a:r>
            <a:r>
              <a:rPr lang="bg-BG" dirty="0" smtClean="0"/>
              <a:t> създаване на метод със същото име и сигнатура в подклас</a:t>
            </a:r>
            <a:r>
              <a:rPr lang="en-US" dirty="0" smtClean="0"/>
              <a:t> </a:t>
            </a:r>
            <a:endParaRPr lang="bg-BG" dirty="0" smtClean="0"/>
          </a:p>
          <a:p>
            <a:pPr>
              <a:lnSpc>
                <a:spcPct val="110000"/>
              </a:lnSpc>
            </a:pPr>
            <a:r>
              <a:rPr lang="bg-BG" dirty="0" smtClean="0"/>
              <a:t>В </a:t>
            </a:r>
            <a:r>
              <a:rPr lang="en-US" dirty="0" smtClean="0"/>
              <a:t>C#</a:t>
            </a:r>
            <a:r>
              <a:rPr lang="bg-BG" dirty="0" smtClean="0"/>
              <a:t>, за да позволим даден метод да бъде презаписан поставяме ключовата дума </a:t>
            </a:r>
            <a:r>
              <a:rPr lang="en-US" dirty="0" smtClean="0">
                <a:solidFill>
                  <a:schemeClr val="tx2">
                    <a:lumMod val="75000"/>
                  </a:schemeClr>
                </a:solidFill>
                <a:effectLst>
                  <a:outerShdw blurRad="38100" dist="38100" dir="2700000" algn="tl">
                    <a:srgbClr val="000000"/>
                  </a:outerShdw>
                </a:effectLst>
              </a:rPr>
              <a:t>virtual</a:t>
            </a:r>
            <a:r>
              <a:rPr lang="bg-BG" dirty="0"/>
              <a:t> </a:t>
            </a:r>
            <a:r>
              <a:rPr lang="bg-BG" dirty="0" smtClean="0"/>
              <a:t>пред него.</a:t>
            </a:r>
          </a:p>
          <a:p>
            <a:pPr>
              <a:lnSpc>
                <a:spcPct val="110000"/>
              </a:lnSpc>
            </a:pPr>
            <a:r>
              <a:rPr lang="bg-BG" dirty="0" smtClean="0"/>
              <a:t>За да окажем, че даден метод в подкласа</a:t>
            </a:r>
            <a:r>
              <a:rPr lang="en-US" dirty="0" smtClean="0"/>
              <a:t>,</a:t>
            </a:r>
            <a:r>
              <a:rPr lang="bg-BG" dirty="0" smtClean="0"/>
              <a:t> презаписва метод от базовия клас, поставяме ключовата дума </a:t>
            </a:r>
            <a:r>
              <a:rPr lang="en-US" dirty="0" smtClean="0">
                <a:solidFill>
                  <a:schemeClr val="tx2">
                    <a:lumMod val="75000"/>
                  </a:schemeClr>
                </a:solidFill>
                <a:effectLst>
                  <a:outerShdw blurRad="38100" dist="38100" dir="2700000" algn="tl">
                    <a:srgbClr val="000000"/>
                  </a:outerShdw>
                </a:effectLst>
              </a:rPr>
              <a:t>overrides</a:t>
            </a:r>
            <a:endParaRPr lang="en-US" dirty="0"/>
          </a:p>
        </p:txBody>
      </p:sp>
      <p:sp>
        <p:nvSpPr>
          <p:cNvPr id="1233922" name="Rectangle 2"/>
          <p:cNvSpPr>
            <a:spLocks noGrp="1" noChangeArrowheads="1"/>
          </p:cNvSpPr>
          <p:nvPr>
            <p:ph type="title"/>
          </p:nvPr>
        </p:nvSpPr>
        <p:spPr/>
        <p:txBody>
          <a:bodyPr/>
          <a:lstStyle/>
          <a:p>
            <a:r>
              <a:rPr lang="bg-BG" dirty="0" smtClean="0"/>
              <a:t>Презаписване на методи</a:t>
            </a:r>
            <a:endParaRPr lang="bg-BG" dirty="0"/>
          </a:p>
        </p:txBody>
      </p:sp>
    </p:spTree>
    <p:extLst>
      <p:ext uri="{BB962C8B-B14F-4D97-AF65-F5344CB8AC3E}">
        <p14:creationId xmlns:p14="http://schemas.microsoft.com/office/powerpoint/2010/main" val="352056094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bg-BG" dirty="0" smtClean="0"/>
              <a:t>Задача: Животни</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8</a:t>
            </a:fld>
            <a:endParaRPr lang="en-US" dirty="0"/>
          </a:p>
        </p:txBody>
      </p:sp>
      <p:sp>
        <p:nvSpPr>
          <p:cNvPr id="18" name="Rectangle 4"/>
          <p:cNvSpPr>
            <a:spLocks noChangeArrowheads="1"/>
          </p:cNvSpPr>
          <p:nvPr/>
        </p:nvSpPr>
        <p:spPr bwMode="auto">
          <a:xfrm>
            <a:off x="3617912" y="1683841"/>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Animal</a:t>
            </a:r>
            <a:endParaRPr lang="en-US" sz="2800" b="1" noProof="1">
              <a:latin typeface="Consolas" panose="020B0609020204030204" pitchFamily="49" charset="0"/>
            </a:endParaRPr>
          </a:p>
        </p:txBody>
      </p:sp>
      <p:sp>
        <p:nvSpPr>
          <p:cNvPr id="19" name="Rectangle 18"/>
          <p:cNvSpPr>
            <a:spLocks noChangeArrowheads="1"/>
          </p:cNvSpPr>
          <p:nvPr/>
        </p:nvSpPr>
        <p:spPr bwMode="auto">
          <a:xfrm>
            <a:off x="3617912" y="2160895"/>
            <a:ext cx="4953000" cy="86177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-string name</a:t>
            </a:r>
          </a:p>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-string favouriteFood</a:t>
            </a:r>
            <a:endParaRPr lang="en-US" sz="2800" b="1" noProof="1">
              <a:latin typeface="Consolas" panose="020B0609020204030204" pitchFamily="49" charset="0"/>
            </a:endParaRPr>
          </a:p>
        </p:txBody>
      </p:sp>
      <p:sp>
        <p:nvSpPr>
          <p:cNvPr id="10" name="Rectangle 9"/>
          <p:cNvSpPr>
            <a:spLocks noChangeArrowheads="1"/>
          </p:cNvSpPr>
          <p:nvPr/>
        </p:nvSpPr>
        <p:spPr bwMode="auto">
          <a:xfrm>
            <a:off x="3616324" y="3008972"/>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+ExplainMyself():string</a:t>
            </a:r>
            <a:endParaRPr lang="en-US" sz="2800" b="1" noProof="1">
              <a:latin typeface="Consolas" panose="020B0609020204030204" pitchFamily="49" charset="0"/>
            </a:endParaRPr>
          </a:p>
        </p:txBody>
      </p:sp>
      <p:sp>
        <p:nvSpPr>
          <p:cNvPr id="11" name="Rectangle 4"/>
          <p:cNvSpPr>
            <a:spLocks noChangeArrowheads="1"/>
          </p:cNvSpPr>
          <p:nvPr/>
        </p:nvSpPr>
        <p:spPr bwMode="auto">
          <a:xfrm>
            <a:off x="836612" y="4495800"/>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Cat</a:t>
            </a:r>
            <a:endParaRPr lang="en-US" sz="2800" b="1" noProof="1">
              <a:latin typeface="Consolas" panose="020B0609020204030204" pitchFamily="49" charset="0"/>
            </a:endParaRPr>
          </a:p>
        </p:txBody>
      </p:sp>
      <p:sp>
        <p:nvSpPr>
          <p:cNvPr id="14" name="Rectangle 13"/>
          <p:cNvSpPr>
            <a:spLocks noChangeArrowheads="1"/>
          </p:cNvSpPr>
          <p:nvPr/>
        </p:nvSpPr>
        <p:spPr bwMode="auto">
          <a:xfrm>
            <a:off x="836612" y="5008096"/>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a:t>
            </a:r>
            <a:r>
              <a:rPr lang="en-US" sz="2800" b="1" dirty="0">
                <a:latin typeface="Consolas" panose="020B0609020204030204" pitchFamily="49" charset="0"/>
              </a:rPr>
              <a:t> </a:t>
            </a:r>
            <a:r>
              <a:rPr lang="en-US" sz="2800" b="1" noProof="1" smtClean="0">
                <a:latin typeface="Consolas" panose="020B0609020204030204" pitchFamily="49" charset="0"/>
              </a:rPr>
              <a:t>ExplainMyself():</a:t>
            </a:r>
            <a:r>
              <a:rPr lang="en-US" sz="2800" b="1" noProof="1">
                <a:latin typeface="Consolas" panose="020B0609020204030204" pitchFamily="49" charset="0"/>
              </a:rPr>
              <a:t>string</a:t>
            </a:r>
          </a:p>
        </p:txBody>
      </p:sp>
      <p:cxnSp>
        <p:nvCxnSpPr>
          <p:cNvPr id="6" name="Straight Arrow Connector 5"/>
          <p:cNvCxnSpPr/>
          <p:nvPr/>
        </p:nvCxnSpPr>
        <p:spPr>
          <a:xfrm flipV="1">
            <a:off x="4951412" y="3486026"/>
            <a:ext cx="0" cy="100977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Rectangle 4"/>
          <p:cNvSpPr>
            <a:spLocks noChangeArrowheads="1"/>
          </p:cNvSpPr>
          <p:nvPr/>
        </p:nvSpPr>
        <p:spPr bwMode="auto">
          <a:xfrm>
            <a:off x="6475412" y="4495800"/>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algn="ct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Dog</a:t>
            </a:r>
            <a:endParaRPr lang="en-US" sz="2800" b="1" noProof="1">
              <a:latin typeface="Consolas" panose="020B0609020204030204" pitchFamily="49" charset="0"/>
            </a:endParaRPr>
          </a:p>
        </p:txBody>
      </p:sp>
      <p:sp>
        <p:nvSpPr>
          <p:cNvPr id="15" name="Rectangle 14"/>
          <p:cNvSpPr>
            <a:spLocks noChangeArrowheads="1"/>
          </p:cNvSpPr>
          <p:nvPr/>
        </p:nvSpPr>
        <p:spPr bwMode="auto">
          <a:xfrm>
            <a:off x="6475412" y="5008096"/>
            <a:ext cx="4953000" cy="477054"/>
          </a:xfrm>
          <a:prstGeom prst="rect">
            <a:avLst/>
          </a:prstGeom>
          <a:solidFill>
            <a:schemeClr val="accent5">
              <a:lumMod val="40000"/>
              <a:lumOff val="60000"/>
              <a:alpha val="20000"/>
            </a:schemeClr>
          </a:solidFill>
          <a:ln w="38100">
            <a:solidFill>
              <a:schemeClr val="accent5">
                <a:lumMod val="60000"/>
                <a:lumOff val="40000"/>
              </a:schemeClr>
            </a:solidFill>
          </a:ln>
        </p:spPr>
        <p:txBody>
          <a:bodyPr wrap="square">
            <a:sp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a:t>
            </a:r>
            <a:r>
              <a:rPr lang="en-US" sz="2800" b="1" dirty="0">
                <a:latin typeface="Consolas" panose="020B0609020204030204" pitchFamily="49" charset="0"/>
              </a:rPr>
              <a:t> </a:t>
            </a:r>
            <a:r>
              <a:rPr lang="en-US" sz="2800" b="1" noProof="1" smtClean="0">
                <a:latin typeface="Consolas" panose="020B0609020204030204" pitchFamily="49" charset="0"/>
              </a:rPr>
              <a:t>ExplainMyself():</a:t>
            </a:r>
            <a:r>
              <a:rPr lang="en-US" sz="2800" b="1" noProof="1">
                <a:latin typeface="Consolas" panose="020B0609020204030204" pitchFamily="49" charset="0"/>
              </a:rPr>
              <a:t>string</a:t>
            </a:r>
          </a:p>
        </p:txBody>
      </p:sp>
      <p:cxnSp>
        <p:nvCxnSpPr>
          <p:cNvPr id="16" name="Straight Arrow Connector 15"/>
          <p:cNvCxnSpPr/>
          <p:nvPr/>
        </p:nvCxnSpPr>
        <p:spPr>
          <a:xfrm flipV="1">
            <a:off x="7466012" y="3486026"/>
            <a:ext cx="0" cy="100977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54520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3"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smtClean="0"/>
              <a:t>Решение</a:t>
            </a:r>
            <a:r>
              <a:rPr lang="en-US" sz="4000" dirty="0" smtClean="0"/>
              <a:t>: </a:t>
            </a:r>
            <a:r>
              <a:rPr lang="bg-BG" sz="4000" dirty="0" smtClean="0"/>
              <a:t>Животни</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9</a:t>
            </a:fld>
            <a:endParaRPr lang="en-US" dirty="0"/>
          </a:p>
        </p:txBody>
      </p:sp>
      <p:sp>
        <p:nvSpPr>
          <p:cNvPr id="11" name="Text Placeholder 5"/>
          <p:cNvSpPr txBox="1">
            <a:spLocks/>
          </p:cNvSpPr>
          <p:nvPr/>
        </p:nvSpPr>
        <p:spPr>
          <a:xfrm>
            <a:off x="411403" y="1371600"/>
            <a:ext cx="11182398" cy="445427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public class Animal</a:t>
            </a:r>
          </a:p>
          <a:p>
            <a:r>
              <a:rPr lang="en-US" sz="2800" dirty="0">
                <a:solidFill>
                  <a:schemeClr val="accent1">
                    <a:lumMod val="20000"/>
                    <a:lumOff val="80000"/>
                  </a:schemeClr>
                </a:solidFill>
              </a:rPr>
              <a:t>{</a:t>
            </a:r>
          </a:p>
          <a:p>
            <a:r>
              <a:rPr lang="en-US" sz="2800" dirty="0" smtClean="0">
                <a:solidFill>
                  <a:schemeClr val="accent1">
                    <a:lumMod val="20000"/>
                    <a:lumOff val="80000"/>
                  </a:schemeClr>
                </a:solidFill>
              </a:rPr>
              <a:t>  public </a:t>
            </a:r>
            <a:r>
              <a:rPr lang="en-US" sz="2800" dirty="0">
                <a:solidFill>
                  <a:schemeClr val="accent1">
                    <a:lumMod val="20000"/>
                    <a:lumOff val="80000"/>
                  </a:schemeClr>
                </a:solidFill>
              </a:rPr>
              <a:t>string Name { get; protected set; }</a:t>
            </a:r>
          </a:p>
          <a:p>
            <a:r>
              <a:rPr lang="en-US" sz="2800" dirty="0" smtClean="0">
                <a:solidFill>
                  <a:schemeClr val="accent1">
                    <a:lumMod val="20000"/>
                    <a:lumOff val="80000"/>
                  </a:schemeClr>
                </a:solidFill>
              </a:rPr>
              <a:t>  public </a:t>
            </a:r>
            <a:r>
              <a:rPr lang="en-US" sz="2800" dirty="0">
                <a:solidFill>
                  <a:schemeClr val="accent1">
                    <a:lumMod val="20000"/>
                    <a:lumOff val="80000"/>
                  </a:schemeClr>
                </a:solidFill>
              </a:rPr>
              <a:t>string </a:t>
            </a:r>
            <a:r>
              <a:rPr lang="en-US" sz="2800" dirty="0" err="1">
                <a:solidFill>
                  <a:schemeClr val="accent1">
                    <a:lumMod val="20000"/>
                    <a:lumOff val="80000"/>
                  </a:schemeClr>
                </a:solidFill>
              </a:rPr>
              <a:t>FavouriteFood</a:t>
            </a:r>
            <a:r>
              <a:rPr lang="en-US" sz="2800" dirty="0">
                <a:solidFill>
                  <a:schemeClr val="accent1">
                    <a:lumMod val="20000"/>
                    <a:lumOff val="80000"/>
                  </a:schemeClr>
                </a:solidFill>
              </a:rPr>
              <a:t> { get; protected set; }</a:t>
            </a:r>
          </a:p>
          <a:p>
            <a:r>
              <a:rPr lang="en-US" sz="2800" dirty="0" smtClean="0">
                <a:solidFill>
                  <a:schemeClr val="accent1">
                    <a:lumMod val="20000"/>
                    <a:lumOff val="80000"/>
                  </a:schemeClr>
                </a:solidFill>
              </a:rPr>
              <a:t>  public </a:t>
            </a:r>
            <a:r>
              <a:rPr lang="en-US" sz="2800" dirty="0">
                <a:solidFill>
                  <a:schemeClr val="accent1">
                    <a:lumMod val="20000"/>
                    <a:lumOff val="80000"/>
                  </a:schemeClr>
                </a:solidFill>
              </a:rPr>
              <a:t>virtual string </a:t>
            </a:r>
            <a:r>
              <a:rPr lang="en-US" sz="2800" dirty="0" err="1">
                <a:solidFill>
                  <a:schemeClr val="accent1">
                    <a:lumMod val="20000"/>
                    <a:lumOff val="80000"/>
                  </a:schemeClr>
                </a:solidFill>
              </a:rPr>
              <a:t>ExplainMyself</a:t>
            </a:r>
            <a:r>
              <a:rPr lang="en-US" sz="2800" dirty="0">
                <a:solidFill>
                  <a:schemeClr val="accent1">
                    <a:lumMod val="20000"/>
                    <a:lumOff val="80000"/>
                  </a:schemeClr>
                </a:solidFill>
              </a:rPr>
              <a:t>()</a:t>
            </a:r>
          </a:p>
          <a:p>
            <a:r>
              <a:rPr lang="en-US" sz="2800" dirty="0" smtClean="0">
                <a:solidFill>
                  <a:schemeClr val="accent1">
                    <a:lumMod val="20000"/>
                    <a:lumOff val="80000"/>
                  </a:schemeClr>
                </a:solidFill>
              </a:rPr>
              <a:t>  {</a:t>
            </a:r>
            <a:endParaRPr lang="en-US" sz="2800" dirty="0">
              <a:solidFill>
                <a:schemeClr val="accent1">
                  <a:lumMod val="20000"/>
                  <a:lumOff val="80000"/>
                </a:schemeClr>
              </a:solidFill>
            </a:endParaRPr>
          </a:p>
          <a:p>
            <a:r>
              <a:rPr lang="en-US" sz="2800" dirty="0">
                <a:solidFill>
                  <a:schemeClr val="accent1">
                    <a:lumMod val="20000"/>
                    <a:lumOff val="80000"/>
                  </a:schemeClr>
                </a:solidFill>
              </a:rPr>
              <a:t>   </a:t>
            </a:r>
            <a:r>
              <a:rPr lang="en-US" sz="2800" dirty="0" smtClean="0">
                <a:solidFill>
                  <a:schemeClr val="accent1">
                    <a:lumMod val="20000"/>
                    <a:lumOff val="80000"/>
                  </a:schemeClr>
                </a:solidFill>
              </a:rPr>
              <a:t> return </a:t>
            </a:r>
            <a:r>
              <a:rPr lang="en-US" sz="2800" dirty="0">
                <a:solidFill>
                  <a:schemeClr val="accent1">
                    <a:lumMod val="20000"/>
                    <a:lumOff val="80000"/>
                  </a:schemeClr>
                </a:solidFill>
              </a:rPr>
              <a:t>$"I am {</a:t>
            </a:r>
            <a:r>
              <a:rPr lang="en-US" sz="2800" dirty="0" err="1">
                <a:solidFill>
                  <a:schemeClr val="accent1">
                    <a:lumMod val="20000"/>
                    <a:lumOff val="80000"/>
                  </a:schemeClr>
                </a:solidFill>
              </a:rPr>
              <a:t>this.Name</a:t>
            </a:r>
            <a:r>
              <a:rPr lang="en-US" sz="2800" dirty="0">
                <a:solidFill>
                  <a:schemeClr val="accent1">
                    <a:lumMod val="20000"/>
                    <a:lumOff val="80000"/>
                  </a:schemeClr>
                </a:solidFill>
              </a:rPr>
              <a:t>} and my </a:t>
            </a:r>
            <a:r>
              <a:rPr lang="en-US" sz="2800" dirty="0" err="1">
                <a:solidFill>
                  <a:schemeClr val="accent1">
                    <a:lumMod val="20000"/>
                    <a:lumOff val="80000"/>
                  </a:schemeClr>
                </a:solidFill>
              </a:rPr>
              <a:t>fovourite</a:t>
            </a:r>
            <a:r>
              <a:rPr lang="en-US" sz="2800" dirty="0">
                <a:solidFill>
                  <a:schemeClr val="accent1">
                    <a:lumMod val="20000"/>
                    <a:lumOff val="80000"/>
                  </a:schemeClr>
                </a:solidFill>
              </a:rPr>
              <a:t> food is </a:t>
            </a:r>
            <a:r>
              <a:rPr lang="en-US" sz="2800" dirty="0" smtClean="0">
                <a:solidFill>
                  <a:schemeClr val="accent1">
                    <a:lumMod val="20000"/>
                    <a:lumOff val="80000"/>
                  </a:schemeClr>
                </a:solidFill>
              </a:rPr>
              <a:t>    </a:t>
            </a:r>
          </a:p>
          <a:p>
            <a:r>
              <a:rPr lang="en-US" sz="2800" dirty="0">
                <a:solidFill>
                  <a:schemeClr val="accent1">
                    <a:lumMod val="20000"/>
                    <a:lumOff val="80000"/>
                  </a:schemeClr>
                </a:solidFill>
              </a:rPr>
              <a:t> </a:t>
            </a:r>
            <a:r>
              <a:rPr lang="en-US" sz="2800" dirty="0" smtClean="0">
                <a:solidFill>
                  <a:schemeClr val="accent1">
                    <a:lumMod val="20000"/>
                    <a:lumOff val="80000"/>
                  </a:schemeClr>
                </a:solidFill>
              </a:rPr>
              <a:t>                               {</a:t>
            </a:r>
            <a:r>
              <a:rPr lang="en-US" sz="2800" dirty="0" err="1" smtClean="0">
                <a:solidFill>
                  <a:schemeClr val="accent1">
                    <a:lumMod val="20000"/>
                    <a:lumOff val="80000"/>
                  </a:schemeClr>
                </a:solidFill>
              </a:rPr>
              <a:t>this.FavouriteFood</a:t>
            </a:r>
            <a:r>
              <a:rPr lang="en-US" sz="2800" dirty="0">
                <a:solidFill>
                  <a:schemeClr val="accent1">
                    <a:lumMod val="20000"/>
                    <a:lumOff val="80000"/>
                  </a:schemeClr>
                </a:solidFill>
              </a:rPr>
              <a:t>}";</a:t>
            </a:r>
          </a:p>
          <a:p>
            <a:r>
              <a:rPr lang="en-US" sz="2800" dirty="0">
                <a:solidFill>
                  <a:schemeClr val="accent1">
                    <a:lumMod val="20000"/>
                    <a:lumOff val="80000"/>
                  </a:schemeClr>
                </a:solidFill>
              </a:rPr>
              <a:t> </a:t>
            </a:r>
            <a:r>
              <a:rPr lang="en-US" sz="2800" dirty="0" smtClean="0">
                <a:solidFill>
                  <a:schemeClr val="accent1">
                    <a:lumMod val="20000"/>
                    <a:lumOff val="80000"/>
                  </a:schemeClr>
                </a:solidFill>
              </a:rPr>
              <a:t> }</a:t>
            </a:r>
            <a:endParaRPr lang="en-US" sz="2800" dirty="0">
              <a:solidFill>
                <a:schemeClr val="accent1">
                  <a:lumMod val="20000"/>
                  <a:lumOff val="80000"/>
                </a:schemeClr>
              </a:solidFill>
            </a:endParaRPr>
          </a:p>
          <a:p>
            <a:r>
              <a:rPr lang="en-US" sz="2800" dirty="0">
                <a:solidFill>
                  <a:schemeClr val="accent1">
                    <a:lumMod val="20000"/>
                    <a:lumOff val="80000"/>
                  </a:schemeClr>
                </a:solidFill>
              </a:rPr>
              <a:t>}</a:t>
            </a:r>
          </a:p>
        </p:txBody>
      </p:sp>
    </p:spTree>
    <p:extLst>
      <p:ext uri="{BB962C8B-B14F-4D97-AF65-F5344CB8AC3E}">
        <p14:creationId xmlns:p14="http://schemas.microsoft.com/office/powerpoint/2010/main" val="164698208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1624</Words>
  <Application>Microsoft Office PowerPoint</Application>
  <PresentationFormat>Custom</PresentationFormat>
  <Paragraphs>187</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Consolas</vt:lpstr>
      <vt:lpstr>Wingdings</vt:lpstr>
      <vt:lpstr>Wingdings 2</vt:lpstr>
      <vt:lpstr>SoftUni 16x9</vt:lpstr>
      <vt:lpstr>PowerPoint Presentation</vt:lpstr>
      <vt:lpstr>Съдържание</vt:lpstr>
      <vt:lpstr>Презареждане на методи</vt:lpstr>
      <vt:lpstr>Задача: MathOperation</vt:lpstr>
      <vt:lpstr>Решение: MathOperation</vt:lpstr>
      <vt:lpstr>Правила за презареждане на методи</vt:lpstr>
      <vt:lpstr>Презаписване на методи</vt:lpstr>
      <vt:lpstr>Задача: Животни</vt:lpstr>
      <vt:lpstr>Решение: Животни</vt:lpstr>
      <vt:lpstr>Решение: Животни (2)</vt:lpstr>
      <vt:lpstr>Правила за презаписване на методи</vt:lpstr>
      <vt:lpstr>Презареждане и презаписване</vt:lpstr>
      <vt:lpstr>Какво научихме днес?</vt:lpstr>
      <vt:lpstr>Презареждане и презаписване на методи</vt:lpstr>
      <vt:lpstr>Лиценз</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Defining Classes</dc:title>
  <dc:subject>C# Basics Course</dc:subject>
  <dc:creator/>
  <cp:keywords>C#, class, object, fields, methods, properties, constructors, static</cp:keywords>
  <dc:description>Software University Foundation - http://softuni.org</dc:description>
  <cp:lastModifiedBy/>
  <cp:revision>1</cp:revision>
  <dcterms:created xsi:type="dcterms:W3CDTF">2014-01-02T17:00:34Z</dcterms:created>
  <dcterms:modified xsi:type="dcterms:W3CDTF">2018-08-27T13:23:05Z</dcterms:modified>
  <cp:category>programming, software engineering, C#, OOP</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