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6"/>
  </p:notesMasterIdLst>
  <p:handoutMasterIdLst>
    <p:handoutMasterId r:id="rId17"/>
  </p:handoutMasterIdLst>
  <p:sldIdLst>
    <p:sldId id="394" r:id="rId3"/>
    <p:sldId id="625" r:id="rId4"/>
    <p:sldId id="626" r:id="rId5"/>
    <p:sldId id="627" r:id="rId6"/>
    <p:sldId id="628" r:id="rId7"/>
    <p:sldId id="629" r:id="rId8"/>
    <p:sldId id="630" r:id="rId9"/>
    <p:sldId id="631" r:id="rId10"/>
    <p:sldId id="632" r:id="rId11"/>
    <p:sldId id="633" r:id="rId12"/>
    <p:sldId id="639" r:id="rId13"/>
    <p:sldId id="594" r:id="rId14"/>
    <p:sldId id="593"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625"/>
            <p14:sldId id="626"/>
            <p14:sldId id="627"/>
            <p14:sldId id="628"/>
            <p14:sldId id="629"/>
            <p14:sldId id="630"/>
            <p14:sldId id="631"/>
            <p14:sldId id="632"/>
            <p14:sldId id="633"/>
            <p14:sldId id="639"/>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8670" autoAdjust="0"/>
  </p:normalViewPr>
  <p:slideViewPr>
    <p:cSldViewPr>
      <p:cViewPr varScale="1">
        <p:scale>
          <a:sx n="68" d="100"/>
          <a:sy n="68" d="100"/>
        </p:scale>
        <p:origin x="432" y="72"/>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8/27/2018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13</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73687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smtClean="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53514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Tree>
    <p:extLst>
      <p:ext uri="{BB962C8B-B14F-4D97-AF65-F5344CB8AC3E}">
        <p14:creationId xmlns:p14="http://schemas.microsoft.com/office/powerpoint/2010/main" val="145328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6</a:t>
            </a:fld>
            <a:r>
              <a:rPr lang="en-US" sz="1000" i="1" dirty="0"/>
              <a:t>##</a:t>
            </a:r>
            <a:endParaRPr lang="en-US" sz="1200" i="1" dirty="0"/>
          </a:p>
        </p:txBody>
      </p:sp>
    </p:spTree>
    <p:extLst>
      <p:ext uri="{BB962C8B-B14F-4D97-AF65-F5344CB8AC3E}">
        <p14:creationId xmlns:p14="http://schemas.microsoft.com/office/powerpoint/2010/main" val="128175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7</a:t>
            </a:fld>
            <a:r>
              <a:rPr lang="en-US" sz="1000" i="1" dirty="0"/>
              <a:t>##</a:t>
            </a:r>
            <a:endParaRPr lang="en-US" sz="1200" i="1" dirty="0"/>
          </a:p>
        </p:txBody>
      </p:sp>
    </p:spTree>
    <p:extLst>
      <p:ext uri="{BB962C8B-B14F-4D97-AF65-F5344CB8AC3E}">
        <p14:creationId xmlns:p14="http://schemas.microsoft.com/office/powerpoint/2010/main" val="254940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528569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11</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43739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12</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92500" lnSpcReduction="2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Абстрактни класове и полиморфизъм</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9" name="Content Placeholder 8"/>
          <p:cNvSpPr>
            <a:spLocks noGrp="1"/>
          </p:cNvSpPr>
          <p:nvPr>
            <p:ph idx="1"/>
          </p:nvPr>
        </p:nvSpPr>
        <p:spPr>
          <a:xfrm>
            <a:off x="177938" y="1052885"/>
            <a:ext cx="11804822" cy="5570355"/>
          </a:xfrm>
        </p:spPr>
        <p:txBody>
          <a:bodyPr/>
          <a:lstStyle/>
          <a:p>
            <a:r>
              <a:rPr lang="bg-BG" dirty="0" smtClean="0">
                <a:solidFill>
                  <a:schemeClr val="tx2">
                    <a:lumMod val="75000"/>
                  </a:schemeClr>
                </a:solidFill>
              </a:rPr>
              <a:t>Позволява</a:t>
            </a:r>
            <a:r>
              <a:rPr lang="en-US" dirty="0" smtClean="0"/>
              <a:t> </a:t>
            </a:r>
            <a:r>
              <a:rPr lang="bg-BG" dirty="0" smtClean="0">
                <a:solidFill>
                  <a:schemeClr val="tx2">
                    <a:lumMod val="75000"/>
                  </a:schemeClr>
                </a:solidFill>
              </a:rPr>
              <a:t>наследяване</a:t>
            </a:r>
            <a:r>
              <a:rPr lang="en-US" dirty="0" smtClean="0"/>
              <a:t> </a:t>
            </a:r>
            <a:r>
              <a:rPr lang="bg-BG" dirty="0" smtClean="0"/>
              <a:t>от класа и</a:t>
            </a:r>
            <a:r>
              <a:rPr lang="en-US" dirty="0" smtClean="0"/>
              <a:t> </a:t>
            </a:r>
            <a:r>
              <a:rPr lang="bg-BG" dirty="0" smtClean="0">
                <a:solidFill>
                  <a:schemeClr val="tx2">
                    <a:lumMod val="75000"/>
                  </a:schemeClr>
                </a:solidFill>
              </a:rPr>
              <a:t>предотвратява</a:t>
            </a:r>
            <a:r>
              <a:rPr lang="en-US" dirty="0" smtClean="0"/>
              <a:t> </a:t>
            </a:r>
            <a:r>
              <a:rPr lang="bg-BG" dirty="0" smtClean="0">
                <a:solidFill>
                  <a:schemeClr val="tx2">
                    <a:lumMod val="75000"/>
                  </a:schemeClr>
                </a:solidFill>
              </a:rPr>
              <a:t>презаписване</a:t>
            </a:r>
            <a:r>
              <a:rPr lang="en-US" dirty="0" smtClean="0"/>
              <a:t> </a:t>
            </a:r>
            <a:r>
              <a:rPr lang="bg-BG" dirty="0" smtClean="0"/>
              <a:t>на конкретен</a:t>
            </a:r>
            <a:r>
              <a:rPr lang="en-US" dirty="0" smtClean="0"/>
              <a:t> </a:t>
            </a:r>
            <a:r>
              <a:rPr lang="bg-BG" dirty="0" smtClean="0">
                <a:solidFill>
                  <a:schemeClr val="tx2">
                    <a:lumMod val="75000"/>
                  </a:schemeClr>
                </a:solidFill>
              </a:rPr>
              <a:t>виртуален метод</a:t>
            </a:r>
            <a:r>
              <a:rPr lang="en-US" dirty="0" smtClean="0">
                <a:solidFill>
                  <a:schemeClr val="tx2">
                    <a:lumMod val="75000"/>
                  </a:schemeClr>
                </a:solidFill>
              </a:rPr>
              <a:t> </a:t>
            </a:r>
            <a:r>
              <a:rPr lang="bg-BG" dirty="0" smtClean="0"/>
              <a:t>или свойства</a:t>
            </a:r>
            <a:r>
              <a:rPr lang="en-US" dirty="0" smtClean="0"/>
              <a:t>.</a:t>
            </a:r>
            <a:endParaRPr lang="bg-BG" dirty="0">
              <a:solidFill>
                <a:schemeClr val="tx2">
                  <a:lumMod val="75000"/>
                </a:schemeClr>
              </a:solidFill>
            </a:endParaRPr>
          </a:p>
        </p:txBody>
      </p:sp>
      <p:sp>
        <p:nvSpPr>
          <p:cNvPr id="4" name="Title 3"/>
          <p:cNvSpPr>
            <a:spLocks noGrp="1"/>
          </p:cNvSpPr>
          <p:nvPr>
            <p:ph type="title"/>
          </p:nvPr>
        </p:nvSpPr>
        <p:spPr/>
        <p:txBody>
          <a:bodyPr/>
          <a:lstStyle/>
          <a:p>
            <a:r>
              <a:rPr lang="bg-BG" dirty="0" smtClean="0"/>
              <a:t>Ключова дума </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19434"/>
            <a:ext cx="110346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 override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GetArea()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double GetArea()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//Compile time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error</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452741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bg-BG" dirty="0" smtClean="0"/>
              <a:t>Какво научихме днес?</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spcBef>
                <a:spcPts val="0"/>
              </a:spcBef>
            </a:pPr>
            <a:r>
              <a:rPr lang="bg-BG" sz="3600" dirty="0" smtClean="0"/>
              <a:t>Абстрактни класове</a:t>
            </a:r>
          </a:p>
          <a:p>
            <a:pPr>
              <a:lnSpc>
                <a:spcPct val="100000"/>
              </a:lnSpc>
              <a:spcBef>
                <a:spcPts val="0"/>
              </a:spcBef>
            </a:pPr>
            <a:r>
              <a:rPr lang="bg-BG" sz="3600" dirty="0" smtClean="0"/>
              <a:t>Абстрактни методи</a:t>
            </a:r>
          </a:p>
          <a:p>
            <a:pPr>
              <a:lnSpc>
                <a:spcPct val="100000"/>
              </a:lnSpc>
              <a:spcBef>
                <a:spcPts val="0"/>
              </a:spcBef>
            </a:pPr>
            <a:r>
              <a:rPr lang="bg-BG" sz="3600" dirty="0" smtClean="0"/>
              <a:t>Употреба на </a:t>
            </a:r>
            <a:r>
              <a:rPr lang="en-US" sz="3600" dirty="0" smtClean="0">
                <a:solidFill>
                  <a:schemeClr val="tx2">
                    <a:lumMod val="75000"/>
                  </a:schemeClr>
                </a:solidFill>
              </a:rPr>
              <a:t>sealed</a:t>
            </a:r>
            <a:endParaRPr lang="bg-BG" sz="3600" dirty="0" smtClean="0"/>
          </a:p>
          <a:p>
            <a:pPr>
              <a:lnSpc>
                <a:spcPct val="100000"/>
              </a:lnSpc>
              <a:spcBef>
                <a:spcPts val="0"/>
              </a:spcBef>
            </a:pPr>
            <a:endParaRPr lang="en-US" sz="3600" dirty="0" smtClean="0"/>
          </a:p>
        </p:txBody>
      </p:sp>
      <p:sp>
        <p:nvSpPr>
          <p:cNvPr id="3" name="Slide Number Placeholder 2"/>
          <p:cNvSpPr>
            <a:spLocks noGrp="1"/>
          </p:cNvSpPr>
          <p:nvPr>
            <p:ph type="sldNum" sz="quarter" idx="4"/>
          </p:nvPr>
        </p:nvSpPr>
        <p:spPr/>
        <p:txBody>
          <a:bodyPr/>
          <a:lstStyle/>
          <a:p>
            <a:fld id="{C014DD1E-5D91-48A3-AD6D-45FBA980D106}" type="slidenum">
              <a:rPr lang="en-US" smtClean="0"/>
              <a:pPr/>
              <a:t>11</a:t>
            </a:fld>
            <a:endParaRPr lang="en-US"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1863908"/>
            <a:ext cx="554655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70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smtClean="0"/>
              <a:t>Абстрактни класове и полиморфизъм</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13</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bg-BG" noProof="1" smtClean="0">
                <a:cs typeface="Consolas" panose="020B0609020204030204" pitchFamily="49" charset="0"/>
              </a:rPr>
              <a:t>Абстрактни класове</a:t>
            </a:r>
            <a:endParaRPr lang="en-US" noProof="1">
              <a:cs typeface="Consolas" panose="020B0609020204030204" pitchFamily="49" charset="0"/>
            </a:endParaRP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997649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p:txBody>
          <a:bodyPr>
            <a:normAutofit fontScale="92500" lnSpcReduction="20000"/>
          </a:bodyPr>
          <a:lstStyle/>
          <a:p>
            <a:r>
              <a:rPr lang="bg-BG" dirty="0" smtClean="0"/>
              <a:t>Абстрактните класове </a:t>
            </a:r>
            <a:r>
              <a:rPr lang="bg-BG" dirty="0" smtClean="0">
                <a:solidFill>
                  <a:schemeClr val="tx2">
                    <a:lumMod val="75000"/>
                  </a:schemeClr>
                </a:solidFill>
              </a:rPr>
              <a:t>НЕ МОГАТ</a:t>
            </a:r>
            <a:r>
              <a:rPr lang="bg-BG" dirty="0" smtClean="0">
                <a:solidFill>
                  <a:schemeClr val="tx2">
                    <a:lumMod val="75000"/>
                  </a:schemeClr>
                </a:solidFill>
              </a:rPr>
              <a:t> да бъдат инстанцирани</a:t>
            </a:r>
            <a:endParaRPr lang="en-US" dirty="0">
              <a:solidFill>
                <a:schemeClr val="tx2">
                  <a:lumMod val="75000"/>
                </a:schemeClr>
              </a:solidFill>
            </a:endParaRPr>
          </a:p>
          <a:p>
            <a:endParaRPr lang="en-US" dirty="0"/>
          </a:p>
          <a:p>
            <a:endParaRPr lang="en-US" dirty="0" smtClean="0"/>
          </a:p>
          <a:p>
            <a:endParaRPr lang="en-US" dirty="0"/>
          </a:p>
          <a:p>
            <a:endParaRPr lang="bg-BG" dirty="0">
              <a:solidFill>
                <a:schemeClr val="tx2">
                  <a:lumMod val="75000"/>
                </a:schemeClr>
              </a:solidFill>
            </a:endParaRPr>
          </a:p>
          <a:p>
            <a:r>
              <a:rPr lang="bg-BG" dirty="0" smtClean="0">
                <a:solidFill>
                  <a:schemeClr val="tx2">
                    <a:lumMod val="75000"/>
                  </a:schemeClr>
                </a:solidFill>
              </a:rPr>
              <a:t>Абстрактният </a:t>
            </a:r>
            <a:r>
              <a:rPr lang="bg-BG" dirty="0" smtClean="0"/>
              <a:t>клас</a:t>
            </a:r>
            <a:r>
              <a:rPr lang="en-US" dirty="0" smtClean="0"/>
              <a:t> </a:t>
            </a:r>
            <a:r>
              <a:rPr lang="bg-BG" dirty="0" smtClean="0">
                <a:solidFill>
                  <a:schemeClr val="tx2">
                    <a:lumMod val="75000"/>
                  </a:schemeClr>
                </a:solidFill>
              </a:rPr>
              <a:t>може </a:t>
            </a:r>
            <a:r>
              <a:rPr lang="bg-BG" dirty="0" smtClean="0"/>
              <a:t>да включва абстрактни</a:t>
            </a:r>
            <a:r>
              <a:rPr lang="en-US" dirty="0" smtClean="0"/>
              <a:t> </a:t>
            </a:r>
            <a:r>
              <a:rPr lang="bg-BG" dirty="0" smtClean="0">
                <a:solidFill>
                  <a:schemeClr val="tx2">
                    <a:lumMod val="75000"/>
                  </a:schemeClr>
                </a:solidFill>
              </a:rPr>
              <a:t>методи</a:t>
            </a:r>
            <a:r>
              <a:rPr lang="bg-BG" dirty="0" smtClean="0"/>
              <a:t>, а може и да не включва такива.</a:t>
            </a:r>
            <a:endParaRPr lang="en-US" dirty="0">
              <a:solidFill>
                <a:schemeClr val="tx2">
                  <a:lumMod val="75000"/>
                </a:schemeClr>
              </a:solidFill>
            </a:endParaRPr>
          </a:p>
          <a:p>
            <a:r>
              <a:rPr lang="bg-BG" dirty="0" smtClean="0"/>
              <a:t>Ако клас има</a:t>
            </a:r>
            <a:r>
              <a:rPr lang="en-US" dirty="0" smtClean="0"/>
              <a:t> </a:t>
            </a:r>
            <a:r>
              <a:rPr lang="bg-BG" dirty="0" smtClean="0">
                <a:solidFill>
                  <a:schemeClr val="tx2">
                    <a:lumMod val="75000"/>
                  </a:schemeClr>
                </a:solidFill>
              </a:rPr>
              <a:t>поне един абстрактен метод</a:t>
            </a:r>
            <a:r>
              <a:rPr lang="en-US" dirty="0" smtClean="0"/>
              <a:t>, </a:t>
            </a:r>
            <a:r>
              <a:rPr lang="bg-BG" dirty="0" smtClean="0"/>
              <a:t>той трябва да бъде деклариран като </a:t>
            </a:r>
            <a:r>
              <a:rPr lang="bg-BG" dirty="0" smtClean="0">
                <a:solidFill>
                  <a:schemeClr val="tx2">
                    <a:lumMod val="75000"/>
                  </a:schemeClr>
                </a:solidFill>
              </a:rPr>
              <a:t>абстрактен</a:t>
            </a:r>
            <a:endParaRPr lang="en-US" dirty="0">
              <a:solidFill>
                <a:schemeClr val="tx2">
                  <a:lumMod val="75000"/>
                </a:schemeClr>
              </a:solidFill>
            </a:endParaRPr>
          </a:p>
          <a:p>
            <a:r>
              <a:rPr lang="bg-BG" dirty="0" smtClean="0"/>
              <a:t>За да използвате</a:t>
            </a:r>
            <a:r>
              <a:rPr lang="en-US" dirty="0" smtClean="0"/>
              <a:t> </a:t>
            </a:r>
            <a:r>
              <a:rPr lang="bg-BG" dirty="0" smtClean="0">
                <a:solidFill>
                  <a:schemeClr val="tx2">
                    <a:lumMod val="75000"/>
                  </a:schemeClr>
                </a:solidFill>
              </a:rPr>
              <a:t>абстрактен клас</a:t>
            </a:r>
            <a:r>
              <a:rPr lang="bg-BG" dirty="0" smtClean="0"/>
              <a:t>, </a:t>
            </a:r>
            <a:r>
              <a:rPr lang="bg-BG" dirty="0" smtClean="0"/>
              <a:t>трябва да го</a:t>
            </a:r>
            <a:r>
              <a:rPr lang="en-US" dirty="0" smtClean="0"/>
              <a:t> </a:t>
            </a:r>
            <a:r>
              <a:rPr lang="bg-BG" dirty="0" smtClean="0">
                <a:solidFill>
                  <a:schemeClr val="tx2">
                    <a:lumMod val="75000"/>
                  </a:schemeClr>
                </a:solidFill>
              </a:rPr>
              <a:t>наследите</a:t>
            </a:r>
            <a:endParaRPr lang="en-US" dirty="0">
              <a:solidFill>
                <a:schemeClr val="tx2">
                  <a:lumMod val="75000"/>
                </a:schemeClr>
              </a:solidFill>
            </a:endParaRPr>
          </a:p>
        </p:txBody>
      </p:sp>
      <p:sp>
        <p:nvSpPr>
          <p:cNvPr id="4" name="Title 3"/>
          <p:cNvSpPr>
            <a:spLocks noGrp="1"/>
          </p:cNvSpPr>
          <p:nvPr>
            <p:ph type="title"/>
          </p:nvPr>
        </p:nvSpPr>
        <p:spPr/>
        <p:txBody>
          <a:bodyPr/>
          <a:lstStyle/>
          <a:p>
            <a:r>
              <a:rPr lang="bg-BG" noProof="1" smtClean="0"/>
              <a:t>Абстрактни класове</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 </a:t>
            </a:r>
          </a:p>
          <a:p>
            <a:r>
              <a:rPr lang="en-US" sz="2800" dirty="0">
                <a:solidFill>
                  <a:schemeClr val="accent1">
                    <a:lumMod val="20000"/>
                    <a:lumOff val="80000"/>
                  </a:schemeClr>
                </a:solidFill>
              </a:rPr>
              <a:t>p</a:t>
            </a:r>
            <a:r>
              <a:rPr lang="en-US" sz="2800" dirty="0" smtClean="0">
                <a:solidFill>
                  <a:schemeClr val="accent1">
                    <a:lumMod val="20000"/>
                    <a:lumOff val="80000"/>
                  </a:schemeClr>
                </a:solidFill>
              </a:rPr>
              <a:t>ublic class Circle : Shape {}</a:t>
            </a:r>
          </a:p>
          <a:p>
            <a:pPr>
              <a:spcBef>
                <a:spcPts val="1200"/>
              </a:spcBef>
            </a:pPr>
            <a:r>
              <a:rPr lang="en-US" sz="2800" dirty="0" smtClean="0">
                <a:solidFill>
                  <a:schemeClr val="tx2">
                    <a:lumMod val="75000"/>
                  </a:schemeClr>
                </a:solidFill>
              </a:rPr>
              <a:t>Shape</a:t>
            </a:r>
            <a:r>
              <a:rPr lang="en-US" sz="2800" dirty="0" smtClean="0">
                <a:solidFill>
                  <a:schemeClr val="accent1">
                    <a:lumMod val="20000"/>
                    <a:lumOff val="80000"/>
                  </a:schemeClr>
                </a:solidFill>
              </a:rPr>
              <a:t> shape = new </a:t>
            </a:r>
            <a:r>
              <a:rPr lang="en-US" sz="2800" dirty="0" smtClean="0">
                <a:solidFill>
                  <a:schemeClr val="tx2">
                    <a:lumMod val="75000"/>
                  </a:schemeClr>
                </a:solidFill>
              </a:rPr>
              <a:t>Shape()</a:t>
            </a:r>
            <a:r>
              <a:rPr lang="en-US" sz="2800" dirty="0" smtClean="0">
                <a:solidFill>
                  <a:schemeClr val="accent1">
                    <a:lumMod val="20000"/>
                    <a:lumOff val="80000"/>
                  </a:schemeClr>
                </a:solidFill>
              </a:rPr>
              <a:t>; // </a:t>
            </a:r>
            <a:r>
              <a:rPr lang="bg-BG" sz="2800" dirty="0" smtClean="0">
                <a:solidFill>
                  <a:schemeClr val="accent1">
                    <a:lumMod val="20000"/>
                    <a:lumOff val="80000"/>
                  </a:schemeClr>
                </a:solidFill>
              </a:rPr>
              <a:t>Грешка при компилиране</a:t>
            </a:r>
            <a:endParaRPr lang="en-US" sz="2800" dirty="0" smtClean="0">
              <a:solidFill>
                <a:schemeClr val="accent1">
                  <a:lumMod val="20000"/>
                  <a:lumOff val="80000"/>
                </a:schemeClr>
              </a:solidFill>
            </a:endParaRPr>
          </a:p>
          <a:p>
            <a:r>
              <a:rPr lang="en-US" sz="2800" dirty="0" smtClean="0">
                <a:solidFill>
                  <a:schemeClr val="tx2">
                    <a:lumMod val="75000"/>
                  </a:schemeClr>
                </a:solidFill>
              </a:rPr>
              <a:t>Shape</a:t>
            </a:r>
            <a:r>
              <a:rPr lang="en-US" sz="2800" dirty="0" smtClean="0">
                <a:solidFill>
                  <a:schemeClr val="accent1">
                    <a:lumMod val="20000"/>
                    <a:lumOff val="80000"/>
                  </a:schemeClr>
                </a:solidFill>
              </a:rPr>
              <a:t> circle = new </a:t>
            </a:r>
            <a:r>
              <a:rPr lang="en-US" sz="2800" dirty="0" smtClean="0">
                <a:solidFill>
                  <a:schemeClr val="tx2">
                    <a:lumMod val="75000"/>
                  </a:schemeClr>
                </a:solidFill>
              </a:rPr>
              <a:t>Circle(); </a:t>
            </a:r>
            <a:r>
              <a:rPr lang="en-US" sz="2800" dirty="0" smtClean="0">
                <a:solidFill>
                  <a:schemeClr val="accent1">
                    <a:lumMod val="20000"/>
                    <a:lumOff val="80000"/>
                  </a:schemeClr>
                </a:solidFill>
              </a:rPr>
              <a:t>// </a:t>
            </a:r>
            <a:r>
              <a:rPr lang="bg-BG" sz="2800" dirty="0" smtClean="0">
                <a:solidFill>
                  <a:schemeClr val="accent1">
                    <a:lumMod val="20000"/>
                    <a:lumOff val="80000"/>
                  </a:schemeClr>
                </a:solidFill>
              </a:rPr>
              <a:t>полиморфизъм</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226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4" name="Title 3"/>
          <p:cNvSpPr>
            <a:spLocks noGrp="1"/>
          </p:cNvSpPr>
          <p:nvPr>
            <p:ph type="title"/>
          </p:nvPr>
        </p:nvSpPr>
        <p:spPr/>
        <p:txBody>
          <a:bodyPr/>
          <a:lstStyle/>
          <a:p>
            <a:r>
              <a:rPr lang="bg-BG" noProof="1" smtClean="0"/>
              <a:t>Елементи на абстрактния клас</a:t>
            </a:r>
            <a:endParaRPr lang="en-US" dirty="0"/>
          </a:p>
        </p:txBody>
      </p:sp>
      <p:sp>
        <p:nvSpPr>
          <p:cNvPr id="5" name="Rectangle 4"/>
          <p:cNvSpPr>
            <a:spLocks noChangeArrowheads="1"/>
          </p:cNvSpPr>
          <p:nvPr/>
        </p:nvSpPr>
        <p:spPr bwMode="auto">
          <a:xfrm>
            <a:off x="608012" y="1148321"/>
            <a:ext cx="10591800" cy="39703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StartPoint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6018212" y="1109697"/>
            <a:ext cx="4343400" cy="685800"/>
          </a:xfrm>
          <a:prstGeom prst="wedgeRoundRectCallout">
            <a:avLst>
              <a:gd name="adj1" fmla="val -129138"/>
              <a:gd name="adj2" fmla="val 917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Може да има </a:t>
            </a:r>
            <a:r>
              <a:rPr lang="bg-BG" sz="3200" dirty="0" smtClean="0">
                <a:solidFill>
                  <a:schemeClr val="tx2">
                    <a:lumMod val="75000"/>
                  </a:schemeClr>
                </a:solidFill>
              </a:rPr>
              <a:t>полета</a:t>
            </a:r>
            <a:endParaRPr lang="bg-BG" sz="3200" dirty="0">
              <a:solidFill>
                <a:schemeClr val="tx2">
                  <a:lumMod val="75000"/>
                </a:schemeClr>
              </a:solidFill>
            </a:endParaRPr>
          </a:p>
        </p:txBody>
      </p:sp>
      <p:sp>
        <p:nvSpPr>
          <p:cNvPr id="10" name="AutoShape 6"/>
          <p:cNvSpPr>
            <a:spLocks noChangeArrowheads="1"/>
          </p:cNvSpPr>
          <p:nvPr/>
        </p:nvSpPr>
        <p:spPr bwMode="auto">
          <a:xfrm>
            <a:off x="8304212" y="1872134"/>
            <a:ext cx="3146332" cy="940557"/>
          </a:xfrm>
          <a:prstGeom prst="wedgeRoundRectCallout">
            <a:avLst>
              <a:gd name="adj1" fmla="val -187285"/>
              <a:gd name="adj2" fmla="val 823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Може да има </a:t>
            </a:r>
            <a:r>
              <a:rPr lang="bg-BG" sz="3200" dirty="0" smtClean="0">
                <a:solidFill>
                  <a:schemeClr val="tx2">
                    <a:lumMod val="75000"/>
                  </a:schemeClr>
                </a:solidFill>
              </a:rPr>
              <a:t>конструктор</a:t>
            </a:r>
            <a:endParaRPr lang="bg-BG" sz="3200" dirty="0">
              <a:solidFill>
                <a:schemeClr val="tx2">
                  <a:lumMod val="75000"/>
                </a:schemeClr>
              </a:solidFill>
            </a:endParaRPr>
          </a:p>
        </p:txBody>
      </p:sp>
      <p:sp>
        <p:nvSpPr>
          <p:cNvPr id="11" name="AutoShape 6"/>
          <p:cNvSpPr>
            <a:spLocks noChangeArrowheads="1"/>
          </p:cNvSpPr>
          <p:nvPr/>
        </p:nvSpPr>
        <p:spPr bwMode="auto">
          <a:xfrm>
            <a:off x="8634491" y="4891476"/>
            <a:ext cx="3146332" cy="1731764"/>
          </a:xfrm>
          <a:prstGeom prst="wedgeRoundRectCallout">
            <a:avLst>
              <a:gd name="adj1" fmla="val -188096"/>
              <a:gd name="adj2" fmla="val -617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Може да има</a:t>
            </a:r>
            <a:r>
              <a:rPr lang="en-US" sz="3200" dirty="0" smtClean="0">
                <a:solidFill>
                  <a:srgbClr val="FFFFFF"/>
                </a:solidFill>
              </a:rPr>
              <a:t> </a:t>
            </a:r>
            <a:r>
              <a:rPr lang="bg-BG" sz="3200" dirty="0" smtClean="0">
                <a:solidFill>
                  <a:schemeClr val="tx2">
                    <a:lumMod val="75000"/>
                  </a:schemeClr>
                </a:solidFill>
              </a:rPr>
              <a:t>методи</a:t>
            </a:r>
            <a:r>
              <a:rPr lang="en-US" sz="3200" dirty="0" smtClean="0">
                <a:solidFill>
                  <a:srgbClr val="FFFFFF"/>
                </a:solidFill>
              </a:rPr>
              <a:t> </a:t>
            </a:r>
            <a:r>
              <a:rPr lang="bg-BG" sz="3200" dirty="0" smtClean="0">
                <a:solidFill>
                  <a:srgbClr val="FFFFFF"/>
                </a:solidFill>
              </a:rPr>
              <a:t>с код в тях</a:t>
            </a:r>
            <a:endParaRPr lang="bg-BG" sz="3200" dirty="0">
              <a:solidFill>
                <a:schemeClr val="tx2">
                  <a:lumMod val="75000"/>
                </a:schemeClr>
              </a:solidFill>
            </a:endParaRPr>
          </a:p>
        </p:txBody>
      </p:sp>
      <p:sp>
        <p:nvSpPr>
          <p:cNvPr id="12" name="AutoShape 6"/>
          <p:cNvSpPr>
            <a:spLocks noChangeArrowheads="1"/>
          </p:cNvSpPr>
          <p:nvPr/>
        </p:nvSpPr>
        <p:spPr bwMode="auto">
          <a:xfrm>
            <a:off x="608012" y="5369475"/>
            <a:ext cx="68690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Всеки абстрактен метод </a:t>
            </a:r>
            <a:r>
              <a:rPr lang="bg-BG" sz="3200" dirty="0" smtClean="0">
                <a:solidFill>
                  <a:schemeClr val="tx2">
                    <a:lumMod val="75000"/>
                  </a:schemeClr>
                </a:solidFill>
              </a:rPr>
              <a:t>ТРЯБВА</a:t>
            </a:r>
            <a:r>
              <a:rPr lang="en-US" sz="3200" dirty="0" smtClean="0">
                <a:solidFill>
                  <a:srgbClr val="FFFFFF"/>
                </a:solidFill>
              </a:rPr>
              <a:t> </a:t>
            </a:r>
            <a:r>
              <a:rPr lang="bg-BG" sz="3200" dirty="0" smtClean="0">
                <a:solidFill>
                  <a:srgbClr val="FFFFFF"/>
                </a:solidFill>
              </a:rPr>
              <a:t>да</a:t>
            </a:r>
            <a:r>
              <a:rPr lang="en-US" sz="3200" dirty="0" smtClean="0">
                <a:solidFill>
                  <a:srgbClr val="FFFFFF"/>
                </a:solidFill>
              </a:rPr>
              <a:t> </a:t>
            </a:r>
            <a:r>
              <a:rPr lang="bg-BG" sz="3200" dirty="0" smtClean="0">
                <a:solidFill>
                  <a:schemeClr val="tx2">
                    <a:lumMod val="75000"/>
                  </a:schemeClr>
                </a:solidFill>
              </a:rPr>
              <a:t>се имплементира</a:t>
            </a:r>
            <a:r>
              <a:rPr lang="en-US" sz="3200" dirty="0" smtClean="0">
                <a:solidFill>
                  <a:schemeClr val="tx2">
                    <a:lumMod val="75000"/>
                  </a:schemeClr>
                </a:solidFill>
              </a:rPr>
              <a:t> </a:t>
            </a:r>
            <a:r>
              <a:rPr lang="bg-BG" sz="3200" dirty="0" smtClean="0">
                <a:solidFill>
                  <a:srgbClr val="FFFFFF"/>
                </a:solidFill>
              </a:rPr>
              <a:t>от подкласовете</a:t>
            </a:r>
            <a:endParaRPr lang="en-US" sz="3200" noProof="1">
              <a:solidFill>
                <a:schemeClr val="tx2">
                  <a:lumMod val="75000"/>
                </a:schemeClr>
              </a:solidFill>
            </a:endParaRPr>
          </a:p>
        </p:txBody>
      </p:sp>
    </p:spTree>
    <p:extLst>
      <p:ext uri="{BB962C8B-B14F-4D97-AF65-F5344CB8AC3E}">
        <p14:creationId xmlns:p14="http://schemas.microsoft.com/office/powerpoint/2010/main" val="13789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Фигури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5</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Shape</a:t>
            </a:r>
            <a:endParaRPr lang="en-US" b="1" i="1" noProof="1">
              <a:latin typeface="Consolas" panose="020B0609020204030204" pitchFamily="49" charset="0"/>
            </a:endParaRP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area</a:t>
            </a:r>
            <a:endParaRPr lang="en-US" b="1" noProof="1">
              <a:latin typeface="Consolas" panose="020B0609020204030204" pitchFamily="49" charset="0"/>
            </a:endParaRPr>
          </a:p>
        </p:txBody>
      </p:sp>
      <p:sp>
        <p:nvSpPr>
          <p:cNvPr id="10" name="Rectangle 9"/>
          <p:cNvSpPr>
            <a:spLocks noChangeArrowheads="1"/>
          </p:cNvSpPr>
          <p:nvPr/>
        </p:nvSpPr>
        <p:spPr bwMode="auto">
          <a:xfrm>
            <a:off x="3275012" y="2483584"/>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Circle</a:t>
            </a:r>
            <a:endParaRPr lang="en-US" sz="2800" b="1" noProof="1">
              <a:latin typeface="Consolas" panose="020B0609020204030204" pitchFamily="49" charset="0"/>
            </a:endParaRP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+CalculatePerimeter</a:t>
            </a:r>
            <a:endParaRPr lang="en-US" sz="2800" b="1" noProof="1">
              <a:latin typeface="Consolas" panose="020B0609020204030204" pitchFamily="49" charset="0"/>
            </a:endParaRP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+CalculateArea</a:t>
            </a:r>
            <a:endParaRPr lang="en-US" sz="2800" b="1" noProof="1">
              <a:latin typeface="Consolas" panose="020B0609020204030204" pitchFamily="49" charset="0"/>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2383561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Фигури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6</a:t>
            </a:fld>
            <a:endParaRPr lang="en-US" dirty="0"/>
          </a:p>
        </p:txBody>
      </p:sp>
      <p:sp>
        <p:nvSpPr>
          <p:cNvPr id="11" name="Text Placeholder 5"/>
          <p:cNvSpPr txBox="1">
            <a:spLocks/>
          </p:cNvSpPr>
          <p:nvPr/>
        </p:nvSpPr>
        <p:spPr>
          <a:xfrm>
            <a:off x="379412" y="1024680"/>
            <a:ext cx="11430000"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smtClean="0">
                <a:solidFill>
                  <a:schemeClr val="accent1">
                    <a:lumMod val="20000"/>
                    <a:lumOff val="80000"/>
                  </a:schemeClr>
                </a:solidFill>
              </a:rPr>
              <a:t>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class Shape</a:t>
            </a:r>
          </a:p>
          <a:p>
            <a:r>
              <a:rPr lang="en-US" sz="3200" dirty="0" smtClean="0">
                <a:solidFill>
                  <a:schemeClr val="accent1">
                    <a:lumMod val="20000"/>
                    <a:lumOff val="80000"/>
                  </a:schemeClr>
                </a:solidFill>
              </a:rPr>
              <a:t>{</a:t>
            </a: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CalculatePerimeter();</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abstract</a:t>
            </a:r>
            <a:r>
              <a:rPr lang="en-US" sz="3200" dirty="0" smtClean="0">
                <a:solidFill>
                  <a:schemeClr val="accent1">
                    <a:lumMod val="20000"/>
                    <a:lumOff val="80000"/>
                  </a:schemeClr>
                </a:solidFill>
              </a:rPr>
              <a:t> double CalculateArea();</a:t>
            </a:r>
          </a:p>
          <a:p>
            <a:endParaRPr lang="en-US" sz="3200" dirty="0" smtClean="0">
              <a:solidFill>
                <a:schemeClr val="accent1">
                  <a:lumMod val="20000"/>
                  <a:lumOff val="80000"/>
                </a:schemeClr>
              </a:solidFill>
            </a:endParaRPr>
          </a:p>
          <a:p>
            <a:r>
              <a:rPr lang="en-US" sz="3200" dirty="0" smtClean="0">
                <a:solidFill>
                  <a:schemeClr val="accent1">
                    <a:lumMod val="20000"/>
                    <a:lumOff val="80000"/>
                  </a:schemeClr>
                </a:solidFill>
              </a:rPr>
              <a:t>    public </a:t>
            </a:r>
            <a:r>
              <a:rPr lang="en-US" sz="3200" dirty="0" smtClean="0">
                <a:solidFill>
                  <a:schemeClr val="tx2">
                    <a:lumMod val="75000"/>
                  </a:schemeClr>
                </a:solidFill>
              </a:rPr>
              <a:t>virtual</a:t>
            </a:r>
            <a:r>
              <a:rPr lang="en-US" sz="3200" dirty="0" smtClean="0">
                <a:solidFill>
                  <a:schemeClr val="accent1">
                    <a:lumMod val="20000"/>
                    <a:lumOff val="80000"/>
                  </a:schemeClr>
                </a:solidFill>
              </a:rPr>
              <a:t> string Draw()</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        return "Drawing ";</a:t>
            </a:r>
          </a:p>
          <a:p>
            <a:r>
              <a:rPr lang="en-US" sz="3200" dirty="0" smtClean="0">
                <a:solidFill>
                  <a:schemeClr val="accent1">
                    <a:lumMod val="20000"/>
                    <a:lumOff val="80000"/>
                  </a:schemeClr>
                </a:solidFill>
              </a:rPr>
              <a:t>    }</a:t>
            </a:r>
          </a:p>
          <a:p>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4944310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dirty="0" smtClean="0"/>
              <a:t>Фигури</a:t>
            </a:r>
            <a:r>
              <a:rPr lang="en-US" dirty="0" smtClean="0"/>
              <a:t> </a:t>
            </a:r>
            <a:r>
              <a:rPr lang="en-US" dirty="0" smtClean="0"/>
              <a:t>(2)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Rectangle : Shape</a:t>
            </a:r>
          </a:p>
          <a:p>
            <a:r>
              <a:rPr lang="en-US" sz="2800" dirty="0" smtClean="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smtClean="0">
                <a:solidFill>
                  <a:schemeClr val="tx2">
                    <a:lumMod val="75000"/>
                  </a:schemeClr>
                </a:solidFill>
              </a:rPr>
              <a:t>TODO:</a:t>
            </a:r>
            <a:r>
              <a:rPr lang="en-US" sz="2800" dirty="0" smtClean="0">
                <a:solidFill>
                  <a:schemeClr val="accent1">
                    <a:lumMod val="20000"/>
                    <a:lumOff val="80000"/>
                  </a:schemeClr>
                </a:solidFill>
              </a:rPr>
              <a:t> </a:t>
            </a:r>
            <a:r>
              <a:rPr lang="bg-BG" sz="2800" dirty="0" smtClean="0">
                <a:solidFill>
                  <a:schemeClr val="accent1">
                    <a:lumMod val="20000"/>
                    <a:lumOff val="80000"/>
                  </a:schemeClr>
                </a:solidFill>
              </a:rPr>
              <a:t>Добавете полета и конструктор</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2 + </a:t>
            </a:r>
            <a:r>
              <a:rPr lang="en-US" sz="2800" dirty="0" smtClean="0">
                <a:solidFill>
                  <a:schemeClr val="tx2">
                    <a:lumMod val="75000"/>
                  </a:schemeClr>
                </a:solidFill>
              </a:rPr>
              <a:t>this.sideB </a:t>
            </a:r>
            <a:r>
              <a:rPr lang="en-US" sz="2800" dirty="0">
                <a:solidFill>
                  <a:schemeClr val="tx2">
                    <a:lumMod val="75000"/>
                  </a:schemeClr>
                </a:solidFill>
              </a:rPr>
              <a:t>* 2</a:t>
            </a:r>
            <a:r>
              <a:rPr lang="en-US" sz="2800" dirty="0" smtClean="0">
                <a:solidFill>
                  <a:schemeClr val="tx2">
                    <a:lumMod val="75000"/>
                  </a:schemeClr>
                </a:solidFill>
              </a:rPr>
              <a:t>;</a:t>
            </a: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override double </a:t>
            </a:r>
            <a:r>
              <a:rPr lang="en-US" sz="2800" dirty="0" err="1">
                <a:solidFill>
                  <a:schemeClr val="accent1">
                    <a:lumMod val="20000"/>
                    <a:lumOff val="80000"/>
                  </a:schemeClr>
                </a:solidFill>
              </a:rPr>
              <a:t>CalculateArea</a:t>
            </a:r>
            <a:r>
              <a:rPr lang="en-US" sz="2800" dirty="0">
                <a:solidFill>
                  <a:schemeClr val="accent1">
                    <a:lumMod val="20000"/>
                    <a:lumOff val="80000"/>
                  </a:schemeClr>
                </a:solidFill>
              </a:rPr>
              <a:t>()</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this.sideA </a:t>
            </a:r>
            <a:r>
              <a:rPr lang="en-US" sz="2800" dirty="0">
                <a:solidFill>
                  <a:schemeClr val="tx2">
                    <a:lumMod val="75000"/>
                  </a:schemeClr>
                </a:solidFill>
              </a:rPr>
              <a:t>* </a:t>
            </a:r>
            <a:r>
              <a:rPr lang="en-US" sz="2800" dirty="0" err="1">
                <a:solidFill>
                  <a:schemeClr val="tx2">
                    <a:lumMod val="75000"/>
                  </a:schemeClr>
                </a:solidFill>
              </a:rPr>
              <a:t>this.sideB</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public </a:t>
            </a:r>
            <a:r>
              <a:rPr lang="en-US" sz="2800" dirty="0">
                <a:solidFill>
                  <a:schemeClr val="accent1">
                    <a:lumMod val="20000"/>
                    <a:lumOff val="80000"/>
                  </a:schemeClr>
                </a:solidFill>
              </a:rPr>
              <a:t>sealed override string Draw()</a:t>
            </a:r>
          </a:p>
          <a:p>
            <a:pPr>
              <a:spcAft>
                <a:spcPts val="1200"/>
              </a:spcAft>
            </a:pPr>
            <a:r>
              <a:rPr lang="bg-BG" sz="2800" dirty="0" smtClean="0">
                <a:solidFill>
                  <a:schemeClr val="accent1">
                    <a:lumMod val="20000"/>
                    <a:lumOff val="80000"/>
                  </a:schemeClr>
                </a:solidFill>
              </a:rPr>
              <a:t>  </a:t>
            </a:r>
            <a:r>
              <a:rPr lang="en-US" sz="2800" dirty="0" smtClean="0">
                <a:solidFill>
                  <a:schemeClr val="accent1">
                    <a:lumMod val="20000"/>
                    <a:lumOff val="80000"/>
                  </a:schemeClr>
                </a:solidFill>
              </a:rPr>
              <a:t>{</a:t>
            </a:r>
            <a:r>
              <a:rPr lang="bg-BG" sz="2800" dirty="0" smtClean="0">
                <a:solidFill>
                  <a:schemeClr val="accent1">
                    <a:lumMod val="20000"/>
                    <a:lumOff val="80000"/>
                  </a:schemeClr>
                </a:solidFill>
              </a:rPr>
              <a:t> </a:t>
            </a:r>
            <a:r>
              <a:rPr lang="en-US" sz="2800" dirty="0" smtClean="0">
                <a:solidFill>
                  <a:schemeClr val="tx2">
                    <a:lumMod val="75000"/>
                  </a:schemeClr>
                </a:solidFill>
              </a:rPr>
              <a:t>return </a:t>
            </a:r>
            <a:r>
              <a:rPr lang="en-US" sz="2800" dirty="0" err="1">
                <a:solidFill>
                  <a:schemeClr val="tx2">
                    <a:lumMod val="75000"/>
                  </a:schemeClr>
                </a:solidFill>
              </a:rPr>
              <a:t>base.Draw</a:t>
            </a:r>
            <a:r>
              <a:rPr lang="en-US" sz="2800" dirty="0">
                <a:solidFill>
                  <a:schemeClr val="tx2">
                    <a:lumMod val="75000"/>
                  </a:schemeClr>
                </a:solidFill>
              </a:rPr>
              <a:t>() + "Rectangle</a:t>
            </a:r>
            <a:r>
              <a:rPr lang="en-US" sz="2800" dirty="0" smtClean="0">
                <a:solidFill>
                  <a:schemeClr val="tx2">
                    <a:lumMod val="75000"/>
                  </a:schemeClr>
                </a:solidFill>
              </a:rPr>
              <a:t>";</a:t>
            </a:r>
            <a:r>
              <a:rPr lang="bg-BG" sz="2800" dirty="0" smtClean="0">
                <a:solidFill>
                  <a:schemeClr val="tx2">
                    <a:lumMod val="75000"/>
                  </a:schemeClr>
                </a:solidFill>
              </a:rPr>
              <a:t> </a:t>
            </a:r>
            <a:r>
              <a:rPr lang="en-US" sz="2800" dirty="0" smtClean="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10795244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smtClean="0"/>
              <a:t>Shapes (3)</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sp>
        <p:nvSpPr>
          <p:cNvPr id="11" name="Text Placeholder 5"/>
          <p:cNvSpPr txBox="1">
            <a:spLocks/>
          </p:cNvSpPr>
          <p:nvPr/>
        </p:nvSpPr>
        <p:spPr>
          <a:xfrm>
            <a:off x="379412" y="1024680"/>
            <a:ext cx="11430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smtClean="0">
                <a:solidFill>
                  <a:schemeClr val="accent1">
                    <a:lumMod val="20000"/>
                    <a:lumOff val="80000"/>
                  </a:schemeClr>
                </a:solidFill>
              </a:rPr>
              <a:t>Circle </a:t>
            </a:r>
            <a:r>
              <a:rPr lang="en-US" sz="2800" dirty="0">
                <a:solidFill>
                  <a:schemeClr val="accent1">
                    <a:lumMod val="20000"/>
                    <a:lumOff val="80000"/>
                  </a:schemeClr>
                </a:solidFill>
              </a:rPr>
              <a:t>: Shape</a:t>
            </a:r>
          </a:p>
          <a:p>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a:solidFill>
                  <a:schemeClr val="tx2">
                    <a:lumMod val="75000"/>
                  </a:schemeClr>
                </a:solidFill>
              </a:rPr>
              <a:t>TODO:</a:t>
            </a:r>
            <a:r>
              <a:rPr lang="en-US" sz="2800" dirty="0">
                <a:solidFill>
                  <a:schemeClr val="accent1">
                    <a:lumMod val="20000"/>
                    <a:lumOff val="80000"/>
                  </a:schemeClr>
                </a:solidFill>
              </a:rPr>
              <a:t> </a:t>
            </a:r>
            <a:r>
              <a:rPr lang="bg-BG" sz="2800" dirty="0" smtClean="0">
                <a:solidFill>
                  <a:schemeClr val="accent1">
                    <a:lumMod val="20000"/>
                    <a:lumOff val="80000"/>
                  </a:schemeClr>
                </a:solidFill>
              </a:rPr>
              <a:t>Добавете полета и конструктор</a:t>
            </a:r>
            <a:endParaRPr lang="en-US" sz="2800" dirty="0">
              <a:solidFill>
                <a:schemeClr val="accent1">
                  <a:lumMod val="20000"/>
                  <a:lumOff val="80000"/>
                </a:schemeClr>
              </a:solidFill>
            </a:endParaRPr>
          </a:p>
          <a:p>
            <a:r>
              <a:rPr lang="en-US" sz="2800" dirty="0">
                <a:solidFill>
                  <a:schemeClr val="accent1">
                    <a:lumMod val="20000"/>
                    <a:lumOff val="80000"/>
                  </a:schemeClr>
                </a:solidFill>
              </a:rPr>
              <a:t>  public override double </a:t>
            </a:r>
            <a:r>
              <a:rPr lang="en-US" sz="2800" dirty="0" smtClean="0">
                <a:solidFill>
                  <a:schemeClr val="accent1">
                    <a:lumMod val="20000"/>
                    <a:lumOff val="80000"/>
                  </a:schemeClr>
                </a:solidFill>
              </a:rPr>
              <a:t>CalculatePerimeter()</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2 </a:t>
            </a:r>
            <a:r>
              <a:rPr lang="en-US" sz="2800" dirty="0">
                <a:solidFill>
                  <a:schemeClr val="tx2">
                    <a:lumMod val="75000"/>
                  </a:schemeClr>
                </a:solidFill>
              </a:rPr>
              <a:t>*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override double </a:t>
            </a:r>
            <a:r>
              <a:rPr lang="en-US" sz="2800" dirty="0" smtClean="0">
                <a:solidFill>
                  <a:schemeClr val="accent1">
                    <a:lumMod val="20000"/>
                    <a:lumOff val="80000"/>
                  </a:schemeClr>
                </a:solidFill>
              </a:rPr>
              <a:t>CalculateArea()</a:t>
            </a:r>
            <a:endParaRPr lang="en-US" sz="2800" dirty="0">
              <a:solidFill>
                <a:schemeClr val="accent1">
                  <a:lumMod val="20000"/>
                  <a:lumOff val="80000"/>
                </a:schemeClr>
              </a:solidFill>
            </a:endParaRP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Math.PI </a:t>
            </a:r>
            <a:r>
              <a:rPr lang="en-US" sz="2800" dirty="0">
                <a:solidFill>
                  <a:schemeClr val="tx2">
                    <a:lumMod val="75000"/>
                  </a:schemeClr>
                </a:solidFill>
              </a:rPr>
              <a:t>* </a:t>
            </a:r>
            <a:r>
              <a:rPr lang="en-US" sz="2800" dirty="0" smtClean="0">
                <a:solidFill>
                  <a:schemeClr val="tx2">
                    <a:lumMod val="75000"/>
                  </a:schemeClr>
                </a:solidFill>
              </a:rPr>
              <a:t>this.radius </a:t>
            </a:r>
            <a:r>
              <a:rPr lang="en-US" sz="2800" dirty="0">
                <a:solidFill>
                  <a:schemeClr val="tx2">
                    <a:lumMod val="75000"/>
                  </a:schemeClr>
                </a:solidFill>
              </a:rPr>
              <a:t>* </a:t>
            </a:r>
            <a:r>
              <a:rPr lang="en-US" sz="2800" dirty="0" smtClean="0">
                <a:solidFill>
                  <a:schemeClr val="tx2">
                    <a:lumMod val="75000"/>
                  </a:schemeClr>
                </a:solidFill>
              </a:rPr>
              <a:t>this.radius;</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public sealed override string Draw()</a:t>
            </a:r>
          </a:p>
          <a:p>
            <a:pPr>
              <a:spcAft>
                <a:spcPts val="1200"/>
              </a:spcAft>
            </a:pPr>
            <a:r>
              <a:rPr lang="bg-BG" sz="2800" dirty="0">
                <a:solidFill>
                  <a:schemeClr val="accent1">
                    <a:lumMod val="20000"/>
                    <a:lumOff val="80000"/>
                  </a:schemeClr>
                </a:solidFill>
              </a:rPr>
              <a:t>  </a:t>
            </a:r>
            <a:r>
              <a:rPr lang="en-US" sz="2800" dirty="0">
                <a:solidFill>
                  <a:schemeClr val="accent1">
                    <a:lumMod val="20000"/>
                    <a:lumOff val="80000"/>
                  </a:schemeClr>
                </a:solidFill>
              </a:rPr>
              <a:t>{</a:t>
            </a:r>
            <a:r>
              <a:rPr lang="bg-BG" sz="2800" dirty="0">
                <a:solidFill>
                  <a:schemeClr val="accent1">
                    <a:lumMod val="20000"/>
                    <a:lumOff val="80000"/>
                  </a:schemeClr>
                </a:solidFill>
              </a:rPr>
              <a:t> </a:t>
            </a:r>
            <a:r>
              <a:rPr lang="en-US" sz="2800" dirty="0">
                <a:solidFill>
                  <a:schemeClr val="tx2">
                    <a:lumMod val="75000"/>
                  </a:schemeClr>
                </a:solidFill>
              </a:rPr>
              <a:t>return </a:t>
            </a:r>
            <a:r>
              <a:rPr lang="en-US" sz="2800" dirty="0" smtClean="0">
                <a:solidFill>
                  <a:schemeClr val="tx2">
                    <a:lumMod val="75000"/>
                  </a:schemeClr>
                </a:solidFill>
              </a:rPr>
              <a:t>base.Draw() </a:t>
            </a:r>
            <a:r>
              <a:rPr lang="en-US" sz="2800" dirty="0">
                <a:solidFill>
                  <a:schemeClr val="tx2">
                    <a:lumMod val="75000"/>
                  </a:schemeClr>
                </a:solidFill>
              </a:rPr>
              <a:t>+ </a:t>
            </a:r>
            <a:r>
              <a:rPr lang="en-US" sz="2800" dirty="0" smtClean="0">
                <a:solidFill>
                  <a:schemeClr val="tx2">
                    <a:lumMod val="75000"/>
                  </a:schemeClr>
                </a:solidFill>
              </a:rPr>
              <a:t>"Circle";</a:t>
            </a:r>
            <a:r>
              <a:rPr lang="bg-BG" sz="2800" dirty="0" smtClean="0">
                <a:solidFill>
                  <a:schemeClr val="tx2">
                    <a:lumMod val="75000"/>
                  </a:schemeClr>
                </a:solidFill>
              </a:rPr>
              <a:t> </a:t>
            </a:r>
            <a:r>
              <a:rPr lang="en-US" sz="2800" dirty="0">
                <a:solidFill>
                  <a:schemeClr val="accent1">
                    <a:lumMod val="20000"/>
                    <a:lumOff val="80000"/>
                  </a:schemeClr>
                </a:solidFill>
              </a:rPr>
              <a:t>}</a:t>
            </a:r>
          </a:p>
          <a:p>
            <a:pPr>
              <a:spcAft>
                <a:spcPts val="1200"/>
              </a:spcAft>
            </a:pPr>
            <a:r>
              <a:rPr lang="en-US" sz="2800" dirty="0">
                <a:solidFill>
                  <a:schemeClr val="accent1">
                    <a:lumMod val="20000"/>
                    <a:lumOff val="80000"/>
                  </a:schemeClr>
                </a:solidFill>
              </a:rPr>
              <a:t>}</a:t>
            </a:r>
          </a:p>
        </p:txBody>
      </p:sp>
    </p:spTree>
    <p:extLst>
      <p:ext uri="{BB962C8B-B14F-4D97-AF65-F5344CB8AC3E}">
        <p14:creationId xmlns:p14="http://schemas.microsoft.com/office/powerpoint/2010/main" val="197805029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9" name="Content Placeholder 8"/>
          <p:cNvSpPr>
            <a:spLocks noGrp="1"/>
          </p:cNvSpPr>
          <p:nvPr>
            <p:ph idx="1"/>
          </p:nvPr>
        </p:nvSpPr>
        <p:spPr>
          <a:xfrm>
            <a:off x="177938" y="1302885"/>
            <a:ext cx="11804822" cy="5570355"/>
          </a:xfrm>
        </p:spPr>
        <p:txBody>
          <a:bodyPr/>
          <a:lstStyle/>
          <a:p>
            <a:r>
              <a:rPr lang="bg-BG" dirty="0" smtClean="0"/>
              <a:t>Модификатора </a:t>
            </a:r>
            <a:r>
              <a:rPr lang="bg-BG" dirty="0" smtClean="0">
                <a:solidFill>
                  <a:schemeClr val="tx2">
                    <a:lumMod val="75000"/>
                  </a:schemeClr>
                </a:solidFill>
              </a:rPr>
              <a:t>предотвратява </a:t>
            </a:r>
            <a:r>
              <a:rPr lang="bg-BG" dirty="0" smtClean="0"/>
              <a:t>други класове</a:t>
            </a:r>
            <a:r>
              <a:rPr lang="en-US" dirty="0" smtClean="0"/>
              <a:t> </a:t>
            </a:r>
            <a:r>
              <a:rPr lang="bg-BG" dirty="0" smtClean="0">
                <a:solidFill>
                  <a:schemeClr val="tx2">
                    <a:lumMod val="75000"/>
                  </a:schemeClr>
                </a:solidFill>
              </a:rPr>
              <a:t>да наследяват</a:t>
            </a:r>
            <a:r>
              <a:rPr lang="en-US" dirty="0" smtClean="0"/>
              <a:t> </a:t>
            </a:r>
            <a:r>
              <a:rPr lang="bg-BG" dirty="0" smtClean="0"/>
              <a:t>съответния клас</a:t>
            </a:r>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bg-BG" dirty="0" smtClean="0"/>
              <a:t>Ключова дума </a:t>
            </a:r>
            <a:r>
              <a:rPr lang="en-US" dirty="0" smtClean="0"/>
              <a:t>- </a:t>
            </a:r>
            <a:r>
              <a:rPr lang="en-US" dirty="0" smtClean="0">
                <a:latin typeface="Consolas" panose="020B0609020204030204" pitchFamily="49" charset="0"/>
              </a:rPr>
              <a:t>sealed</a:t>
            </a:r>
            <a:endParaRPr lang="en-US" dirty="0">
              <a:latin typeface="Consolas" panose="020B0609020204030204" pitchFamily="49" charset="0"/>
            </a:endParaRPr>
          </a:p>
        </p:txBody>
      </p:sp>
      <p:sp>
        <p:nvSpPr>
          <p:cNvPr id="7" name="Rectangle 6"/>
          <p:cNvSpPr>
            <a:spLocks noChangeArrowheads="1"/>
          </p:cNvSpPr>
          <p:nvPr/>
        </p:nvSpPr>
        <p:spPr bwMode="auto">
          <a:xfrm>
            <a:off x="563049" y="2438400"/>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abstract class Shape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sealed</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Rectangle : Shape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Sqaure :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Грешка при компилиране</a:t>
            </a:r>
            <a:endParaRPr lang="en-US" sz="4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686" y="4371766"/>
            <a:ext cx="2995114" cy="18695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4371766"/>
            <a:ext cx="2590800" cy="1869531"/>
          </a:xfrm>
          <a:prstGeom prst="rect">
            <a:avLst/>
          </a:prstGeom>
        </p:spPr>
      </p:pic>
    </p:spTree>
    <p:extLst>
      <p:ext uri="{BB962C8B-B14F-4D97-AF65-F5344CB8AC3E}">
        <p14:creationId xmlns:p14="http://schemas.microsoft.com/office/powerpoint/2010/main" val="3914594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1360</Words>
  <Application>Microsoft Office PowerPoint</Application>
  <PresentationFormat>Custom</PresentationFormat>
  <Paragraphs>185</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Wingdings</vt:lpstr>
      <vt:lpstr>Wingdings 2</vt:lpstr>
      <vt:lpstr>SoftUni 16x9</vt:lpstr>
      <vt:lpstr>PowerPoint Presentation</vt:lpstr>
      <vt:lpstr>Абстрактни класове</vt:lpstr>
      <vt:lpstr>Абстрактни класове</vt:lpstr>
      <vt:lpstr>Елементи на абстрактния клас</vt:lpstr>
      <vt:lpstr>Задача: Фигури</vt:lpstr>
      <vt:lpstr>Задача: Фигури</vt:lpstr>
      <vt:lpstr>Задача: Фигури (2)</vt:lpstr>
      <vt:lpstr>Solution: Shapes (3)</vt:lpstr>
      <vt:lpstr>Ключова дума - sealed</vt:lpstr>
      <vt:lpstr>Ключова дума - sealed</vt:lpstr>
      <vt:lpstr>Какво научихме днес?</vt:lpstr>
      <vt:lpstr>Абстрактни класове и полиморфизъм</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2018-08-27T14:28:51Z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