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14"/>
  </p:notesMasterIdLst>
  <p:handoutMasterIdLst>
    <p:handoutMasterId r:id="rId15"/>
  </p:handoutMasterIdLst>
  <p:sldIdLst>
    <p:sldId id="394" r:id="rId3"/>
    <p:sldId id="608" r:id="rId4"/>
    <p:sldId id="614" r:id="rId5"/>
    <p:sldId id="625" r:id="rId6"/>
    <p:sldId id="626" r:id="rId7"/>
    <p:sldId id="627" r:id="rId8"/>
    <p:sldId id="628" r:id="rId9"/>
    <p:sldId id="629" r:id="rId10"/>
    <p:sldId id="624" r:id="rId11"/>
    <p:sldId id="594" r:id="rId12"/>
    <p:sldId id="593"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D7E5960-A9BC-43C4-BCE0-8E99BC3BA6A9}">
          <p14:sldIdLst>
            <p14:sldId id="394"/>
            <p14:sldId id="608"/>
            <p14:sldId id="614"/>
            <p14:sldId id="625"/>
            <p14:sldId id="626"/>
            <p14:sldId id="627"/>
            <p14:sldId id="628"/>
            <p14:sldId id="629"/>
            <p14:sldId id="624"/>
          </p14:sldIdLst>
        </p14:section>
        <p14:section name="Conclusion" id="{3E23A7B0-228F-4458-953E-A0823B82CFF0}">
          <p14:sldIdLst>
            <p14:sldId id="594"/>
            <p14:sldId id="593"/>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A010"/>
    <a:srgbClr val="F3BE60"/>
    <a:srgbClr val="F6D18E"/>
    <a:srgbClr val="FFFFFF"/>
    <a:srgbClr val="C6C0AA"/>
    <a:srgbClr val="F9F0AB"/>
    <a:srgbClr val="F9E6AB"/>
    <a:srgbClr val="F9FAAB"/>
    <a:srgbClr val="767691"/>
    <a:srgbClr val="7676A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98670" autoAdjust="0"/>
  </p:normalViewPr>
  <p:slideViewPr>
    <p:cSldViewPr>
      <p:cViewPr varScale="1">
        <p:scale>
          <a:sx n="68" d="100"/>
          <a:sy n="68" d="100"/>
        </p:scale>
        <p:origin x="432" y="72"/>
      </p:cViewPr>
      <p:guideLst>
        <p:guide orient="horz" pos="2160"/>
        <p:guide pos="3839"/>
      </p:guideLst>
    </p:cSldViewPr>
  </p:slideViewPr>
  <p:outlineViewPr>
    <p:cViewPr>
      <p:scale>
        <a:sx n="33" d="100"/>
        <a:sy n="33" d="100"/>
      </p:scale>
      <p:origin x="0" y="-192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8/27/2018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8/27/2018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20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10</a:t>
            </a:fld>
            <a:endParaRPr lang="en-US" dirty="0">
              <a:solidFill>
                <a:prstClr val="black"/>
              </a:solidFill>
            </a:endParaRPr>
          </a:p>
        </p:txBody>
      </p:sp>
    </p:spTree>
    <p:extLst>
      <p:ext uri="{BB962C8B-B14F-4D97-AF65-F5344CB8AC3E}">
        <p14:creationId xmlns:p14="http://schemas.microsoft.com/office/powerpoint/2010/main" val="3476930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11</a:t>
            </a:fld>
            <a:endParaRPr lang="en-US" dirty="0"/>
          </a:p>
        </p:txBody>
      </p:sp>
    </p:spTree>
    <p:extLst>
      <p:ext uri="{BB962C8B-B14F-4D97-AF65-F5344CB8AC3E}">
        <p14:creationId xmlns:p14="http://schemas.microsoft.com/office/powerpoint/2010/main" val="1644628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2</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69375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a:t>
            </a:fld>
            <a:r>
              <a:rPr lang="en-US" sz="1000" i="1" dirty="0"/>
              <a:t>##</a:t>
            </a:r>
            <a:endParaRPr lang="en-US" sz="1200" i="1" dirty="0"/>
          </a:p>
        </p:txBody>
      </p:sp>
    </p:spTree>
    <p:extLst>
      <p:ext uri="{BB962C8B-B14F-4D97-AF65-F5344CB8AC3E}">
        <p14:creationId xmlns:p14="http://schemas.microsoft.com/office/powerpoint/2010/main" val="1893365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a:t>
            </a:fld>
            <a:r>
              <a:rPr lang="en-US" sz="1000" i="1" dirty="0"/>
              <a:t>##</a:t>
            </a:r>
            <a:endParaRPr lang="en-US" sz="1200" i="1" dirty="0"/>
          </a:p>
        </p:txBody>
      </p:sp>
    </p:spTree>
    <p:extLst>
      <p:ext uri="{BB962C8B-B14F-4D97-AF65-F5344CB8AC3E}">
        <p14:creationId xmlns:p14="http://schemas.microsoft.com/office/powerpoint/2010/main" val="3626020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5</a:t>
            </a:fld>
            <a:r>
              <a:rPr lang="en-US" sz="1000" i="1" dirty="0"/>
              <a:t>##</a:t>
            </a:r>
            <a:endParaRPr lang="en-US" sz="1200" i="1" dirty="0"/>
          </a:p>
        </p:txBody>
      </p:sp>
    </p:spTree>
    <p:extLst>
      <p:ext uri="{BB962C8B-B14F-4D97-AF65-F5344CB8AC3E}">
        <p14:creationId xmlns:p14="http://schemas.microsoft.com/office/powerpoint/2010/main" val="393473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6</a:t>
            </a:fld>
            <a:r>
              <a:rPr lang="en-US" sz="1000" i="1" dirty="0"/>
              <a:t>##</a:t>
            </a:r>
            <a:endParaRPr lang="en-US" sz="1200" i="1" dirty="0"/>
          </a:p>
        </p:txBody>
      </p:sp>
    </p:spTree>
    <p:extLst>
      <p:ext uri="{BB962C8B-B14F-4D97-AF65-F5344CB8AC3E}">
        <p14:creationId xmlns:p14="http://schemas.microsoft.com/office/powerpoint/2010/main" val="1610560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7</a:t>
            </a:fld>
            <a:r>
              <a:rPr lang="en-US" sz="1000" i="1" dirty="0"/>
              <a:t>##</a:t>
            </a:r>
            <a:endParaRPr lang="en-US" sz="1200" i="1" dirty="0"/>
          </a:p>
        </p:txBody>
      </p:sp>
    </p:spTree>
    <p:extLst>
      <p:ext uri="{BB962C8B-B14F-4D97-AF65-F5344CB8AC3E}">
        <p14:creationId xmlns:p14="http://schemas.microsoft.com/office/powerpoint/2010/main" val="293492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8</a:t>
            </a:fld>
            <a:r>
              <a:rPr lang="en-US" sz="1000" i="1" dirty="0"/>
              <a:t>##</a:t>
            </a:r>
            <a:endParaRPr lang="en-US" sz="1200" i="1" dirty="0"/>
          </a:p>
        </p:txBody>
      </p:sp>
    </p:spTree>
    <p:extLst>
      <p:ext uri="{BB962C8B-B14F-4D97-AF65-F5344CB8AC3E}">
        <p14:creationId xmlns:p14="http://schemas.microsoft.com/office/powerpoint/2010/main" val="3560361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035762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1163543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hyperlink" Target="https://it-kariera.mon.bg/e-learn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creativecommons.org/licenses/by-nc-sa/4.0/"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creativecommons.org/licenses/by-sa/4.0/" TargetMode="External"/><Relationship Id="rId4" Type="http://schemas.openxmlformats.org/officeDocument/2006/relationships/hyperlink" Target="https://csharp-book.softuni.b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a:spLocks/>
          </p:cNvSpPr>
          <p:nvPr/>
        </p:nvSpPr>
        <p:spPr>
          <a:xfrm>
            <a:off x="3351212" y="762000"/>
            <a:ext cx="8215099" cy="1171552"/>
          </a:xfrm>
          <a:prstGeom prst="rect">
            <a:avLst/>
          </a:prstGeom>
        </p:spPr>
        <p:txBody>
          <a:bodyPr vert="horz" lIns="0" tIns="0" rIns="0" bIns="0" rtlCol="0" anchor="ctr" anchorCtr="0">
            <a:normAutofit fontScale="92500" lnSpcReduction="20000"/>
          </a:bodyPr>
          <a:lstStyle>
            <a:lvl1pPr algn="r" defTabSz="1218987" rtl="0" eaLnBrk="1" latinLnBrk="0" hangingPunct="1">
              <a:lnSpc>
                <a:spcPct val="90000"/>
              </a:lnSpc>
              <a:spcBef>
                <a:spcPct val="0"/>
              </a:spcBef>
              <a:buNone/>
              <a:defRPr sz="5400" b="1" kern="1200">
                <a:solidFill>
                  <a:srgbClr val="F6D18E"/>
                </a:solidFill>
                <a:latin typeface="+mj-lt"/>
                <a:ea typeface="+mj-ea"/>
                <a:cs typeface="+mj-cs"/>
              </a:defRPr>
            </a:lvl1pPr>
          </a:lstStyle>
          <a:p>
            <a:r>
              <a:rPr lang="bg-BG" dirty="0" smtClean="0"/>
              <a:t>Полиморфизъм чрез интерфейси</a:t>
            </a:r>
            <a:endParaRPr lang="en-US" dirty="0"/>
          </a:p>
        </p:txBody>
      </p:sp>
      <p:sp>
        <p:nvSpPr>
          <p:cNvPr id="22" name="Subtitle 5"/>
          <p:cNvSpPr txBox="1">
            <a:spLocks/>
          </p:cNvSpPr>
          <p:nvPr/>
        </p:nvSpPr>
        <p:spPr>
          <a:xfrm>
            <a:off x="3503612" y="1915602"/>
            <a:ext cx="8062699" cy="1335052"/>
          </a:xfrm>
          <a:prstGeom prst="rect">
            <a:avLst/>
          </a:prstGeom>
        </p:spPr>
        <p:txBody>
          <a:bodyPr vert="horz" lIns="0" tIns="0" rIns="0" bIns="0" rtlCol="0">
            <a:normAutofit/>
          </a:bodyPr>
          <a:lstStyle>
            <a:lvl1pPr marL="0" indent="0" algn="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ctr"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8987" indent="0" algn="ctr"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480" indent="0" algn="ctr"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972" indent="0" algn="ctr"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466"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558" y="3735977"/>
            <a:ext cx="4652811" cy="2543175"/>
          </a:xfrm>
          <a:prstGeom prst="rect">
            <a:avLst/>
          </a:prstGeom>
        </p:spPr>
      </p:pic>
      <p:grpSp>
        <p:nvGrpSpPr>
          <p:cNvPr id="23" name="Group 22">
            <a:extLst>
              <a:ext uri="{FF2B5EF4-FFF2-40B4-BE49-F238E27FC236}">
                <a16:creationId xmlns="" xmlns:a16="http://schemas.microsoft.com/office/drawing/2014/main" id="{A0ADD6E4-664D-4B27-BE61-5A56E60D9702}"/>
              </a:ext>
            </a:extLst>
          </p:cNvPr>
          <p:cNvGrpSpPr/>
          <p:nvPr/>
        </p:nvGrpSpPr>
        <p:grpSpPr>
          <a:xfrm>
            <a:off x="745783" y="3624633"/>
            <a:ext cx="5399660" cy="2524722"/>
            <a:chOff x="745783" y="3624633"/>
            <a:chExt cx="5399660" cy="2524722"/>
          </a:xfrm>
        </p:grpSpPr>
        <p:pic>
          <p:nvPicPr>
            <p:cNvPr id="24" name="Picture 23" descr="http://softuni.bg">
              <a:extLst>
                <a:ext uri="{FF2B5EF4-FFF2-40B4-BE49-F238E27FC236}">
                  <a16:creationId xmlns="" xmlns:a16="http://schemas.microsoft.com/office/drawing/2014/main" id="{09FAB067-40A6-4A38-93D1-07FB4AB7C7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sp>
          <p:nvSpPr>
            <p:cNvPr id="25" name="TextBox 24">
              <a:extLst>
                <a:ext uri="{FF2B5EF4-FFF2-40B4-BE49-F238E27FC236}">
                  <a16:creationId xmlns="" xmlns:a16="http://schemas.microsoft.com/office/drawing/2014/main" id="{4F5A4366-F5D6-4393-BD7A-141ED3660C17}"/>
                </a:ext>
              </a:extLst>
            </p:cNvPr>
            <p:cNvSpPr txBox="1"/>
            <p:nvPr/>
          </p:nvSpPr>
          <p:spPr>
            <a:xfrm rot="576164">
              <a:off x="5433389" y="3706052"/>
              <a:ext cx="712054" cy="356251"/>
            </a:xfrm>
            <a:prstGeom prst="rect">
              <a:avLst/>
            </a:prstGeom>
            <a:noFill/>
          </p:spPr>
          <p:txBody>
            <a:bodyPr wrap="none" rtlCol="0">
              <a:spAutoFit/>
            </a:bodyPr>
            <a:lstStyle/>
            <a:p>
              <a:pPr algn="ctr">
                <a:lnSpc>
                  <a:spcPct val="85000"/>
                </a:lnSpc>
              </a:pPr>
              <a:r>
                <a:rPr lang="bg-BG" sz="2000" b="1" spc="50" dirty="0" smtClean="0">
                  <a:ln w="9525" cmpd="sng">
                    <a:solidFill>
                      <a:srgbClr val="FFA72A"/>
                    </a:solidFill>
                    <a:prstDash val="solid"/>
                  </a:ln>
                  <a:solidFill>
                    <a:srgbClr val="FFF0D9"/>
                  </a:solidFill>
                  <a:effectLst>
                    <a:glow rad="38100">
                      <a:srgbClr val="F0A22E">
                        <a:alpha val="40000"/>
                      </a:srgbClr>
                    </a:glow>
                  </a:effectLst>
                </a:rPr>
                <a:t>ООП</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5" tooltip="This work is licensed under the &quot;Creative Commons Attribution-NonCommercial-ShareAlike 4.0 International&quot; license"/>
              <a:extLst>
                <a:ext uri="{FF2B5EF4-FFF2-40B4-BE49-F238E27FC236}">
                  <a16:creationId xmlns="" xmlns:a16="http://schemas.microsoft.com/office/drawing/2014/main" id="{56E2204D-C57C-439A-9210-E0B131EC6C08}"/>
                </a:ext>
              </a:extLst>
            </p:cNvPr>
            <p:cNvPicPr>
              <a:picLocks noChangeAspect="1" noChangeArrowheads="1"/>
            </p:cNvPicPr>
            <p:nvPr/>
          </p:nvPicPr>
          <p:blipFill>
            <a:blip r:embed="rId6"/>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a:extLst>
                <a:ext uri="{FF2B5EF4-FFF2-40B4-BE49-F238E27FC236}">
                  <a16:creationId xmlns="" xmlns:a16="http://schemas.microsoft.com/office/drawing/2014/main" id="{DEC0E384-8CE2-4278-814B-20BBC04E2118}"/>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a:extLst>
                <a:ext uri="{FF2B5EF4-FFF2-40B4-BE49-F238E27FC236}">
                  <a16:creationId xmlns="" xmlns:a16="http://schemas.microsoft.com/office/drawing/2014/main" id="{6B9D00F6-6C28-4C4E-8777-DB21EB7CFB3A}"/>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a:extLst>
                <a:ext uri="{FF2B5EF4-FFF2-40B4-BE49-F238E27FC236}">
                  <a16:creationId xmlns="" xmlns:a16="http://schemas.microsoft.com/office/drawing/2014/main" id="{F4228145-6F82-4534-95DE-2617A32E17BF}"/>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a:hlinkClick r:id="rId7"/>
                </a:rPr>
                <a:t>https://it-kariera.mon.bg/e-learning/</a:t>
              </a:r>
              <a:endParaRPr lang="en-GB"/>
            </a:p>
          </p:txBody>
        </p:sp>
      </p:grpSp>
    </p:spTree>
    <p:extLst>
      <p:ext uri="{BB962C8B-B14F-4D97-AF65-F5344CB8AC3E}">
        <p14:creationId xmlns:p14="http://schemas.microsoft.com/office/powerpoint/2010/main" val="401407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bg-BG" dirty="0" smtClean="0"/>
              <a:t>Полиморфизъм чрез интерфейси</a:t>
            </a:r>
            <a:endParaRPr lang="en-US" dirty="0"/>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extLst>
      <p:ext uri="{BB962C8B-B14F-4D97-AF65-F5344CB8AC3E}">
        <p14:creationId xmlns:p14="http://schemas.microsoft.com/office/powerpoint/2010/main" val="2311865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014DD1E-5D91-48A3-AD6D-45FBA980D106}" type="slidenum">
              <a:rPr lang="en-US" smtClean="0"/>
              <a:t>11</a:t>
            </a:fld>
            <a:endParaRPr lang="en-US" dirty="0"/>
          </a:p>
        </p:txBody>
      </p:sp>
      <p:sp>
        <p:nvSpPr>
          <p:cNvPr id="3" name="Content Placeholder 2"/>
          <p:cNvSpPr>
            <a:spLocks noGrp="1"/>
          </p:cNvSpPr>
          <p:nvPr>
            <p:ph idx="1"/>
          </p:nvPr>
        </p:nvSpPr>
        <p:spPr>
          <a:xfrm>
            <a:off x="190413" y="1151121"/>
            <a:ext cx="11804822" cy="5570355"/>
          </a:xfrm>
        </p:spPr>
        <p:txBody>
          <a:bodyPr>
            <a:normAutofit/>
          </a:bodyPr>
          <a:lstStyle/>
          <a:p>
            <a:r>
              <a:rPr lang="bg-BG" dirty="0"/>
              <a:t>Настоящият курс </a:t>
            </a:r>
            <a:r>
              <a:rPr lang="en-US" dirty="0"/>
              <a:t>(</a:t>
            </a:r>
            <a:r>
              <a:rPr lang="bg-BG" dirty="0"/>
              <a:t>слайдове</a:t>
            </a:r>
            <a:r>
              <a:rPr lang="en-US" dirty="0"/>
              <a:t>, </a:t>
            </a:r>
            <a:r>
              <a:rPr lang="bg-BG" dirty="0"/>
              <a:t>примери</a:t>
            </a:r>
            <a:r>
              <a:rPr lang="en-US" dirty="0"/>
              <a:t>, </a:t>
            </a:r>
            <a:r>
              <a:rPr lang="bg-BG" dirty="0"/>
              <a:t>видео</a:t>
            </a:r>
            <a:r>
              <a:rPr lang="en-US" dirty="0"/>
              <a:t>, </a:t>
            </a:r>
            <a:r>
              <a:rPr lang="bg-BG" dirty="0"/>
              <a:t>задачи и др.</a:t>
            </a:r>
            <a:r>
              <a:rPr lang="en-US" dirty="0"/>
              <a:t>)</a:t>
            </a:r>
            <a:r>
              <a:rPr lang="bg-BG" dirty="0"/>
              <a:t> се разпространяват под свободен лиценз </a:t>
            </a:r>
            <a:r>
              <a:rPr lang="en-US" dirty="0"/>
              <a:t>"</a:t>
            </a:r>
            <a:r>
              <a:rPr lang="en-US" dirty="0">
                <a:hlinkClick r:id="rId3"/>
              </a:rPr>
              <a:t>Creative Commons </a:t>
            </a:r>
            <a:r>
              <a:rPr lang="en-US" noProof="1">
                <a:hlinkClick r:id="rId3"/>
              </a:rPr>
              <a:t>Attribution-NonCommercial-ShareAlike</a:t>
            </a:r>
            <a:r>
              <a:rPr lang="en-US" dirty="0">
                <a:hlinkClick r:id="rId3"/>
              </a:rPr>
              <a:t> 4.0 International</a:t>
            </a:r>
            <a:r>
              <a:rPr lang="en-US" dirty="0"/>
              <a:t>"</a:t>
            </a:r>
            <a:endParaRPr lang="bg-BG" dirty="0"/>
          </a:p>
          <a:p>
            <a:endParaRPr lang="bg-BG" sz="2400" dirty="0"/>
          </a:p>
          <a:p>
            <a:endParaRPr lang="bg-BG" sz="2400" dirty="0"/>
          </a:p>
          <a:p>
            <a:endParaRPr lang="bg-BG" sz="2400" dirty="0"/>
          </a:p>
          <a:p>
            <a:endParaRPr lang="bg-BG" sz="2400" dirty="0"/>
          </a:p>
          <a:p>
            <a:pPr>
              <a:spcBef>
                <a:spcPts val="1800"/>
              </a:spcBef>
            </a:pPr>
            <a:r>
              <a:rPr lang="bg-BG" sz="2400" dirty="0"/>
              <a:t>Благодарности</a:t>
            </a:r>
            <a:r>
              <a:rPr lang="en-US" sz="2400" dirty="0"/>
              <a:t>: </a:t>
            </a:r>
            <a:r>
              <a:rPr lang="bg-BG" sz="2400" dirty="0"/>
              <a:t>настоящият материал може да съдържа части от следните източници</a:t>
            </a:r>
            <a:endParaRPr lang="en-US" sz="2400" dirty="0"/>
          </a:p>
          <a:p>
            <a:pPr lvl="1"/>
            <a:r>
              <a:rPr lang="bg-BG" sz="2000" dirty="0"/>
              <a:t>Книга </a:t>
            </a:r>
            <a:r>
              <a:rPr lang="en-US" sz="2000" dirty="0"/>
              <a:t>"</a:t>
            </a:r>
            <a:r>
              <a:rPr lang="bg-BG" sz="2000" dirty="0">
                <a:hlinkClick r:id="rId4"/>
              </a:rPr>
              <a:t>Основи на програмирането със </a:t>
            </a:r>
            <a:r>
              <a:rPr lang="en-US" sz="2000" dirty="0">
                <a:hlinkClick r:id="rId4"/>
              </a:rPr>
              <a:t>C#"</a:t>
            </a:r>
            <a:r>
              <a:rPr lang="bg-BG" sz="2000" dirty="0"/>
              <a:t> от Светлин Наков и колектив с лиценз</a:t>
            </a:r>
            <a:r>
              <a:rPr lang="en-US" sz="2000" dirty="0"/>
              <a:t> </a:t>
            </a:r>
            <a:r>
              <a:rPr lang="en-US" sz="2000" dirty="0">
                <a:hlinkClick r:id="rId5"/>
              </a:rPr>
              <a:t>CC-BY-SA</a:t>
            </a:r>
            <a:endParaRPr lang="bg-BG" sz="2000" dirty="0"/>
          </a:p>
        </p:txBody>
      </p:sp>
      <p:sp>
        <p:nvSpPr>
          <p:cNvPr id="2" name="Title 1"/>
          <p:cNvSpPr>
            <a:spLocks noGrp="1"/>
          </p:cNvSpPr>
          <p:nvPr>
            <p:ph type="title"/>
          </p:nvPr>
        </p:nvSpPr>
        <p:spPr/>
        <p:txBody>
          <a:bodyPr>
            <a:normAutofit/>
          </a:bodyPr>
          <a:lstStyle/>
          <a:p>
            <a:r>
              <a:rPr lang="bg-BG" dirty="0"/>
              <a:t>Лиценз</a:t>
            </a:r>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6"/>
          <a:srcRect/>
          <a:stretch>
            <a:fillRect/>
          </a:stretch>
        </p:blipFill>
        <p:spPr bwMode="auto">
          <a:xfrm>
            <a:off x="4507637" y="3462620"/>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18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a:t>
            </a:fld>
            <a:endParaRPr lang="en-US" dirty="0"/>
          </a:p>
        </p:txBody>
      </p:sp>
      <p:sp>
        <p:nvSpPr>
          <p:cNvPr id="1233923" name="Rectangle 3"/>
          <p:cNvSpPr>
            <a:spLocks noGrp="1" noChangeArrowheads="1"/>
          </p:cNvSpPr>
          <p:nvPr>
            <p:ph idx="1"/>
          </p:nvPr>
        </p:nvSpPr>
        <p:spPr/>
        <p:txBody>
          <a:bodyPr>
            <a:normAutofit/>
          </a:bodyPr>
          <a:lstStyle/>
          <a:p>
            <a:pPr>
              <a:lnSpc>
                <a:spcPct val="110000"/>
              </a:lnSpc>
            </a:pPr>
            <a:r>
              <a:rPr lang="bg-BG" dirty="0" smtClean="0"/>
              <a:t>Създайте интерфейс </a:t>
            </a:r>
            <a:r>
              <a:rPr lang="en-US" dirty="0" err="1">
                <a:solidFill>
                  <a:srgbClr val="D2A010"/>
                </a:solidFill>
              </a:rPr>
              <a:t>IMachine</a:t>
            </a:r>
            <a:r>
              <a:rPr lang="en-US" dirty="0" smtClean="0"/>
              <a:t>,</a:t>
            </a:r>
            <a:r>
              <a:rPr lang="bg-BG" dirty="0" smtClean="0"/>
              <a:t> за машина, която трябва да има функционалност за пускане и спиране</a:t>
            </a:r>
            <a:r>
              <a:rPr lang="en-US" dirty="0" smtClean="0"/>
              <a:t>, </a:t>
            </a:r>
            <a:r>
              <a:rPr lang="bg-BG" dirty="0" smtClean="0"/>
              <a:t>добавете и свойство за вида на машината</a:t>
            </a:r>
            <a:r>
              <a:rPr lang="en-US" dirty="0" smtClean="0"/>
              <a:t>. </a:t>
            </a:r>
            <a:r>
              <a:rPr lang="bg-BG" dirty="0" smtClean="0"/>
              <a:t>Създайте класове </a:t>
            </a:r>
            <a:r>
              <a:rPr lang="en-US" dirty="0">
                <a:solidFill>
                  <a:srgbClr val="D2A010"/>
                </a:solidFill>
              </a:rPr>
              <a:t>Car</a:t>
            </a:r>
            <a:r>
              <a:rPr lang="en-US" dirty="0" smtClean="0"/>
              <a:t>, </a:t>
            </a:r>
            <a:r>
              <a:rPr lang="en-US" dirty="0" err="1">
                <a:solidFill>
                  <a:srgbClr val="D2A010"/>
                </a:solidFill>
              </a:rPr>
              <a:t>LawnMower</a:t>
            </a:r>
            <a:r>
              <a:rPr lang="en-US" dirty="0" smtClean="0"/>
              <a:t>, </a:t>
            </a:r>
            <a:r>
              <a:rPr lang="en-US" dirty="0">
                <a:solidFill>
                  <a:srgbClr val="D2A010"/>
                </a:solidFill>
              </a:rPr>
              <a:t>Truck</a:t>
            </a:r>
            <a:r>
              <a:rPr lang="en-US" dirty="0" smtClean="0"/>
              <a:t>, </a:t>
            </a:r>
            <a:r>
              <a:rPr lang="en-US" dirty="0">
                <a:solidFill>
                  <a:srgbClr val="D2A010"/>
                </a:solidFill>
              </a:rPr>
              <a:t>Airplane</a:t>
            </a:r>
            <a:r>
              <a:rPr lang="bg-BG" dirty="0" smtClean="0"/>
              <a:t>, които да имплементират интерфейса. Всеки от класовете трябва да има и конструктор, който задава вида на машината. Създайте клас </a:t>
            </a:r>
            <a:r>
              <a:rPr lang="en-US" dirty="0" err="1">
                <a:solidFill>
                  <a:srgbClr val="D2A010"/>
                </a:solidFill>
              </a:rPr>
              <a:t>MachineOperator</a:t>
            </a:r>
            <a:r>
              <a:rPr lang="bg-BG" dirty="0" smtClean="0"/>
              <a:t>, чиято цел е да пуска и спира машина, която му се подава чрез конструктора</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bg-BG" dirty="0" smtClean="0"/>
              <a:t>Задача: Машина</a:t>
            </a:r>
            <a:endParaRPr lang="bg-BG" dirty="0"/>
          </a:p>
        </p:txBody>
      </p:sp>
    </p:spTree>
    <p:extLst>
      <p:ext uri="{BB962C8B-B14F-4D97-AF65-F5344CB8AC3E}">
        <p14:creationId xmlns:p14="http://schemas.microsoft.com/office/powerpoint/2010/main" val="261460562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bg-BG" noProof="1" smtClean="0">
                <a:solidFill>
                  <a:schemeClr val="tx1">
                    <a:lumMod val="40000"/>
                    <a:lumOff val="60000"/>
                  </a:schemeClr>
                </a:solidFill>
              </a:rPr>
              <a:t>Нека да създадем </a:t>
            </a:r>
            <a:r>
              <a:rPr lang="bg-BG" noProof="1">
                <a:solidFill>
                  <a:srgbClr val="D2A010"/>
                </a:solidFill>
              </a:rPr>
              <a:t>интерфейса</a:t>
            </a:r>
            <a:r>
              <a:rPr lang="bg-BG" noProof="1" smtClean="0">
                <a:solidFill>
                  <a:schemeClr val="tx1">
                    <a:lumMod val="40000"/>
                    <a:lumOff val="60000"/>
                  </a:schemeClr>
                </a:solidFill>
              </a:rPr>
              <a:t> за машина и да заложим методите за пускане и спиране</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Решение: Машина (1)</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a:t>
            </a:fld>
            <a:endParaRPr lang="en-US" dirty="0"/>
          </a:p>
        </p:txBody>
      </p:sp>
      <p:sp>
        <p:nvSpPr>
          <p:cNvPr id="7" name="Text Placeholder 5"/>
          <p:cNvSpPr txBox="1">
            <a:spLocks/>
          </p:cNvSpPr>
          <p:nvPr/>
        </p:nvSpPr>
        <p:spPr>
          <a:xfrm>
            <a:off x="684212" y="2573981"/>
            <a:ext cx="1069377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t>interface </a:t>
            </a:r>
            <a:r>
              <a:rPr lang="en-US" sz="3200" dirty="0" err="1"/>
              <a:t>IMachine</a:t>
            </a:r>
            <a:endParaRPr lang="en-US" sz="3200" dirty="0"/>
          </a:p>
          <a:p>
            <a:r>
              <a:rPr lang="en-US" sz="3200" dirty="0" smtClean="0"/>
              <a:t>{</a:t>
            </a:r>
            <a:endParaRPr lang="bg-BG" sz="3200" dirty="0" smtClean="0"/>
          </a:p>
          <a:p>
            <a:r>
              <a:rPr lang="bg-BG" sz="3200" dirty="0" smtClean="0"/>
              <a:t>  </a:t>
            </a:r>
            <a:r>
              <a:rPr lang="en-US" sz="3200" dirty="0" smtClean="0"/>
              <a:t>string </a:t>
            </a:r>
            <a:r>
              <a:rPr lang="en-US" sz="3200" dirty="0" err="1"/>
              <a:t>MachineType</a:t>
            </a:r>
            <a:r>
              <a:rPr lang="en-US" sz="3200" dirty="0"/>
              <a:t> { get; </a:t>
            </a:r>
            <a:r>
              <a:rPr lang="en-US" sz="3200" dirty="0" smtClean="0"/>
              <a:t>set</a:t>
            </a:r>
            <a:r>
              <a:rPr lang="en-US" sz="3200" dirty="0"/>
              <a:t>; }</a:t>
            </a:r>
            <a:endParaRPr lang="en-US" sz="3200" dirty="0" smtClean="0"/>
          </a:p>
          <a:p>
            <a:r>
              <a:rPr lang="bg-BG" sz="3200" dirty="0" smtClean="0"/>
              <a:t>  </a:t>
            </a:r>
            <a:r>
              <a:rPr lang="en-US" sz="3200" dirty="0" err="1" smtClean="0"/>
              <a:t>bool</a:t>
            </a:r>
            <a:r>
              <a:rPr lang="en-US" sz="3200" dirty="0" smtClean="0"/>
              <a:t> </a:t>
            </a:r>
            <a:r>
              <a:rPr lang="en-US" sz="3200" dirty="0"/>
              <a:t>Start();</a:t>
            </a:r>
          </a:p>
          <a:p>
            <a:r>
              <a:rPr lang="bg-BG" sz="3200" dirty="0" smtClean="0"/>
              <a:t>  </a:t>
            </a:r>
            <a:r>
              <a:rPr lang="en-US" sz="3200" dirty="0" err="1" smtClean="0"/>
              <a:t>bool</a:t>
            </a:r>
            <a:r>
              <a:rPr lang="en-US" sz="3200" dirty="0" smtClean="0"/>
              <a:t> </a:t>
            </a:r>
            <a:r>
              <a:rPr lang="en-US" sz="3200" dirty="0"/>
              <a:t>Stop();</a:t>
            </a:r>
          </a:p>
          <a:p>
            <a:r>
              <a:rPr lang="en-US" sz="3200" dirty="0" smtClean="0"/>
              <a:t>}</a:t>
            </a:r>
            <a:endParaRPr lang="en-US" sz="3200" dirty="0">
              <a:solidFill>
                <a:schemeClr val="accent1">
                  <a:lumMod val="20000"/>
                  <a:lumOff val="80000"/>
                </a:schemeClr>
              </a:solidFill>
            </a:endParaRPr>
          </a:p>
        </p:txBody>
      </p:sp>
    </p:spTree>
    <p:extLst>
      <p:ext uri="{BB962C8B-B14F-4D97-AF65-F5344CB8AC3E}">
        <p14:creationId xmlns:p14="http://schemas.microsoft.com/office/powerpoint/2010/main" val="273463809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bg-BG" noProof="1" smtClean="0">
                <a:solidFill>
                  <a:schemeClr val="tx1">
                    <a:lumMod val="40000"/>
                    <a:lumOff val="60000"/>
                  </a:schemeClr>
                </a:solidFill>
              </a:rPr>
              <a:t>Нека да създадем класа </a:t>
            </a:r>
            <a:r>
              <a:rPr lang="en-US" noProof="1">
                <a:solidFill>
                  <a:srgbClr val="D2A010"/>
                </a:solidFill>
              </a:rPr>
              <a:t>Car</a:t>
            </a:r>
            <a:r>
              <a:rPr lang="en-US" noProof="1" smtClean="0">
                <a:solidFill>
                  <a:schemeClr val="tx1">
                    <a:lumMod val="40000"/>
                    <a:lumOff val="60000"/>
                  </a:schemeClr>
                </a:solidFill>
              </a:rPr>
              <a:t>, </a:t>
            </a:r>
            <a:r>
              <a:rPr lang="bg-BG" noProof="1" smtClean="0">
                <a:solidFill>
                  <a:schemeClr val="tx1">
                    <a:lumMod val="40000"/>
                    <a:lumOff val="60000"/>
                  </a:schemeClr>
                </a:solidFill>
              </a:rPr>
              <a:t>имплементиращ интерфейса</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Решение: Машина (2)</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4</a:t>
            </a:fld>
            <a:endParaRPr lang="en-US" dirty="0"/>
          </a:p>
        </p:txBody>
      </p:sp>
      <p:sp>
        <p:nvSpPr>
          <p:cNvPr id="7" name="Text Placeholder 5"/>
          <p:cNvSpPr txBox="1">
            <a:spLocks/>
          </p:cNvSpPr>
          <p:nvPr/>
        </p:nvSpPr>
        <p:spPr>
          <a:xfrm>
            <a:off x="608012" y="1752600"/>
            <a:ext cx="10882199" cy="47620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500" dirty="0" smtClean="0"/>
              <a:t>public </a:t>
            </a:r>
            <a:r>
              <a:rPr lang="en-US" sz="2500" dirty="0"/>
              <a:t>string </a:t>
            </a:r>
            <a:r>
              <a:rPr lang="en-US" sz="2500" dirty="0" err="1"/>
              <a:t>MachineType</a:t>
            </a:r>
            <a:r>
              <a:rPr lang="en-US" sz="2500" dirty="0"/>
              <a:t> { get; </a:t>
            </a:r>
            <a:r>
              <a:rPr lang="en-US" sz="2500" dirty="0" smtClean="0"/>
              <a:t>set</a:t>
            </a:r>
            <a:r>
              <a:rPr lang="en-US" sz="2500" dirty="0"/>
              <a:t>; }</a:t>
            </a:r>
          </a:p>
          <a:p>
            <a:r>
              <a:rPr lang="en-US" sz="2500" dirty="0" smtClean="0"/>
              <a:t>public </a:t>
            </a:r>
            <a:r>
              <a:rPr lang="en-US" sz="2500" dirty="0"/>
              <a:t>Car</a:t>
            </a:r>
            <a:r>
              <a:rPr lang="en-US" sz="2500" dirty="0" smtClean="0"/>
              <a:t>() {</a:t>
            </a:r>
            <a:endParaRPr lang="en-US" sz="2500" dirty="0"/>
          </a:p>
          <a:p>
            <a:r>
              <a:rPr lang="en-US" sz="2500" dirty="0"/>
              <a:t>  </a:t>
            </a:r>
            <a:r>
              <a:rPr lang="en-US" sz="2500" dirty="0" err="1" smtClean="0"/>
              <a:t>this.MachineType</a:t>
            </a:r>
            <a:r>
              <a:rPr lang="en-US" sz="2500" dirty="0" smtClean="0"/>
              <a:t> </a:t>
            </a:r>
            <a:r>
              <a:rPr lang="en-US" sz="2500" dirty="0"/>
              <a:t>= "Car";</a:t>
            </a:r>
          </a:p>
          <a:p>
            <a:r>
              <a:rPr lang="en-US" sz="2500" dirty="0" smtClean="0"/>
              <a:t>}</a:t>
            </a:r>
            <a:endParaRPr lang="en-US" sz="2500" dirty="0"/>
          </a:p>
          <a:p>
            <a:r>
              <a:rPr lang="en-US" sz="2500" dirty="0" smtClean="0"/>
              <a:t>public </a:t>
            </a:r>
            <a:r>
              <a:rPr lang="en-US" sz="2500" dirty="0" err="1"/>
              <a:t>bool</a:t>
            </a:r>
            <a:r>
              <a:rPr lang="en-US" sz="2500" dirty="0"/>
              <a:t> Start</a:t>
            </a:r>
            <a:r>
              <a:rPr lang="en-US" sz="2500" dirty="0" smtClean="0"/>
              <a:t>() {</a:t>
            </a:r>
            <a:endParaRPr lang="en-US" sz="2500" dirty="0"/>
          </a:p>
          <a:p>
            <a:r>
              <a:rPr lang="en-US" sz="2500" dirty="0" smtClean="0"/>
              <a:t>  </a:t>
            </a:r>
            <a:r>
              <a:rPr lang="en-US" sz="2500" dirty="0" err="1" smtClean="0"/>
              <a:t>Console.WriteLine</a:t>
            </a:r>
            <a:r>
              <a:rPr lang="en-US" sz="2500" dirty="0"/>
              <a:t>("Car starting...");</a:t>
            </a:r>
          </a:p>
          <a:p>
            <a:r>
              <a:rPr lang="en-US" sz="2500" dirty="0" smtClean="0"/>
              <a:t>  return </a:t>
            </a:r>
            <a:r>
              <a:rPr lang="en-US" sz="2500" dirty="0"/>
              <a:t>true;</a:t>
            </a:r>
          </a:p>
          <a:p>
            <a:r>
              <a:rPr lang="en-US" sz="2500" dirty="0" smtClean="0"/>
              <a:t>}</a:t>
            </a:r>
            <a:endParaRPr lang="en-US" sz="2500" dirty="0"/>
          </a:p>
          <a:p>
            <a:r>
              <a:rPr lang="en-US" sz="2500" dirty="0" smtClean="0"/>
              <a:t>public </a:t>
            </a:r>
            <a:r>
              <a:rPr lang="en-US" sz="2500" dirty="0" err="1"/>
              <a:t>bool</a:t>
            </a:r>
            <a:r>
              <a:rPr lang="en-US" sz="2500" dirty="0"/>
              <a:t> Stop</a:t>
            </a:r>
            <a:r>
              <a:rPr lang="en-US" sz="2500" dirty="0" smtClean="0"/>
              <a:t>() {</a:t>
            </a:r>
            <a:endParaRPr lang="en-US" sz="2500" dirty="0"/>
          </a:p>
          <a:p>
            <a:r>
              <a:rPr lang="en-US" sz="2500" dirty="0" smtClean="0"/>
              <a:t>  </a:t>
            </a:r>
            <a:r>
              <a:rPr lang="en-US" sz="2500" dirty="0" err="1" smtClean="0"/>
              <a:t>Console.WriteLine</a:t>
            </a:r>
            <a:r>
              <a:rPr lang="en-US" sz="2500" dirty="0"/>
              <a:t>("Car stopping...");</a:t>
            </a:r>
          </a:p>
          <a:p>
            <a:r>
              <a:rPr lang="en-US" sz="2500" dirty="0" smtClean="0"/>
              <a:t>  return </a:t>
            </a:r>
            <a:r>
              <a:rPr lang="en-US" sz="2500" dirty="0"/>
              <a:t>true;</a:t>
            </a:r>
          </a:p>
          <a:p>
            <a:r>
              <a:rPr lang="en-US" sz="2500" dirty="0" smtClean="0"/>
              <a:t>}</a:t>
            </a:r>
            <a:endParaRPr lang="en-US" sz="2500" dirty="0"/>
          </a:p>
        </p:txBody>
      </p:sp>
    </p:spTree>
    <p:extLst>
      <p:ext uri="{BB962C8B-B14F-4D97-AF65-F5344CB8AC3E}">
        <p14:creationId xmlns:p14="http://schemas.microsoft.com/office/powerpoint/2010/main" val="43611791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bg-BG" noProof="1">
                <a:solidFill>
                  <a:schemeClr val="tx1">
                    <a:lumMod val="40000"/>
                    <a:lumOff val="60000"/>
                  </a:schemeClr>
                </a:solidFill>
              </a:rPr>
              <a:t>Останалите класове – </a:t>
            </a:r>
            <a:r>
              <a:rPr lang="en-US" noProof="1">
                <a:solidFill>
                  <a:srgbClr val="D2A010"/>
                </a:solidFill>
              </a:rPr>
              <a:t>Truck</a:t>
            </a:r>
            <a:r>
              <a:rPr lang="en-US" noProof="1">
                <a:solidFill>
                  <a:schemeClr val="tx1">
                    <a:lumMod val="40000"/>
                    <a:lumOff val="60000"/>
                  </a:schemeClr>
                </a:solidFill>
              </a:rPr>
              <a:t>, </a:t>
            </a:r>
            <a:r>
              <a:rPr lang="en-US" noProof="1">
                <a:solidFill>
                  <a:srgbClr val="D2A010"/>
                </a:solidFill>
              </a:rPr>
              <a:t>Airplane</a:t>
            </a:r>
            <a:r>
              <a:rPr lang="en-US" noProof="1">
                <a:solidFill>
                  <a:schemeClr val="tx1">
                    <a:lumMod val="40000"/>
                    <a:lumOff val="60000"/>
                  </a:schemeClr>
                </a:solidFill>
              </a:rPr>
              <a:t>, </a:t>
            </a:r>
            <a:r>
              <a:rPr lang="en-US" noProof="1">
                <a:solidFill>
                  <a:srgbClr val="D2A010"/>
                </a:solidFill>
              </a:rPr>
              <a:t>LawnMower</a:t>
            </a:r>
            <a:r>
              <a:rPr lang="en-US" noProof="1">
                <a:solidFill>
                  <a:schemeClr val="tx1">
                    <a:lumMod val="40000"/>
                    <a:lumOff val="60000"/>
                  </a:schemeClr>
                </a:solidFill>
              </a:rPr>
              <a:t>, </a:t>
            </a:r>
            <a:r>
              <a:rPr lang="bg-BG" noProof="1">
                <a:solidFill>
                  <a:schemeClr val="tx1">
                    <a:lumMod val="40000"/>
                    <a:lumOff val="60000"/>
                  </a:schemeClr>
                </a:solidFill>
              </a:rPr>
              <a:t>имат напълно аналогична имплементация</a:t>
            </a:r>
            <a:r>
              <a:rPr lang="en-US" noProof="1">
                <a:solidFill>
                  <a:schemeClr val="tx1">
                    <a:lumMod val="40000"/>
                    <a:lumOff val="60000"/>
                  </a:schemeClr>
                </a:solidFill>
              </a:rPr>
              <a:t> </a:t>
            </a:r>
            <a:r>
              <a:rPr lang="bg-BG" noProof="1">
                <a:solidFill>
                  <a:schemeClr val="tx1">
                    <a:lumMod val="40000"/>
                    <a:lumOff val="60000"/>
                  </a:schemeClr>
                </a:solidFill>
              </a:rPr>
              <a:t>с тази на </a:t>
            </a:r>
            <a:r>
              <a:rPr lang="en-US" noProof="1">
                <a:solidFill>
                  <a:srgbClr val="D2A010"/>
                </a:solidFill>
              </a:rPr>
              <a:t>Car</a:t>
            </a:r>
            <a:r>
              <a:rPr lang="en-US" noProof="1">
                <a:solidFill>
                  <a:schemeClr val="tx1">
                    <a:lumMod val="40000"/>
                    <a:lumOff val="60000"/>
                  </a:schemeClr>
                </a:solidFill>
              </a:rPr>
              <a:t>.</a:t>
            </a:r>
          </a:p>
          <a:p>
            <a:r>
              <a:rPr lang="bg-BG" noProof="1" smtClean="0">
                <a:solidFill>
                  <a:schemeClr val="tx1">
                    <a:lumMod val="40000"/>
                    <a:lumOff val="60000"/>
                  </a:schemeClr>
                </a:solidFill>
              </a:rPr>
              <a:t>Следва дефиниране на класа за </a:t>
            </a:r>
            <a:r>
              <a:rPr lang="en-US" noProof="1">
                <a:solidFill>
                  <a:srgbClr val="D2A010"/>
                </a:solidFill>
              </a:rPr>
              <a:t>MachineOperator </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Решение: Машина (3)</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5</a:t>
            </a:fld>
            <a:endParaRPr lang="en-US" dirty="0"/>
          </a:p>
        </p:txBody>
      </p:sp>
    </p:spTree>
    <p:extLst>
      <p:ext uri="{BB962C8B-B14F-4D97-AF65-F5344CB8AC3E}">
        <p14:creationId xmlns:p14="http://schemas.microsoft.com/office/powerpoint/2010/main" val="50578754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bg-BG" noProof="1" smtClean="0">
                <a:solidFill>
                  <a:schemeClr val="tx1">
                    <a:lumMod val="40000"/>
                    <a:lumOff val="60000"/>
                  </a:schemeClr>
                </a:solidFill>
              </a:rPr>
              <a:t>Нека да създадем класа </a:t>
            </a:r>
            <a:r>
              <a:rPr lang="en-US" noProof="1">
                <a:solidFill>
                  <a:srgbClr val="D2A010"/>
                </a:solidFill>
              </a:rPr>
              <a:t>MachineOperator</a:t>
            </a:r>
            <a:endParaRPr lang="en-US" noProof="1">
              <a:solidFill>
                <a:srgbClr val="D2A010"/>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Решение: Машина (4)</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6</a:t>
            </a:fld>
            <a:endParaRPr lang="en-US" dirty="0"/>
          </a:p>
        </p:txBody>
      </p:sp>
      <p:sp>
        <p:nvSpPr>
          <p:cNvPr id="7" name="Text Placeholder 5"/>
          <p:cNvSpPr txBox="1">
            <a:spLocks/>
          </p:cNvSpPr>
          <p:nvPr/>
        </p:nvSpPr>
        <p:spPr>
          <a:xfrm>
            <a:off x="608012" y="1752600"/>
            <a:ext cx="10882199" cy="454661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600" dirty="0" smtClean="0"/>
              <a:t>private </a:t>
            </a:r>
            <a:r>
              <a:rPr lang="en-US" sz="2600" dirty="0" err="1"/>
              <a:t>IMachine</a:t>
            </a:r>
            <a:r>
              <a:rPr lang="en-US" sz="2600" dirty="0"/>
              <a:t> entity;</a:t>
            </a:r>
          </a:p>
          <a:p>
            <a:r>
              <a:rPr lang="en-US" sz="2600" dirty="0" smtClean="0"/>
              <a:t>public </a:t>
            </a:r>
            <a:r>
              <a:rPr lang="en-US" sz="2600" dirty="0" err="1"/>
              <a:t>IMachine</a:t>
            </a:r>
            <a:r>
              <a:rPr lang="en-US" sz="2600" dirty="0"/>
              <a:t> </a:t>
            </a:r>
            <a:r>
              <a:rPr lang="en-US" sz="2600" dirty="0" smtClean="0"/>
              <a:t>Entity { get { return </a:t>
            </a:r>
            <a:r>
              <a:rPr lang="en-US" sz="2600" dirty="0" err="1" smtClean="0"/>
              <a:t>this.value</a:t>
            </a:r>
            <a:r>
              <a:rPr lang="en-US" sz="2600" dirty="0" smtClean="0"/>
              <a:t>; }</a:t>
            </a:r>
            <a:endParaRPr lang="en-US" sz="2600" dirty="0"/>
          </a:p>
          <a:p>
            <a:r>
              <a:rPr lang="en-US" sz="2600" dirty="0" smtClean="0"/>
              <a:t>  set {</a:t>
            </a:r>
            <a:endParaRPr lang="en-US" sz="2600" dirty="0"/>
          </a:p>
          <a:p>
            <a:r>
              <a:rPr lang="en-US" sz="2600" dirty="0"/>
              <a:t>  </a:t>
            </a:r>
            <a:r>
              <a:rPr lang="en-US" sz="2600" dirty="0" smtClean="0"/>
              <a:t>  </a:t>
            </a:r>
            <a:r>
              <a:rPr lang="en-US" sz="2600" dirty="0" err="1" smtClean="0"/>
              <a:t>this.entity</a:t>
            </a:r>
            <a:r>
              <a:rPr lang="en-US" sz="2600" dirty="0" smtClean="0"/>
              <a:t> </a:t>
            </a:r>
            <a:r>
              <a:rPr lang="en-US" sz="2600" dirty="0"/>
              <a:t>= value;</a:t>
            </a:r>
          </a:p>
          <a:p>
            <a:r>
              <a:rPr lang="en-US" sz="2600" dirty="0" smtClean="0"/>
              <a:t>    </a:t>
            </a:r>
            <a:r>
              <a:rPr lang="en-US" sz="2600" dirty="0" err="1" smtClean="0"/>
              <a:t>Console.WriteLine</a:t>
            </a:r>
            <a:r>
              <a:rPr lang="en-US" sz="2600" dirty="0"/>
              <a:t>("Machine operator is operating: "+</a:t>
            </a:r>
            <a:r>
              <a:rPr lang="en-US" sz="2600" dirty="0" err="1"/>
              <a:t>value.MachineType</a:t>
            </a:r>
            <a:r>
              <a:rPr lang="en-US" sz="2600" dirty="0"/>
              <a:t>);</a:t>
            </a:r>
          </a:p>
          <a:p>
            <a:r>
              <a:rPr lang="en-US" sz="2600" dirty="0" smtClean="0"/>
              <a:t>  }</a:t>
            </a:r>
            <a:endParaRPr lang="en-US" sz="2600" dirty="0"/>
          </a:p>
          <a:p>
            <a:r>
              <a:rPr lang="en-US" sz="2600" dirty="0" smtClean="0"/>
              <a:t>}</a:t>
            </a:r>
            <a:endParaRPr lang="en-US" sz="2600" dirty="0"/>
          </a:p>
          <a:p>
            <a:r>
              <a:rPr lang="en-US" sz="2600" dirty="0" smtClean="0"/>
              <a:t>public </a:t>
            </a:r>
            <a:r>
              <a:rPr lang="en-US" sz="2600" dirty="0" err="1"/>
              <a:t>MachineOperator</a:t>
            </a:r>
            <a:r>
              <a:rPr lang="en-US" sz="2600" dirty="0"/>
              <a:t>(</a:t>
            </a:r>
            <a:r>
              <a:rPr lang="en-US" sz="2600" dirty="0" err="1"/>
              <a:t>IMachine</a:t>
            </a:r>
            <a:r>
              <a:rPr lang="en-US" sz="2600" dirty="0"/>
              <a:t> entity</a:t>
            </a:r>
            <a:r>
              <a:rPr lang="en-US" sz="2600" dirty="0" smtClean="0"/>
              <a:t>){</a:t>
            </a:r>
            <a:endParaRPr lang="en-US" sz="2600" dirty="0"/>
          </a:p>
          <a:p>
            <a:r>
              <a:rPr lang="en-US" sz="2600" dirty="0"/>
              <a:t> </a:t>
            </a:r>
            <a:r>
              <a:rPr lang="en-US" sz="2600" dirty="0" smtClean="0"/>
              <a:t> </a:t>
            </a:r>
            <a:r>
              <a:rPr lang="en-US" sz="2600" dirty="0" err="1" smtClean="0"/>
              <a:t>this.Entity</a:t>
            </a:r>
            <a:r>
              <a:rPr lang="en-US" sz="2600" dirty="0" smtClean="0"/>
              <a:t> </a:t>
            </a:r>
            <a:r>
              <a:rPr lang="en-US" sz="2600" dirty="0"/>
              <a:t>= entity</a:t>
            </a:r>
            <a:r>
              <a:rPr lang="en-US" sz="2600" dirty="0" smtClean="0"/>
              <a:t>;</a:t>
            </a:r>
          </a:p>
          <a:p>
            <a:r>
              <a:rPr lang="en-US" sz="2600" dirty="0" smtClean="0"/>
              <a:t>}</a:t>
            </a:r>
            <a:endParaRPr lang="en-US" sz="2600" dirty="0"/>
          </a:p>
        </p:txBody>
      </p:sp>
    </p:spTree>
    <p:extLst>
      <p:ext uri="{BB962C8B-B14F-4D97-AF65-F5344CB8AC3E}">
        <p14:creationId xmlns:p14="http://schemas.microsoft.com/office/powerpoint/2010/main" val="50960076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en-US" noProof="1" smtClean="0">
                <a:solidFill>
                  <a:schemeClr val="tx1">
                    <a:lumMod val="40000"/>
                    <a:lumOff val="60000"/>
                  </a:schemeClr>
                </a:solidFill>
              </a:rPr>
              <a:t>A </a:t>
            </a:r>
            <a:r>
              <a:rPr lang="bg-BG" noProof="1" smtClean="0">
                <a:solidFill>
                  <a:schemeClr val="tx1">
                    <a:lumMod val="40000"/>
                    <a:lumOff val="60000"/>
                  </a:schemeClr>
                </a:solidFill>
              </a:rPr>
              <a:t>сега да добавим методи </a:t>
            </a:r>
            <a:r>
              <a:rPr lang="en-US" noProof="1">
                <a:solidFill>
                  <a:srgbClr val="D2A010"/>
                </a:solidFill>
              </a:rPr>
              <a:t>Start</a:t>
            </a:r>
            <a:r>
              <a:rPr lang="en-US" noProof="1">
                <a:solidFill>
                  <a:srgbClr val="D2A010"/>
                </a:solidFill>
              </a:rPr>
              <a:t>()</a:t>
            </a:r>
            <a:r>
              <a:rPr lang="en-US" noProof="1" smtClean="0">
                <a:solidFill>
                  <a:schemeClr val="tx1">
                    <a:lumMod val="40000"/>
                    <a:lumOff val="60000"/>
                  </a:schemeClr>
                </a:solidFill>
              </a:rPr>
              <a:t> </a:t>
            </a:r>
            <a:r>
              <a:rPr lang="bg-BG" noProof="1" smtClean="0">
                <a:solidFill>
                  <a:schemeClr val="tx1">
                    <a:lumMod val="40000"/>
                    <a:lumOff val="60000"/>
                  </a:schemeClr>
                </a:solidFill>
              </a:rPr>
              <a:t>и </a:t>
            </a:r>
            <a:r>
              <a:rPr lang="en-US" noProof="1">
                <a:solidFill>
                  <a:srgbClr val="D2A010"/>
                </a:solidFill>
              </a:rPr>
              <a:t>Stop()</a:t>
            </a:r>
            <a:r>
              <a:rPr lang="en-US" noProof="1" smtClean="0">
                <a:solidFill>
                  <a:schemeClr val="tx1">
                    <a:lumMod val="40000"/>
                    <a:lumOff val="60000"/>
                  </a:schemeClr>
                </a:solidFill>
              </a:rPr>
              <a:t>:</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Решение: Машина (</a:t>
            </a:r>
            <a:r>
              <a:rPr lang="en-US" dirty="0" smtClean="0"/>
              <a:t>5</a:t>
            </a:r>
            <a:r>
              <a:rPr lang="bg-BG" dirty="0" smtClean="0"/>
              <a: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7</a:t>
            </a:fld>
            <a:endParaRPr lang="en-US" dirty="0"/>
          </a:p>
        </p:txBody>
      </p:sp>
      <p:sp>
        <p:nvSpPr>
          <p:cNvPr id="7" name="Text Placeholder 5"/>
          <p:cNvSpPr txBox="1">
            <a:spLocks/>
          </p:cNvSpPr>
          <p:nvPr/>
        </p:nvSpPr>
        <p:spPr>
          <a:xfrm>
            <a:off x="608012" y="1752600"/>
            <a:ext cx="10882199" cy="316161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t>public </a:t>
            </a:r>
            <a:r>
              <a:rPr lang="en-US" sz="2800" dirty="0" err="1"/>
              <a:t>bool</a:t>
            </a:r>
            <a:r>
              <a:rPr lang="en-US" sz="2800" dirty="0"/>
              <a:t> Start() {</a:t>
            </a:r>
          </a:p>
          <a:p>
            <a:r>
              <a:rPr lang="en-US" sz="2800" dirty="0" smtClean="0"/>
              <a:t>  return </a:t>
            </a:r>
            <a:r>
              <a:rPr lang="en-US" sz="2800" dirty="0" err="1"/>
              <a:t>Entity.Start</a:t>
            </a:r>
            <a:r>
              <a:rPr lang="en-US" sz="2800" dirty="0" smtClean="0"/>
              <a:t>();</a:t>
            </a:r>
          </a:p>
          <a:p>
            <a:r>
              <a:rPr lang="en-US" sz="2800" dirty="0" smtClean="0"/>
              <a:t>}</a:t>
            </a:r>
            <a:endParaRPr lang="en-US" sz="2800" dirty="0"/>
          </a:p>
          <a:p>
            <a:endParaRPr lang="en-US" sz="2800" dirty="0"/>
          </a:p>
          <a:p>
            <a:r>
              <a:rPr lang="en-US" sz="2800" dirty="0" smtClean="0"/>
              <a:t>public </a:t>
            </a:r>
            <a:r>
              <a:rPr lang="en-US" sz="2800" dirty="0" err="1"/>
              <a:t>bool</a:t>
            </a:r>
            <a:r>
              <a:rPr lang="en-US" sz="2800" dirty="0"/>
              <a:t> Stop</a:t>
            </a:r>
            <a:r>
              <a:rPr lang="en-US" sz="2800" dirty="0" smtClean="0"/>
              <a:t>() {</a:t>
            </a:r>
            <a:endParaRPr lang="en-US" sz="2800" dirty="0"/>
          </a:p>
          <a:p>
            <a:r>
              <a:rPr lang="en-US" sz="2800" dirty="0"/>
              <a:t>  </a:t>
            </a:r>
            <a:r>
              <a:rPr lang="en-US" sz="2800" dirty="0" smtClean="0"/>
              <a:t>return </a:t>
            </a:r>
            <a:r>
              <a:rPr lang="en-US" sz="2800" dirty="0" err="1"/>
              <a:t>Entity.Stop</a:t>
            </a:r>
            <a:r>
              <a:rPr lang="en-US" sz="2800" dirty="0"/>
              <a:t>();</a:t>
            </a:r>
          </a:p>
          <a:p>
            <a:r>
              <a:rPr lang="en-US" sz="2800" dirty="0" smtClean="0"/>
              <a:t>}</a:t>
            </a:r>
            <a:endParaRPr lang="en-US" sz="2600" dirty="0"/>
          </a:p>
        </p:txBody>
      </p:sp>
    </p:spTree>
    <p:extLst>
      <p:ext uri="{BB962C8B-B14F-4D97-AF65-F5344CB8AC3E}">
        <p14:creationId xmlns:p14="http://schemas.microsoft.com/office/powerpoint/2010/main" val="363918757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bg-BG" noProof="1" smtClean="0">
                <a:solidFill>
                  <a:schemeClr val="tx1">
                    <a:lumMod val="40000"/>
                    <a:lumOff val="60000"/>
                  </a:schemeClr>
                </a:solidFill>
              </a:rPr>
              <a:t>В </a:t>
            </a:r>
            <a:r>
              <a:rPr lang="en-US" noProof="1" smtClean="0">
                <a:solidFill>
                  <a:schemeClr val="tx1">
                    <a:lumMod val="40000"/>
                    <a:lumOff val="60000"/>
                  </a:schemeClr>
                </a:solidFill>
              </a:rPr>
              <a:t>Program.cs </a:t>
            </a:r>
            <a:r>
              <a:rPr lang="bg-BG" noProof="1" smtClean="0">
                <a:solidFill>
                  <a:schemeClr val="tx1">
                    <a:lumMod val="40000"/>
                    <a:lumOff val="60000"/>
                  </a:schemeClr>
                </a:solidFill>
              </a:rPr>
              <a:t>създаваме по един обект от всяка машина и един обект </a:t>
            </a:r>
            <a:r>
              <a:rPr lang="bg-BG" noProof="1" smtClean="0">
                <a:solidFill>
                  <a:schemeClr val="tx1">
                    <a:lumMod val="40000"/>
                    <a:lumOff val="60000"/>
                  </a:schemeClr>
                </a:solidFill>
              </a:rPr>
              <a:t>от </a:t>
            </a:r>
            <a:r>
              <a:rPr lang="en-US" noProof="1" smtClean="0">
                <a:solidFill>
                  <a:srgbClr val="D2A010"/>
                </a:solidFill>
              </a:rPr>
              <a:t>MachineOperator</a:t>
            </a:r>
            <a:endParaRPr lang="en-US" noProof="1">
              <a:solidFill>
                <a:srgbClr val="D2A010"/>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Решение: Машина (</a:t>
            </a:r>
            <a:r>
              <a:rPr lang="en-US" dirty="0"/>
              <a:t>6</a:t>
            </a:r>
            <a:r>
              <a:rPr lang="bg-BG" dirty="0" smtClean="0"/>
              <a: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8</a:t>
            </a:fld>
            <a:endParaRPr lang="en-US" dirty="0"/>
          </a:p>
        </p:txBody>
      </p:sp>
      <p:sp>
        <p:nvSpPr>
          <p:cNvPr id="7" name="Text Placeholder 5"/>
          <p:cNvSpPr txBox="1">
            <a:spLocks/>
          </p:cNvSpPr>
          <p:nvPr/>
        </p:nvSpPr>
        <p:spPr>
          <a:xfrm>
            <a:off x="608012" y="2400983"/>
            <a:ext cx="10882199" cy="420805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a:t>Car </a:t>
            </a:r>
            <a:r>
              <a:rPr lang="en-US" sz="2200" dirty="0" err="1"/>
              <a:t>car</a:t>
            </a:r>
            <a:r>
              <a:rPr lang="en-US" sz="2200" dirty="0"/>
              <a:t> = new Car();</a:t>
            </a:r>
          </a:p>
          <a:p>
            <a:r>
              <a:rPr lang="en-US" sz="2200" dirty="0" err="1" smtClean="0"/>
              <a:t>LawnMower</a:t>
            </a:r>
            <a:r>
              <a:rPr lang="en-US" sz="2200" dirty="0" smtClean="0"/>
              <a:t> </a:t>
            </a:r>
            <a:r>
              <a:rPr lang="en-US" sz="2200" dirty="0" err="1"/>
              <a:t>lawnMower</a:t>
            </a:r>
            <a:r>
              <a:rPr lang="en-US" sz="2200" dirty="0"/>
              <a:t> = new </a:t>
            </a:r>
            <a:r>
              <a:rPr lang="en-US" sz="2200" dirty="0" err="1"/>
              <a:t>LawnMower</a:t>
            </a:r>
            <a:r>
              <a:rPr lang="en-US" sz="2200" dirty="0"/>
              <a:t>();</a:t>
            </a:r>
          </a:p>
          <a:p>
            <a:r>
              <a:rPr lang="en-US" sz="2200" dirty="0" smtClean="0"/>
              <a:t>Airplane </a:t>
            </a:r>
            <a:r>
              <a:rPr lang="en-US" sz="2200" dirty="0" err="1"/>
              <a:t>airplane</a:t>
            </a:r>
            <a:r>
              <a:rPr lang="en-US" sz="2200" dirty="0"/>
              <a:t> = new Airplane();</a:t>
            </a:r>
          </a:p>
          <a:p>
            <a:r>
              <a:rPr lang="en-US" sz="2200" dirty="0" smtClean="0"/>
              <a:t>Truck </a:t>
            </a:r>
            <a:r>
              <a:rPr lang="en-US" sz="2200" dirty="0" err="1"/>
              <a:t>truck</a:t>
            </a:r>
            <a:r>
              <a:rPr lang="en-US" sz="2200" dirty="0"/>
              <a:t> = new Truck();</a:t>
            </a:r>
          </a:p>
          <a:p>
            <a:endParaRPr lang="en-US" sz="2200" dirty="0"/>
          </a:p>
          <a:p>
            <a:r>
              <a:rPr lang="en-US" sz="2200" dirty="0" err="1" smtClean="0"/>
              <a:t>MachineOperator</a:t>
            </a:r>
            <a:r>
              <a:rPr lang="en-US" sz="2200" dirty="0" smtClean="0"/>
              <a:t> </a:t>
            </a:r>
            <a:r>
              <a:rPr lang="en-US" sz="2200" dirty="0" err="1"/>
              <a:t>mo</a:t>
            </a:r>
            <a:r>
              <a:rPr lang="en-US" sz="2200" dirty="0"/>
              <a:t> = new </a:t>
            </a:r>
            <a:r>
              <a:rPr lang="en-US" sz="2200" dirty="0" err="1"/>
              <a:t>MachineOperator</a:t>
            </a:r>
            <a:r>
              <a:rPr lang="en-US" sz="2200" dirty="0"/>
              <a:t>(car</a:t>
            </a:r>
            <a:r>
              <a:rPr lang="en-US" sz="2200" dirty="0" smtClean="0"/>
              <a:t>);</a:t>
            </a:r>
            <a:endParaRPr lang="en-US" sz="2200" dirty="0"/>
          </a:p>
          <a:p>
            <a:r>
              <a:rPr lang="en-US" sz="2200" dirty="0" err="1" smtClean="0"/>
              <a:t>mo.Start</a:t>
            </a:r>
            <a:r>
              <a:rPr lang="en-US" sz="2200" dirty="0" smtClean="0"/>
              <a:t>();</a:t>
            </a:r>
            <a:r>
              <a:rPr lang="bg-BG" sz="2200" dirty="0" smtClean="0"/>
              <a:t> //пускаме машината</a:t>
            </a:r>
            <a:endParaRPr lang="en-US" sz="2200" dirty="0"/>
          </a:p>
          <a:p>
            <a:r>
              <a:rPr lang="en-US" sz="2200" dirty="0" err="1" smtClean="0"/>
              <a:t>mo.Stop</a:t>
            </a:r>
            <a:r>
              <a:rPr lang="en-US" sz="2200" dirty="0" smtClean="0"/>
              <a:t>();</a:t>
            </a:r>
            <a:r>
              <a:rPr lang="bg-BG" sz="2200" dirty="0" smtClean="0"/>
              <a:t> //спираме машината</a:t>
            </a:r>
            <a:endParaRPr lang="en-US" sz="2200" dirty="0"/>
          </a:p>
          <a:p>
            <a:r>
              <a:rPr lang="en-US" sz="2200" dirty="0" err="1" smtClean="0"/>
              <a:t>mo.Entity</a:t>
            </a:r>
            <a:r>
              <a:rPr lang="en-US" sz="2200" dirty="0" smtClean="0"/>
              <a:t> </a:t>
            </a:r>
            <a:r>
              <a:rPr lang="en-US" sz="2200" dirty="0"/>
              <a:t>= </a:t>
            </a:r>
            <a:r>
              <a:rPr lang="en-US" sz="2200" dirty="0" err="1"/>
              <a:t>lawnMower</a:t>
            </a:r>
            <a:r>
              <a:rPr lang="en-US" sz="2200" dirty="0" smtClean="0"/>
              <a:t>;</a:t>
            </a:r>
            <a:r>
              <a:rPr lang="bg-BG" sz="2200" dirty="0" smtClean="0"/>
              <a:t> //сменяме машината</a:t>
            </a:r>
            <a:endParaRPr lang="en-US" sz="2200" dirty="0"/>
          </a:p>
          <a:p>
            <a:r>
              <a:rPr lang="en-US" sz="2200" dirty="0" err="1" smtClean="0"/>
              <a:t>mo.Start</a:t>
            </a:r>
            <a:r>
              <a:rPr lang="en-US" sz="2200" dirty="0"/>
              <a:t>();</a:t>
            </a:r>
          </a:p>
          <a:p>
            <a:r>
              <a:rPr lang="en-US" sz="2200" dirty="0" err="1" smtClean="0"/>
              <a:t>mo.Stop</a:t>
            </a:r>
            <a:r>
              <a:rPr lang="en-US" sz="2200" dirty="0" smtClean="0"/>
              <a:t>();</a:t>
            </a:r>
          </a:p>
          <a:p>
            <a:r>
              <a:rPr lang="en-US" sz="2200" dirty="0" smtClean="0"/>
              <a:t>//TODO: </a:t>
            </a:r>
            <a:r>
              <a:rPr lang="bg-BG" sz="2200" dirty="0" smtClean="0"/>
              <a:t>аналогично можем да сменим машината с другите</a:t>
            </a:r>
            <a:endParaRPr lang="en-US" sz="2200" dirty="0"/>
          </a:p>
        </p:txBody>
      </p:sp>
    </p:spTree>
    <p:extLst>
      <p:ext uri="{BB962C8B-B14F-4D97-AF65-F5344CB8AC3E}">
        <p14:creationId xmlns:p14="http://schemas.microsoft.com/office/powerpoint/2010/main" val="427535937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9</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358775" indent="-358775">
              <a:lnSpc>
                <a:spcPct val="110000"/>
              </a:lnSpc>
            </a:pPr>
            <a:r>
              <a:rPr lang="bg-BG" sz="3200" dirty="0" smtClean="0"/>
              <a:t>Интерфейсите ни позволяват да постигнем</a:t>
            </a:r>
            <a:br>
              <a:rPr lang="bg-BG" sz="3200" dirty="0" smtClean="0"/>
            </a:br>
            <a:r>
              <a:rPr lang="bg-BG" sz="3200" dirty="0" smtClean="0"/>
              <a:t>полиморфистично поведение, което да не</a:t>
            </a:r>
            <a:br>
              <a:rPr lang="bg-BG" sz="3200" dirty="0" smtClean="0"/>
            </a:br>
            <a:r>
              <a:rPr lang="bg-BG" sz="3200" dirty="0" smtClean="0"/>
              <a:t>зависи от кода и да е лесно за промяна.</a:t>
            </a:r>
            <a:endParaRPr lang="bg-BG" sz="3200" dirty="0"/>
          </a:p>
          <a:p>
            <a:pPr marL="358775" indent="-358775">
              <a:lnSpc>
                <a:spcPct val="110000"/>
              </a:lnSpc>
            </a:pPr>
            <a:r>
              <a:rPr lang="bg-BG" sz="3200" dirty="0" smtClean="0"/>
              <a:t>Можем с лекота да добавим още машини</a:t>
            </a:r>
            <a:br>
              <a:rPr lang="bg-BG" sz="3200" dirty="0" smtClean="0"/>
            </a:br>
            <a:r>
              <a:rPr lang="bg-BG" sz="3200" dirty="0" smtClean="0"/>
              <a:t>без да счупим кода</a:t>
            </a:r>
            <a:r>
              <a:rPr lang="en-US" sz="3200" dirty="0" smtClean="0"/>
              <a:t>, </a:t>
            </a:r>
            <a:r>
              <a:rPr lang="bg-BG" sz="3200" smtClean="0"/>
              <a:t>като отразим и спецификите</a:t>
            </a:r>
            <a:br>
              <a:rPr lang="bg-BG" sz="3200" smtClean="0"/>
            </a:br>
            <a:r>
              <a:rPr lang="bg-BG" sz="3200" smtClean="0"/>
              <a:t>на всяка една от тях</a:t>
            </a:r>
            <a:r>
              <a:rPr lang="bg-BG" sz="3200" dirty="0" smtClean="0"/>
              <a:t/>
            </a:r>
            <a:br>
              <a:rPr lang="bg-BG" sz="3200" dirty="0" smtClean="0"/>
            </a:br>
            <a:endParaRPr lang="bg-BG" sz="3200" dirty="0" smtClean="0">
              <a:solidFill>
                <a:schemeClr val="tx2">
                  <a:lumMod val="75000"/>
                </a:schemeClr>
              </a:solidFill>
            </a:endParaRPr>
          </a:p>
        </p:txBody>
      </p:sp>
      <p:sp>
        <p:nvSpPr>
          <p:cNvPr id="4" name="Title 3"/>
          <p:cNvSpPr>
            <a:spLocks noGrp="1"/>
          </p:cNvSpPr>
          <p:nvPr>
            <p:ph type="title"/>
          </p:nvPr>
        </p:nvSpPr>
        <p:spPr/>
        <p:txBody>
          <a:bodyPr>
            <a:normAutofit/>
          </a:bodyPr>
          <a:lstStyle/>
          <a:p>
            <a:r>
              <a:rPr lang="bg-BG" dirty="0" smtClean="0"/>
              <a:t>Какво научихме </a:t>
            </a:r>
            <a:r>
              <a:rPr lang="bg-BG" dirty="0" smtClean="0"/>
              <a:t>от тази задача</a:t>
            </a:r>
            <a:endParaRPr lang="en-US" dirty="0"/>
          </a:p>
        </p:txBody>
      </p:sp>
      <p:pic>
        <p:nvPicPr>
          <p:cNvPr id="7"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0412" y="1375553"/>
            <a:ext cx="3178806" cy="2358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268566"/>
      </p:ext>
    </p:extLst>
  </p:cSld>
  <p:clrMapOvr>
    <a:masterClrMapping/>
  </p:clrMapOvr>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1600</Words>
  <Application>Microsoft Office PowerPoint</Application>
  <PresentationFormat>Custom</PresentationFormat>
  <Paragraphs>163</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Consolas</vt:lpstr>
      <vt:lpstr>Wingdings</vt:lpstr>
      <vt:lpstr>Wingdings 2</vt:lpstr>
      <vt:lpstr>SoftUni 16x9</vt:lpstr>
      <vt:lpstr>PowerPoint Presentation</vt:lpstr>
      <vt:lpstr>Задача: Машина</vt:lpstr>
      <vt:lpstr>Решение: Машина (1)</vt:lpstr>
      <vt:lpstr>Решение: Машина (2)</vt:lpstr>
      <vt:lpstr>Решение: Машина (3)</vt:lpstr>
      <vt:lpstr>Решение: Машина (4)</vt:lpstr>
      <vt:lpstr>Решение: Машина (5)</vt:lpstr>
      <vt:lpstr>Решение: Машина (6)</vt:lpstr>
      <vt:lpstr>Какво научихме от тази задача</vt:lpstr>
      <vt:lpstr>Полиморфизъм чрез интерфейси</vt:lpstr>
      <vt:lpstr>Лиценз</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C# Basics Course</dc:subject>
  <dc:creator/>
  <cp:keywords>C#, class, object, fields, methods, properties, constructors, static</cp:keywords>
  <dc:description>Software University Foundation - http://softuni.org</dc:description>
  <cp:lastModifiedBy/>
  <cp:revision>1</cp:revision>
  <dcterms:created xsi:type="dcterms:W3CDTF">2014-01-02T17:00:34Z</dcterms:created>
  <dcterms:modified xsi:type="dcterms:W3CDTF">2018-08-27T20:24:15Z</dcterms:modified>
  <cp:category>programming, software engineering, C#,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