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394" r:id="rId3"/>
    <p:sldId id="571" r:id="rId4"/>
    <p:sldId id="596" r:id="rId5"/>
    <p:sldId id="601" r:id="rId6"/>
    <p:sldId id="603" r:id="rId7"/>
    <p:sldId id="605" r:id="rId8"/>
    <p:sldId id="604" r:id="rId9"/>
    <p:sldId id="606" r:id="rId10"/>
    <p:sldId id="608" r:id="rId11"/>
    <p:sldId id="612" r:id="rId12"/>
    <p:sldId id="609" r:id="rId13"/>
    <p:sldId id="610" r:id="rId14"/>
    <p:sldId id="611" r:id="rId15"/>
    <p:sldId id="614" r:id="rId16"/>
    <p:sldId id="615" r:id="rId17"/>
    <p:sldId id="594" r:id="rId18"/>
    <p:sldId id="593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D7E5960-A9BC-43C4-BCE0-8E99BC3BA6A9}">
          <p14:sldIdLst>
            <p14:sldId id="394"/>
            <p14:sldId id="571"/>
          </p14:sldIdLst>
        </p14:section>
        <p14:section name="Defining Classes" id="{51D0FD15-3932-43D9-82C9-6AF03C9EE001}">
          <p14:sldIdLst>
            <p14:sldId id="596"/>
            <p14:sldId id="601"/>
            <p14:sldId id="603"/>
            <p14:sldId id="605"/>
            <p14:sldId id="604"/>
            <p14:sldId id="606"/>
            <p14:sldId id="608"/>
            <p14:sldId id="612"/>
            <p14:sldId id="609"/>
            <p14:sldId id="610"/>
            <p14:sldId id="611"/>
            <p14:sldId id="614"/>
            <p14:sldId id="615"/>
          </p14:sldIdLst>
        </p14:section>
        <p14:section name="Conclusion" id="{3E23A7B0-228F-4458-953E-A0823B82CFF0}">
          <p14:sldIdLst>
            <p14:sldId id="594"/>
            <p14:sldId id="5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D2A010"/>
    <a:srgbClr val="F6D18E"/>
    <a:srgbClr val="FFFFFF"/>
    <a:srgbClr val="C6C0AA"/>
    <a:srgbClr val="F9F0AB"/>
    <a:srgbClr val="F9E6AB"/>
    <a:srgbClr val="F9FAAB"/>
    <a:srgbClr val="767691"/>
    <a:srgbClr val="7676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8670" autoAdjust="0"/>
  </p:normalViewPr>
  <p:slideViewPr>
    <p:cSldViewPr>
      <p:cViewPr varScale="1">
        <p:scale>
          <a:sx n="100" d="100"/>
          <a:sy n="100" d="100"/>
        </p:scale>
        <p:origin x="1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325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9630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2409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465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709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2682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30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76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0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1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404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366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7541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241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Свързан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2895600"/>
            <a:ext cx="1051559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Обхождане на списъка: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= 0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Задаваме елемент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head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Докато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!= null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current = current.Next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index++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618999" cy="1820679"/>
          </a:xfrm>
        </p:spPr>
        <p:txBody>
          <a:bodyPr>
            <a:normAutofit/>
          </a:bodyPr>
          <a:lstStyle/>
          <a:p>
            <a:pPr marL="682634" lvl="2" indent="0">
              <a:lnSpc>
                <a:spcPct val="100000"/>
              </a:lnSpc>
              <a:buNone/>
            </a:pPr>
            <a:r>
              <a:rPr lang="bg-BG" sz="3600" dirty="0"/>
              <a:t>За част от следващите операции, ще е нужно използването на обхождане, което като алгоритъм има следния вид:</a:t>
            </a:r>
          </a:p>
        </p:txBody>
      </p:sp>
    </p:spTree>
    <p:extLst>
      <p:ext uri="{BB962C8B-B14F-4D97-AF65-F5344CB8AC3E}">
        <p14:creationId xmlns:p14="http://schemas.microsoft.com/office/powerpoint/2010/main" val="36718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304212" y="3279284"/>
            <a:ext cx="3884613" cy="2435715"/>
          </a:xfrm>
          <a:prstGeom prst="wedgeRoundRectCallout">
            <a:avLst>
              <a:gd name="adj1" fmla="val -24555"/>
              <a:gd name="adj2" fmla="val -682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Чрез обхождане на елементите и достъпване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указателя на всеки един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тях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9412" y="1371600"/>
            <a:ext cx="1051559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(по индекс)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дали индекса е валиден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намираме елемента, на съответния индекс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намаляме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 изтриваме елемента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намираме новият последен елемент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и го задаваме за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0747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9412" y="1371600"/>
            <a:ext cx="1051559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(по елемент)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намираме елемента, използвайки обхождане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Ако елементът е намерен: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Намляме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и го изтриваме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Намираме последният елемент и го задаваме на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Ако елементът НЕ Е намерен връщаме -1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8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9412" y="1371600"/>
            <a:ext cx="1051559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намираме елемента, използвайки обхождане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Ако елементът е намерен: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Връщаме индекса му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Ако елементът НЕ Е намерен връщаме -1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1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110780"/>
            <a:ext cx="1051559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Conatains: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Извикваме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Ако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върне стойност различна от -1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връщаме индекса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в противен случай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връщаме -1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110780"/>
            <a:ext cx="1051559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this[int index]: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проверяваме дали достъпваме валиден индекс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обхождаме списъка по стандартната схема и така достигаме до желания индекс и връщаме стойността му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endParaRPr lang="bg-BG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аналогичен на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get,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 разликата че задаваме стойността му, а не я извличаме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7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Свързан списък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са линейните структури данни?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АТД за списък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Статичен списък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Свързан списък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dirty="0"/>
              <a:t>Списък </a:t>
            </a:r>
            <a:r>
              <a:rPr lang="en-US" dirty="0"/>
              <a:t>–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наредена поредица </a:t>
            </a:r>
            <a:r>
              <a:rPr lang="bg-BG" dirty="0"/>
              <a:t>от елементи,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 променлива дължина</a:t>
            </a:r>
            <a:r>
              <a:rPr lang="bg-BG" dirty="0"/>
              <a:t>, поддържа следните операции: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bg-BG" dirty="0"/>
              <a:t> (добавяне на елемент)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bg-BG" dirty="0"/>
              <a:t> (извличане на стойност на елемент)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bg-BG" dirty="0"/>
              <a:t> (присвояване на стойност на елемент)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(премахване на елемент)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Може да се имплементира чрез масив или списък от свързани възли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nodes</a:t>
            </a:r>
            <a:r>
              <a:rPr lang="en-US" dirty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АТД на Списък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Свързаният списък </a:t>
            </a:r>
            <a:r>
              <a:rPr lang="bg-BG" dirty="0"/>
              <a:t>е структура от данни, която съхранява информацията във вид на елементи, в които се пази информация за стойността и за това кой е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следващият елемент</a:t>
            </a:r>
            <a:r>
              <a:rPr lang="bg-BG" dirty="0"/>
              <a:t>, откъдето идва и името му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Реализирането на такава структура става чрез създаването на клас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dirty="0"/>
              <a:t>, </a:t>
            </a:r>
            <a:r>
              <a:rPr lang="bg-BG" dirty="0"/>
              <a:t>който описва структурата на един елемент от списъка, а за самият списък се създава клас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DynamicList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Свързан списък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7612" y="4953000"/>
            <a:ext cx="4369601" cy="838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62" y="5086350"/>
            <a:ext cx="3924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373881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bg-BG" sz="3600" dirty="0"/>
              <a:t>Класът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bg-BG" sz="3600" dirty="0"/>
              <a:t> съдържа следната информация:</a:t>
            </a:r>
            <a:endParaRPr lang="en-US" sz="3600" dirty="0"/>
          </a:p>
          <a:p>
            <a:pPr lvl="3">
              <a:lnSpc>
                <a:spcPct val="100000"/>
              </a:lnSpc>
            </a:pPr>
            <a:r>
              <a:rPr lang="bg-BG" sz="3600" dirty="0"/>
              <a:t>поле от тип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bg-BG" sz="3600" dirty="0"/>
              <a:t>, в което ще се съхранява стойността на елемента</a:t>
            </a:r>
            <a:endParaRPr lang="en-US" sz="3600" dirty="0"/>
          </a:p>
          <a:p>
            <a:pPr lvl="3">
              <a:lnSpc>
                <a:spcPct val="100000"/>
              </a:lnSpc>
            </a:pPr>
            <a:r>
              <a:rPr lang="bg-BG" sz="3600" dirty="0"/>
              <a:t>поле от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bg-BG" sz="3600" dirty="0"/>
              <a:t>, в което ще се съхранява връзката към следващия елемент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Свързан списък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60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9414" y="914400"/>
            <a:ext cx="10515598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dirty="0"/>
              <a:t>public class Node</a:t>
            </a:r>
          </a:p>
          <a:p>
            <a:r>
              <a:rPr lang="en-US" sz="2300" dirty="0"/>
              <a:t>{</a:t>
            </a:r>
          </a:p>
          <a:p>
            <a:r>
              <a:rPr lang="en-US" sz="2300" dirty="0"/>
              <a:t>            private object element;</a:t>
            </a:r>
          </a:p>
          <a:p>
            <a:r>
              <a:rPr lang="en-US" sz="2300" dirty="0"/>
              <a:t>            private Node next;</a:t>
            </a:r>
          </a:p>
          <a:p>
            <a:r>
              <a:rPr lang="en-US" sz="2300" dirty="0"/>
              <a:t>            //TODO: </a:t>
            </a:r>
            <a:r>
              <a:rPr lang="bg-BG" sz="2300" dirty="0"/>
              <a:t>Добавете свойства за </a:t>
            </a:r>
            <a:r>
              <a:rPr lang="en-US" sz="2300" dirty="0"/>
              <a:t>Element </a:t>
            </a:r>
            <a:r>
              <a:rPr lang="bg-BG" sz="2300" dirty="0"/>
              <a:t>и </a:t>
            </a:r>
            <a:r>
              <a:rPr lang="en-US" sz="2300" dirty="0"/>
              <a:t>Next </a:t>
            </a:r>
            <a:r>
              <a:rPr lang="bg-BG" sz="2300" dirty="0"/>
              <a:t>с публични </a:t>
            </a:r>
            <a:r>
              <a:rPr lang="en-US" sz="2300" dirty="0"/>
              <a:t>get </a:t>
            </a:r>
            <a:r>
              <a:rPr lang="bg-BG" sz="2300" dirty="0"/>
              <a:t>и </a:t>
            </a:r>
            <a:r>
              <a:rPr lang="en-US" sz="2300" dirty="0"/>
              <a:t>set</a:t>
            </a:r>
          </a:p>
          <a:p>
            <a:r>
              <a:rPr lang="en-US" sz="2300" dirty="0"/>
              <a:t>            public Node(object element, Node </a:t>
            </a:r>
            <a:r>
              <a:rPr lang="en-US" sz="2300" dirty="0" err="1"/>
              <a:t>prevNode</a:t>
            </a:r>
            <a:r>
              <a:rPr lang="en-US" sz="2300" dirty="0"/>
              <a:t>)</a:t>
            </a:r>
          </a:p>
          <a:p>
            <a:r>
              <a:rPr lang="en-US" sz="2300" dirty="0"/>
              <a:t>            {</a:t>
            </a:r>
          </a:p>
          <a:p>
            <a:r>
              <a:rPr lang="en-US" sz="2300" dirty="0"/>
              <a:t>                  </a:t>
            </a:r>
            <a:r>
              <a:rPr lang="en-US" sz="2300" dirty="0" err="1"/>
              <a:t>this.element</a:t>
            </a:r>
            <a:r>
              <a:rPr lang="en-US" sz="2300" dirty="0"/>
              <a:t> = element;</a:t>
            </a:r>
          </a:p>
          <a:p>
            <a:r>
              <a:rPr lang="en-US" sz="2300" dirty="0"/>
              <a:t>                  </a:t>
            </a:r>
            <a:r>
              <a:rPr lang="en-US" sz="2300" dirty="0" err="1"/>
              <a:t>prevNode.next</a:t>
            </a:r>
            <a:r>
              <a:rPr lang="en-US" sz="2300" dirty="0"/>
              <a:t> = this;</a:t>
            </a:r>
          </a:p>
          <a:p>
            <a:r>
              <a:rPr lang="en-US" sz="2300" dirty="0"/>
              <a:t>            } </a:t>
            </a:r>
          </a:p>
          <a:p>
            <a:r>
              <a:rPr lang="en-US" sz="2300" dirty="0"/>
              <a:t>            public Node(object element)</a:t>
            </a:r>
          </a:p>
          <a:p>
            <a:r>
              <a:rPr lang="en-US" sz="2300" dirty="0"/>
              <a:t>            {</a:t>
            </a:r>
          </a:p>
          <a:p>
            <a:r>
              <a:rPr lang="en-US" sz="2300" dirty="0"/>
              <a:t>                  </a:t>
            </a:r>
            <a:r>
              <a:rPr lang="en-US" sz="2300" dirty="0" err="1"/>
              <a:t>this.element</a:t>
            </a:r>
            <a:r>
              <a:rPr lang="en-US" sz="2300" dirty="0"/>
              <a:t> = element;</a:t>
            </a:r>
          </a:p>
          <a:p>
            <a:r>
              <a:rPr lang="en-US" sz="2300" dirty="0"/>
              <a:t>                  next = null;</a:t>
            </a:r>
          </a:p>
          <a:p>
            <a:r>
              <a:rPr lang="en-US" sz="2300" dirty="0"/>
              <a:t>            }</a:t>
            </a:r>
          </a:p>
          <a:p>
            <a:r>
              <a:rPr lang="en-US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43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9412" y="1151121"/>
            <a:ext cx="1051559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 class </a:t>
            </a:r>
            <a:r>
              <a:rPr lang="en-US" dirty="0" err="1"/>
              <a:t>DynamicList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      //TODO: </a:t>
            </a:r>
            <a:r>
              <a:rPr lang="bg-BG" dirty="0"/>
              <a:t>Дефиниране на </a:t>
            </a:r>
            <a:r>
              <a:rPr lang="en-US" dirty="0"/>
              <a:t>Node </a:t>
            </a:r>
            <a:r>
              <a:rPr lang="bg-BG" dirty="0"/>
              <a:t>класа като вложен</a:t>
            </a:r>
            <a:r>
              <a:rPr lang="en-US" dirty="0"/>
              <a:t> </a:t>
            </a:r>
          </a:p>
          <a:p>
            <a:r>
              <a:rPr lang="en-US" dirty="0"/>
              <a:t>      private Node head;</a:t>
            </a:r>
          </a:p>
          <a:p>
            <a:r>
              <a:rPr lang="en-US" dirty="0"/>
              <a:t>      private Node tail;</a:t>
            </a:r>
          </a:p>
          <a:p>
            <a:r>
              <a:rPr lang="en-US" dirty="0"/>
              <a:t>      private </a:t>
            </a:r>
            <a:r>
              <a:rPr lang="en-US" dirty="0" err="1"/>
              <a:t>int</a:t>
            </a:r>
            <a:r>
              <a:rPr lang="en-US" dirty="0"/>
              <a:t> count;</a:t>
            </a:r>
            <a:endParaRPr lang="bg-BG" dirty="0"/>
          </a:p>
          <a:p>
            <a:r>
              <a:rPr lang="bg-BG" dirty="0"/>
              <a:t>      </a:t>
            </a:r>
            <a:r>
              <a:rPr lang="en-US" dirty="0"/>
              <a:t>public </a:t>
            </a:r>
            <a:r>
              <a:rPr lang="en-US" dirty="0" err="1"/>
              <a:t>DynamicList</a:t>
            </a:r>
            <a:r>
              <a:rPr lang="en-US" dirty="0"/>
              <a:t>() {…}</a:t>
            </a:r>
          </a:p>
          <a:p>
            <a:r>
              <a:rPr lang="en-US" dirty="0"/>
              <a:t>      public void Add(object item) { … }</a:t>
            </a:r>
          </a:p>
          <a:p>
            <a:r>
              <a:rPr lang="en-US" dirty="0"/>
              <a:t>      public object Remove(</a:t>
            </a:r>
            <a:r>
              <a:rPr lang="en-US" dirty="0" err="1"/>
              <a:t>int</a:t>
            </a:r>
            <a:r>
              <a:rPr lang="en-US" dirty="0"/>
              <a:t> index) { … }</a:t>
            </a:r>
          </a:p>
          <a:p>
            <a:r>
              <a:rPr lang="en-US" dirty="0"/>
              <a:t>      public </a:t>
            </a:r>
            <a:r>
              <a:rPr lang="en-US" dirty="0" err="1"/>
              <a:t>int</a:t>
            </a:r>
            <a:r>
              <a:rPr lang="en-US" dirty="0"/>
              <a:t> Remove(object item) { … }</a:t>
            </a:r>
          </a:p>
          <a:p>
            <a:r>
              <a:rPr lang="en-US" dirty="0"/>
              <a:t>  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(object item) { … }</a:t>
            </a:r>
          </a:p>
          <a:p>
            <a:r>
              <a:rPr lang="en-US" dirty="0"/>
              <a:t>      public </a:t>
            </a:r>
            <a:r>
              <a:rPr lang="en-US" dirty="0" err="1"/>
              <a:t>bool</a:t>
            </a:r>
            <a:r>
              <a:rPr lang="en-US" dirty="0"/>
              <a:t> Contains(object item) { … }</a:t>
            </a:r>
          </a:p>
          <a:p>
            <a:r>
              <a:rPr lang="en-US" dirty="0"/>
              <a:t>      public object this[</a:t>
            </a:r>
            <a:r>
              <a:rPr lang="en-US" dirty="0" err="1"/>
              <a:t>int</a:t>
            </a:r>
            <a:r>
              <a:rPr lang="en-US" dirty="0"/>
              <a:t> index] { …}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10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8812" y="1676400"/>
            <a:ext cx="11277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1">
            <a:spAutoFit/>
          </a:bodyPr>
          <a:lstStyle/>
          <a:p>
            <a:r>
              <a:rPr lang="en-US" sz="3600" dirty="0"/>
              <a:t>public </a:t>
            </a:r>
            <a:r>
              <a:rPr lang="en-US" sz="3600" dirty="0" err="1"/>
              <a:t>DynamicList</a:t>
            </a:r>
            <a:r>
              <a:rPr lang="en-US" sz="3600" dirty="0"/>
              <a:t>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      </a:t>
            </a:r>
            <a:r>
              <a:rPr lang="en-US" sz="3600" dirty="0" err="1"/>
              <a:t>this.head</a:t>
            </a:r>
            <a:r>
              <a:rPr lang="en-US" sz="3600" dirty="0"/>
              <a:t> = null;</a:t>
            </a:r>
          </a:p>
          <a:p>
            <a:r>
              <a:rPr lang="en-US" sz="3600" dirty="0"/>
              <a:t>      </a:t>
            </a:r>
            <a:r>
              <a:rPr lang="en-US" sz="3600" dirty="0" err="1"/>
              <a:t>this.tail</a:t>
            </a:r>
            <a:r>
              <a:rPr lang="en-US" sz="3600" dirty="0"/>
              <a:t> = null;</a:t>
            </a:r>
          </a:p>
          <a:p>
            <a:r>
              <a:rPr lang="en-US" sz="3600" dirty="0"/>
              <a:t>      </a:t>
            </a:r>
            <a:r>
              <a:rPr lang="en-US" sz="3600" dirty="0" err="1"/>
              <a:t>this.count</a:t>
            </a:r>
            <a:r>
              <a:rPr lang="en-US" sz="3600" dirty="0"/>
              <a:t> = 0;</a:t>
            </a:r>
          </a:p>
          <a:p>
            <a:r>
              <a:rPr lang="en-US" sz="3600" dirty="0"/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149850" y="1174306"/>
            <a:ext cx="4897562" cy="959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конструкторът създаваме празен списък</a:t>
            </a:r>
          </a:p>
        </p:txBody>
      </p:sp>
    </p:spTree>
    <p:extLst>
      <p:ext uri="{BB962C8B-B14F-4D97-AF65-F5344CB8AC3E}">
        <p14:creationId xmlns:p14="http://schemas.microsoft.com/office/powerpoint/2010/main" val="18408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0"/>
            <a:ext cx="9577597" cy="1110780"/>
          </a:xfrm>
        </p:spPr>
        <p:txBody>
          <a:bodyPr/>
          <a:lstStyle/>
          <a:p>
            <a:r>
              <a:rPr lang="bg-BG" dirty="0">
                <a:ea typeface="굴림" pitchFamily="50" charset="-127"/>
              </a:rPr>
              <a:t>Реализиране на свързан списък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745" y="1698910"/>
            <a:ext cx="1051559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(head ==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Създаване на първи елемент в списъка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Създаваме пореден елемент в списъка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увеличаваме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49850" y="1174306"/>
            <a:ext cx="4897562" cy="959882"/>
          </a:xfrm>
          <a:prstGeom prst="wedgeRoundRectCallout">
            <a:avLst>
              <a:gd name="adj1" fmla="val -44501"/>
              <a:gd name="adj2" fmla="val 117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едновременно сочат елемнта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49850" y="4602718"/>
            <a:ext cx="4897562" cy="959882"/>
          </a:xfrm>
          <a:prstGeom prst="wedgeRoundRectCallout">
            <a:avLst>
              <a:gd name="adj1" fmla="val -27497"/>
              <a:gd name="adj2" fmla="val -903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негов родител е досегашният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7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1039</Words>
  <Application>Microsoft Office PowerPoint</Application>
  <PresentationFormat>Custom</PresentationFormat>
  <Paragraphs>177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굴림</vt:lpstr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АТД на Списък</vt:lpstr>
      <vt:lpstr>Свързан списък (1)</vt:lpstr>
      <vt:lpstr>Свързан списък (2)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Реализиране на свързан списък</vt:lpstr>
      <vt:lpstr>Свързан списък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/>
  <cp:keywords>C#, class, object, fields, methods, properties, constructors, static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2018-06-09T12:39:07Z</dcterms:modified>
  <cp:category>programming, software engineering, C#,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