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71" r:id="rId4"/>
    <p:sldId id="576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4" r:id="rId16"/>
    <p:sldId id="5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Defining Classes" id="{51D0FD15-3932-43D9-82C9-6AF03C9EE001}">
          <p14:sldIdLst>
            <p14:sldId id="576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4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2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6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3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6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066800"/>
            <a:ext cx="11263200" cy="55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2"/>
                </a:solidFill>
              </a:rPr>
              <a:t>class </a:t>
            </a:r>
            <a:r>
              <a:rPr lang="en-US" sz="2500" dirty="0" err="1">
                <a:solidFill>
                  <a:schemeClr val="tx2"/>
                </a:solidFill>
              </a:rPr>
              <a:t>BankAccount</a:t>
            </a:r>
            <a:r>
              <a:rPr lang="en-US" sz="2500" dirty="0">
                <a:solidFill>
                  <a:schemeClr val="tx2"/>
                </a:solidFill>
              </a:rPr>
              <a:t> {</a:t>
            </a:r>
          </a:p>
          <a:p>
            <a:r>
              <a:rPr lang="bg-BG" sz="2500" dirty="0"/>
              <a:t>  </a:t>
            </a:r>
            <a:r>
              <a:rPr lang="en-US" sz="2500" dirty="0"/>
              <a:t>private </a:t>
            </a:r>
            <a:r>
              <a:rPr lang="en-US" sz="2500" dirty="0" err="1"/>
              <a:t>int</a:t>
            </a:r>
            <a:r>
              <a:rPr lang="en-US" sz="2500" dirty="0"/>
              <a:t> id;</a:t>
            </a:r>
          </a:p>
          <a:p>
            <a:r>
              <a:rPr lang="en-US" sz="2500" dirty="0"/>
              <a:t> </a:t>
            </a:r>
            <a:r>
              <a:rPr lang="bg-BG" sz="2500" dirty="0"/>
              <a:t> </a:t>
            </a:r>
            <a:r>
              <a:rPr lang="en-US" sz="2500" dirty="0"/>
              <a:t>private double balance;</a:t>
            </a:r>
          </a:p>
          <a:p>
            <a:endParaRPr lang="en-US" sz="2500" dirty="0"/>
          </a:p>
          <a:p>
            <a:r>
              <a:rPr lang="bg-BG" sz="2500" dirty="0"/>
              <a:t>  </a:t>
            </a:r>
            <a:r>
              <a:rPr lang="en-US" sz="2500" dirty="0"/>
              <a:t>public </a:t>
            </a:r>
            <a:r>
              <a:rPr lang="en-US" sz="2500" dirty="0" err="1"/>
              <a:t>int</a:t>
            </a:r>
            <a:r>
              <a:rPr lang="en-US" sz="2500" dirty="0"/>
              <a:t> ID</a:t>
            </a:r>
            <a:r>
              <a:rPr lang="bg-BG" sz="2500" dirty="0"/>
              <a:t> </a:t>
            </a:r>
            <a:r>
              <a:rPr lang="en-US" sz="2500" dirty="0"/>
              <a:t>{</a:t>
            </a:r>
          </a:p>
          <a:p>
            <a:r>
              <a:rPr lang="en-US" sz="2500" dirty="0"/>
              <a:t> </a:t>
            </a:r>
            <a:r>
              <a:rPr lang="bg-BG" sz="2500" dirty="0"/>
              <a:t>   </a:t>
            </a:r>
            <a:r>
              <a:rPr lang="en-US" sz="2500" dirty="0"/>
              <a:t>get { return id; }</a:t>
            </a:r>
          </a:p>
          <a:p>
            <a:r>
              <a:rPr lang="bg-BG" sz="2500" dirty="0"/>
              <a:t>    </a:t>
            </a:r>
            <a:r>
              <a:rPr lang="en-US" sz="2500" dirty="0"/>
              <a:t>set { id = value; }</a:t>
            </a:r>
            <a:endParaRPr lang="bg-BG" sz="2500" dirty="0"/>
          </a:p>
          <a:p>
            <a:r>
              <a:rPr lang="bg-BG" sz="2500" dirty="0"/>
              <a:t>  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bg-BG" sz="2500" dirty="0"/>
              <a:t>  </a:t>
            </a:r>
            <a:r>
              <a:rPr lang="en-US" sz="2500" dirty="0"/>
              <a:t>public double Balance</a:t>
            </a:r>
            <a:r>
              <a:rPr lang="bg-BG" sz="2500" dirty="0"/>
              <a:t> </a:t>
            </a:r>
            <a:r>
              <a:rPr lang="en-US" sz="2500" dirty="0"/>
              <a:t>{</a:t>
            </a:r>
          </a:p>
          <a:p>
            <a:r>
              <a:rPr lang="en-US" sz="2500" dirty="0"/>
              <a:t>  </a:t>
            </a:r>
            <a:r>
              <a:rPr lang="bg-BG" sz="2500" dirty="0"/>
              <a:t>  </a:t>
            </a:r>
            <a:r>
              <a:rPr lang="en-US" sz="2500" dirty="0"/>
              <a:t>get { return balance; }</a:t>
            </a:r>
          </a:p>
          <a:p>
            <a:r>
              <a:rPr lang="bg-BG" sz="2500" dirty="0"/>
              <a:t>    </a:t>
            </a:r>
            <a:r>
              <a:rPr lang="en-US" sz="2500" dirty="0"/>
              <a:t>set { balance = value; }</a:t>
            </a:r>
          </a:p>
          <a:p>
            <a:r>
              <a:rPr lang="bg-BG" sz="2500" dirty="0"/>
              <a:t>  </a:t>
            </a:r>
            <a:r>
              <a:rPr lang="en-US" sz="2500" dirty="0"/>
              <a:t>}</a:t>
            </a:r>
            <a:endParaRPr lang="bg-BG" sz="2500" dirty="0">
              <a:solidFill>
                <a:schemeClr val="tx2"/>
              </a:solidFill>
            </a:endParaRPr>
          </a:p>
          <a:p>
            <a:r>
              <a:rPr lang="en-US" sz="25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9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284104"/>
            <a:ext cx="104394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Person {</a:t>
            </a:r>
            <a:endParaRPr lang="bg-BG" sz="2800" dirty="0"/>
          </a:p>
          <a:p>
            <a:r>
              <a:rPr lang="bg-BG" sz="2800" dirty="0"/>
              <a:t>  //</a:t>
            </a:r>
            <a:r>
              <a:rPr lang="en-US" sz="2800" dirty="0"/>
              <a:t>TODO: </a:t>
            </a:r>
            <a:r>
              <a:rPr lang="bg-BG" sz="2800" dirty="0"/>
              <a:t>добавете полета за име и възраст</a:t>
            </a:r>
            <a:endParaRPr lang="en-US" sz="2800" dirty="0"/>
          </a:p>
          <a:p>
            <a:r>
              <a:rPr lang="en-US" sz="2800" dirty="0"/>
              <a:t>  private List&lt;</a:t>
            </a:r>
            <a:r>
              <a:rPr lang="en-US" sz="2800" dirty="0" err="1"/>
              <a:t>BankAccount</a:t>
            </a:r>
            <a:r>
              <a:rPr lang="en-US" sz="2800" dirty="0"/>
              <a:t>&gt; accounts</a:t>
            </a:r>
            <a:r>
              <a:rPr lang="bg-BG" sz="2800" dirty="0"/>
              <a:t> </a:t>
            </a:r>
            <a:r>
              <a:rPr lang="en-US" sz="2800" dirty="0"/>
              <a:t>=</a:t>
            </a:r>
            <a:br>
              <a:rPr lang="en-US" sz="2800" dirty="0"/>
            </a:br>
            <a:r>
              <a:rPr lang="en-US" sz="2800" dirty="0"/>
              <a:t>	new List&lt;</a:t>
            </a:r>
            <a:r>
              <a:rPr lang="en-US" sz="2800" dirty="0" err="1"/>
              <a:t>BankAccount</a:t>
            </a:r>
            <a:r>
              <a:rPr lang="en-US" sz="2800" dirty="0"/>
              <a:t>&gt;();</a:t>
            </a:r>
          </a:p>
          <a:p>
            <a:r>
              <a:rPr lang="bg-BG" sz="2800" dirty="0"/>
              <a:t>  //</a:t>
            </a:r>
            <a:r>
              <a:rPr lang="en-US" sz="2800" dirty="0"/>
              <a:t>TODO: </a:t>
            </a:r>
            <a:r>
              <a:rPr lang="bg-BG" sz="2800" dirty="0"/>
              <a:t>добавете свойства за име и възраст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List&lt;</a:t>
            </a:r>
            <a:r>
              <a:rPr lang="en-US" sz="2800" dirty="0" err="1"/>
              <a:t>BankAccount</a:t>
            </a:r>
            <a:r>
              <a:rPr lang="en-US" sz="2800" dirty="0"/>
              <a:t>&gt; Accounts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get { return accounts; }</a:t>
            </a:r>
          </a:p>
          <a:p>
            <a:r>
              <a:rPr lang="bg-BG" sz="2800" dirty="0"/>
              <a:t>    </a:t>
            </a:r>
            <a:r>
              <a:rPr lang="en-US" sz="2800" dirty="0"/>
              <a:t>set { accounts = value; }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dirty="0">
                <a:sym typeface="Wingdings" panose="05000000000000000000" pitchFamily="2" charset="2"/>
              </a:rPr>
              <a:t> добавете поле, в което ще се пази списък от банковите сметки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както и свойство: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(4)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667000"/>
            <a:ext cx="11263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Person {</a:t>
            </a:r>
            <a:endParaRPr lang="bg-BG" sz="2800" dirty="0"/>
          </a:p>
          <a:p>
            <a:r>
              <a:rPr lang="bg-BG" sz="2800" dirty="0"/>
              <a:t>  //...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double </a:t>
            </a:r>
            <a:r>
              <a:rPr lang="en-US" sz="2800" dirty="0" err="1"/>
              <a:t>GetBalance</a:t>
            </a:r>
            <a:r>
              <a:rPr lang="en-US" sz="2800" dirty="0"/>
              <a:t>()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return </a:t>
            </a:r>
            <a:r>
              <a:rPr lang="en-US" sz="2800" dirty="0" err="1"/>
              <a:t>accounts.Sum</a:t>
            </a:r>
            <a:r>
              <a:rPr lang="en-US" sz="2800" dirty="0"/>
              <a:t>(element =&gt; </a:t>
            </a:r>
            <a:r>
              <a:rPr lang="en-US" sz="2800" dirty="0" err="1"/>
              <a:t>element.Balance</a:t>
            </a:r>
            <a:r>
              <a:rPr lang="en-US" sz="2800" dirty="0"/>
              <a:t>);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dirty="0">
                <a:sym typeface="Wingdings" panose="05000000000000000000" pitchFamily="2" charset="2"/>
              </a:rPr>
              <a:t> добавете метода, който ще изчислява стойността на сумата от балансите на всички сметки: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Създайте три обекта от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.</a:t>
            </a:r>
          </a:p>
          <a:p>
            <a:r>
              <a:rPr lang="bg-BG" dirty="0"/>
              <a:t>Създайте един обект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bg-BG" dirty="0"/>
              <a:t>, задайте му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и баланс и го добавете към първия човек, използвайки метода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- </a:t>
            </a:r>
            <a:r>
              <a:rPr lang="bg-BG" dirty="0"/>
              <a:t>не забравяйте, че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.Accounts</a:t>
            </a:r>
            <a:r>
              <a:rPr lang="en-US" dirty="0"/>
              <a:t> </a:t>
            </a:r>
            <a:r>
              <a:rPr lang="bg-BG" dirty="0"/>
              <a:t>е списък и има метод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Аналогично за втория човек създайте две сметки и му ги добавете, а за третия – три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/>
              <a:t>Изкарайте трите суми – състоянието на първия, втория и третия човек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клас </a:t>
            </a:r>
            <a:r>
              <a:rPr lang="en-US" dirty="0"/>
              <a:t>Person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обекти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по-сложен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 и реализирайте единствено действието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, което отпечатва представяне на човека. След това създайте и използвайте обект от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" y="2971800"/>
            <a:ext cx="8943268" cy="23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066800"/>
            <a:ext cx="11263200" cy="5562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class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sz="2200" dirty="0">
                <a:solidFill>
                  <a:schemeClr val="tx2"/>
                </a:solidFill>
              </a:rPr>
              <a:t>{</a:t>
            </a:r>
          </a:p>
          <a:p>
            <a:r>
              <a:rPr lang="en-US" sz="2200" dirty="0"/>
              <a:t>  private string name;</a:t>
            </a:r>
          </a:p>
          <a:p>
            <a:r>
              <a:rPr lang="en-US" sz="2200"/>
              <a:t>  private int</a:t>
            </a:r>
            <a:r>
              <a:rPr lang="en-US" sz="2200" dirty="0"/>
              <a:t> age;</a:t>
            </a:r>
          </a:p>
          <a:p>
            <a:r>
              <a:rPr lang="en-US" sz="2200" dirty="0"/>
              <a:t>  public String Name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Name</a:t>
            </a:r>
          </a:p>
          <a:p>
            <a:r>
              <a:rPr lang="en-US" sz="2200" dirty="0"/>
              <a:t>    get { return name; }</a:t>
            </a:r>
          </a:p>
          <a:p>
            <a:r>
              <a:rPr lang="en-US" sz="2200" dirty="0"/>
              <a:t>    set { name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</a:t>
            </a:r>
            <a:r>
              <a:rPr lang="en-US" sz="2200" dirty="0" err="1"/>
              <a:t>int</a:t>
            </a:r>
            <a:r>
              <a:rPr lang="en-US" sz="2200" dirty="0"/>
              <a:t> Age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Age</a:t>
            </a:r>
          </a:p>
          <a:p>
            <a:r>
              <a:rPr lang="en-US" sz="2200" dirty="0"/>
              <a:t>    get { return age; }</a:t>
            </a:r>
          </a:p>
          <a:p>
            <a:r>
              <a:rPr lang="en-US" sz="2200" dirty="0"/>
              <a:t>    set { age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void </a:t>
            </a:r>
            <a:r>
              <a:rPr lang="en-US" sz="2200" dirty="0" err="1"/>
              <a:t>IntroduceYourself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Console.WriteLine</a:t>
            </a:r>
            <a:r>
              <a:rPr lang="en-US" sz="2200" dirty="0"/>
              <a:t>("</a:t>
            </a:r>
            <a:r>
              <a:rPr lang="bg-BG" sz="2200" dirty="0"/>
              <a:t>Здравейте! Аз съм {0} и съм на {1} години.", </a:t>
            </a:r>
            <a:r>
              <a:rPr lang="en-US" sz="2200" dirty="0"/>
              <a:t>name, age);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6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392054"/>
            <a:ext cx="11263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static void Main(string[]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</a:p>
          <a:p>
            <a:r>
              <a:rPr lang="en-US" sz="3200" dirty="0"/>
              <a:t>  Person </a:t>
            </a:r>
            <a:r>
              <a:rPr lang="en-US" sz="3200" dirty="0" err="1"/>
              <a:t>firstPerson</a:t>
            </a:r>
            <a:r>
              <a:rPr lang="en-US" sz="3200" dirty="0"/>
              <a:t> = new Person();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firstPerson.Name</a:t>
            </a:r>
            <a:r>
              <a:rPr lang="en-US" sz="3200" dirty="0"/>
              <a:t> = "</a:t>
            </a:r>
            <a:r>
              <a:rPr lang="bg-BG" sz="3200" dirty="0"/>
              <a:t>Гошо";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firstPerson.Age</a:t>
            </a:r>
            <a:r>
              <a:rPr lang="en-US" sz="3200" dirty="0"/>
              <a:t> = 15;</a:t>
            </a:r>
          </a:p>
          <a:p>
            <a:endParaRPr lang="en-US" sz="3200" dirty="0"/>
          </a:p>
          <a:p>
            <a:r>
              <a:rPr lang="en-US" sz="3200" dirty="0"/>
              <a:t>  </a:t>
            </a:r>
            <a:r>
              <a:rPr lang="en-US" sz="3200" dirty="0" err="1"/>
              <a:t>firstPerson.IntroduceYourself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Сега е време да използваме класа и да направим обект в </a:t>
            </a:r>
            <a:r>
              <a:rPr lang="en-US" dirty="0">
                <a:sym typeface="Wingdings" panose="05000000000000000000" pitchFamily="2" charset="2"/>
              </a:rPr>
              <a:t>Main </a:t>
            </a:r>
            <a:r>
              <a:rPr lang="bg-BG" dirty="0">
                <a:sym typeface="Wingdings" panose="05000000000000000000" pitchFamily="2" charset="2"/>
              </a:rPr>
              <a:t>метода ни в </a:t>
            </a:r>
            <a:r>
              <a:rPr lang="en-US" dirty="0" err="1">
                <a:sym typeface="Wingdings" panose="05000000000000000000" pitchFamily="2" charset="2"/>
              </a:rPr>
              <a:t>Program.cs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 lnSpcReduction="10000"/>
          </a:bodyPr>
          <a:lstStyle/>
          <a:p>
            <a:r>
              <a:rPr lang="bg-BG" dirty="0">
                <a:sym typeface="Wingdings" panose="05000000000000000000" pitchFamily="2" charset="2"/>
              </a:rPr>
              <a:t>Ако сте работили правилно ще получите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/>
          </a:p>
          <a:p>
            <a:r>
              <a:rPr lang="bg-BG" dirty="0"/>
              <a:t>Аналогично създайте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secondPerson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thirdPerson</a:t>
            </a:r>
            <a:r>
              <a:rPr lang="en-US" dirty="0"/>
              <a:t> </a:t>
            </a:r>
            <a:r>
              <a:rPr lang="bg-BG" dirty="0"/>
              <a:t>и извикайте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en-US" dirty="0"/>
              <a:t> </a:t>
            </a:r>
            <a:r>
              <a:rPr lang="bg-BG" dirty="0"/>
              <a:t>и за тях</a:t>
            </a:r>
            <a:endParaRPr lang="en-US" dirty="0"/>
          </a:p>
          <a:p>
            <a:r>
              <a:rPr lang="bg-BG" dirty="0"/>
              <a:t>За момента няма да акцентираме на теоретичния смисъл на кода от по-рано – той ще се уточни допълнително в следващите теми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140284"/>
            <a:ext cx="6829739" cy="10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</a:t>
            </a:r>
            <a:r>
              <a:rPr lang="en-US" dirty="0"/>
              <a:t>, </a:t>
            </a:r>
            <a:r>
              <a:rPr lang="bg-BG" dirty="0"/>
              <a:t>както и информация за банкови сметки (клас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). </a:t>
            </a:r>
            <a:r>
              <a:rPr lang="bg-BG" dirty="0"/>
              <a:t>Направете метод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GetBalance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bg-BG" dirty="0"/>
              <a:t>който дава информация каква е общата стойност на парите, които притежава човек.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Човекът и неговите пари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Първо ще създадем файл за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bg-BG" dirty="0"/>
              <a:t>.</a:t>
            </a:r>
          </a:p>
          <a:p>
            <a:r>
              <a:rPr lang="bg-BG" dirty="0"/>
              <a:t>След това ще направим възможно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да се пази списък от банковите сметки на човека</a:t>
            </a:r>
          </a:p>
          <a:p>
            <a:r>
              <a:rPr lang="bg-BG" dirty="0"/>
              <a:t>Последно в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ще добавим метод, който изчислява сумата от балансите на всички смекти в списъка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974</Words>
  <Application>Microsoft Office PowerPoint</Application>
  <PresentationFormat>Custom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Задача: Дефинирайте клас Person</vt:lpstr>
      <vt:lpstr>Решение: Дефинирайте клас Person (1)</vt:lpstr>
      <vt:lpstr>Решение: Дефинирайте клас Person (2)</vt:lpstr>
      <vt:lpstr>Решение: Дефинирайте клас Person (3)</vt:lpstr>
      <vt:lpstr>Решение: Дефинирайте клас Person (4)</vt:lpstr>
      <vt:lpstr>Задача: Човекът и неговите пари</vt:lpstr>
      <vt:lpstr>Решение: Човекът и неговите пари (1)</vt:lpstr>
      <vt:lpstr>Решение: Човекът и неговите пари (2)</vt:lpstr>
      <vt:lpstr>Решение: Човекът и неговите пари (3)</vt:lpstr>
      <vt:lpstr>Решение: Човекът и неговите пари (4)</vt:lpstr>
      <vt:lpstr>Решение: Човекът и неговите пари (4)</vt:lpstr>
      <vt:lpstr>Дефиниране на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2018-08-16T13:03:23Z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