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94" r:id="rId2"/>
    <p:sldId id="571" r:id="rId3"/>
    <p:sldId id="598" r:id="rId4"/>
    <p:sldId id="599" r:id="rId5"/>
    <p:sldId id="600" r:id="rId6"/>
    <p:sldId id="601" r:id="rId7"/>
    <p:sldId id="602" r:id="rId8"/>
    <p:sldId id="603" r:id="rId9"/>
    <p:sldId id="486" r:id="rId10"/>
    <p:sldId id="604" r:id="rId11"/>
    <p:sldId id="605" r:id="rId12"/>
  </p:sldIdLst>
  <p:sldSz cx="12188825" cy="6858000"/>
  <p:notesSz cx="6858000" cy="9144000"/>
  <p:defaultTextStyle>
    <a:defPPr>
      <a:defRPr lang="en-US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5D7E5960-A9BC-43C4-BCE0-8E99BC3BA6A9}">
          <p14:sldIdLst>
            <p14:sldId id="394"/>
            <p14:sldId id="571"/>
          </p14:sldIdLst>
        </p14:section>
        <p14:section name="Конструктори" id="{51D0FD15-3932-43D9-82C9-6AF03C9EE001}">
          <p14:sldIdLst>
            <p14:sldId id="598"/>
            <p14:sldId id="599"/>
            <p14:sldId id="600"/>
            <p14:sldId id="601"/>
            <p14:sldId id="602"/>
            <p14:sldId id="603"/>
          </p14:sldIdLst>
        </p14:section>
        <p14:section name="Заключения" id="{3E23A7B0-228F-4458-953E-A0823B82CFF0}">
          <p14:sldIdLst>
            <p14:sldId id="486"/>
            <p14:sldId id="604"/>
            <p14:sldId id="6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D2A010"/>
    <a:srgbClr val="F6D18E"/>
    <a:srgbClr val="FFFFFF"/>
    <a:srgbClr val="C6C0AA"/>
    <a:srgbClr val="F9F0AB"/>
    <a:srgbClr val="F9E6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8670" autoAdjust="0"/>
  </p:normalViewPr>
  <p:slideViewPr>
    <p:cSldViewPr>
      <p:cViewPr varScale="1">
        <p:scale>
          <a:sx n="76" d="100"/>
          <a:sy n="76" d="100"/>
        </p:scale>
        <p:origin x="318" y="8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8/16/2018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84755204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t>8/16/2018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88434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344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90436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291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284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657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143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BE65B3B-E6E2-4525-8F2E-49AC8F612DB9}" type="slidenum">
              <a:rPr lang="en-US"/>
              <a:t>9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58903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073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949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181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6907558" y="3733799"/>
            <a:ext cx="4668808" cy="2623699"/>
            <a:chOff x="3033634" y="1143000"/>
            <a:chExt cx="5892956" cy="350520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3"/>
            <a:srcRect t="3852" r="2931" b="7549"/>
            <a:stretch>
              <a:fillRect/>
            </a:stretch>
          </p:blipFill>
          <p:spPr>
            <a:xfrm>
              <a:off x="3033634" y="1143000"/>
              <a:ext cx="5892956" cy="3505200"/>
            </a:xfrm>
            <a:prstGeom prst="roundRect">
              <a:avLst>
                <a:gd name="adj" fmla="val 3002"/>
              </a:avLst>
            </a:prstGeom>
          </p:spPr>
        </p:pic>
        <p:sp>
          <p:nvSpPr>
            <p:cNvPr id="15" name="Oval 14"/>
            <p:cNvSpPr/>
            <p:nvPr/>
          </p:nvSpPr>
          <p:spPr>
            <a:xfrm rot="16200000">
              <a:off x="4711881" y="3890792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17" name="Oval 16"/>
            <p:cNvSpPr/>
            <p:nvPr/>
          </p:nvSpPr>
          <p:spPr>
            <a:xfrm rot="16200000">
              <a:off x="3462214" y="3893974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18" name="Oval 17"/>
            <p:cNvSpPr/>
            <p:nvPr/>
          </p:nvSpPr>
          <p:spPr>
            <a:xfrm rot="16200000">
              <a:off x="4502040" y="4060290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19" name="Oval 18"/>
            <p:cNvSpPr/>
            <p:nvPr/>
          </p:nvSpPr>
          <p:spPr>
            <a:xfrm rot="16200000">
              <a:off x="4191950" y="3715752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sp>
        <p:nvSpPr>
          <p:cNvPr id="21" name="Title 4"/>
          <p:cNvSpPr txBox="1"/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5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Конструктори</a:t>
            </a:r>
            <a:endParaRPr lang="en-US" dirty="0"/>
          </a:p>
        </p:txBody>
      </p:sp>
      <p:sp>
        <p:nvSpPr>
          <p:cNvPr id="22" name="Subtitle 5"/>
          <p:cNvSpPr txBox="1"/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>
            <a:lvl1pPr marL="0" indent="0" algn="r" defTabSz="1218565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600" indent="0" algn="ctr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9200" indent="0" algn="ctr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165" indent="0" algn="ctr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765" indent="0" algn="ctr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365" indent="0" algn="ctr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5" indent="0" algn="ctr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565" indent="0" algn="ctr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6165" indent="0" algn="ctr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bg-BG" dirty="0"/>
              <a:t>Инициализиране</a:t>
            </a:r>
            <a:br>
              <a:rPr lang="bg-BG" dirty="0"/>
            </a:br>
            <a:r>
              <a:rPr lang="bg-BG" dirty="0"/>
              <a:t>на обекти</a:t>
            </a:r>
            <a:endParaRPr lang="en-US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15ACF15A-C841-4F6D-B21B-40FA8DED53AB}"/>
              </a:ext>
            </a:extLst>
          </p:cNvPr>
          <p:cNvGrpSpPr/>
          <p:nvPr/>
        </p:nvGrpSpPr>
        <p:grpSpPr>
          <a:xfrm>
            <a:off x="745783" y="3624633"/>
            <a:ext cx="5399660" cy="2524722"/>
            <a:chOff x="745783" y="3624633"/>
            <a:chExt cx="5399660" cy="2524722"/>
          </a:xfrm>
        </p:grpSpPr>
        <p:pic>
          <p:nvPicPr>
            <p:cNvPr id="30" name="Picture 29" descr="http://softuni.bg">
              <a:extLst>
                <a:ext uri="{FF2B5EF4-FFF2-40B4-BE49-F238E27FC236}">
                  <a16:creationId xmlns:a16="http://schemas.microsoft.com/office/drawing/2014/main" xmlns="" id="{B7DF8237-61F4-4DFE-BDDA-E2DC3132B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373CD185-D439-4B49-8512-80DD815A04F1}"/>
                </a:ext>
              </a:extLst>
            </p:cNvPr>
            <p:cNvSpPr txBox="1"/>
            <p:nvPr/>
          </p:nvSpPr>
          <p:spPr>
            <a:xfrm rot="576164">
              <a:off x="5433389" y="3706052"/>
              <a:ext cx="712054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ООП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32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xmlns="" id="{2A416773-7237-4FDB-AD69-A7E931314F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33" name="Text Placeholder 7">
              <a:extLst>
                <a:ext uri="{FF2B5EF4-FFF2-40B4-BE49-F238E27FC236}">
                  <a16:creationId xmlns:a16="http://schemas.microsoft.com/office/drawing/2014/main" xmlns="" id="{7383F010-D8B7-4E51-91B9-1BAD1044C22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34" name="Text Placeholder 10">
              <a:extLst>
                <a:ext uri="{FF2B5EF4-FFF2-40B4-BE49-F238E27FC236}">
                  <a16:creationId xmlns:a16="http://schemas.microsoft.com/office/drawing/2014/main" xmlns="" id="{AF3A072C-D571-4B13-B78B-87FC605A635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35" name="Text Placeholder 11">
              <a:extLst>
                <a:ext uri="{FF2B5EF4-FFF2-40B4-BE49-F238E27FC236}">
                  <a16:creationId xmlns:a16="http://schemas.microsoft.com/office/drawing/2014/main" xmlns="" id="{3238C622-B05C-402E-95FD-AFBE8E3459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7"/>
                </a:rPr>
                <a:t>https://it-kariera.mon.bg/e-learning/</a:t>
              </a:r>
              <a:endParaRPr lang="en-GB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Конструктори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818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18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3230" indent="-443230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Какво са конструкторите</a:t>
            </a:r>
            <a:endParaRPr lang="en-US" dirty="0"/>
          </a:p>
          <a:p>
            <a:pPr marL="443230" indent="-443230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Видове конструктори</a:t>
            </a:r>
            <a:endParaRPr lang="en-US" dirty="0"/>
          </a:p>
          <a:p>
            <a:pPr marL="443230" indent="-443230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Верижно извикване </a:t>
            </a:r>
            <a:br>
              <a:rPr lang="bg-BG" dirty="0"/>
            </a:br>
            <a:r>
              <a:rPr lang="bg-BG" dirty="0"/>
              <a:t>на конструктори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7AC3EF3-E0FC-4734-8847-3CC64240F8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682" y="1499022"/>
            <a:ext cx="4762500" cy="4914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Специален вид методи, извиквани при създаване на обекта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Конструктори</a:t>
            </a:r>
            <a:endParaRPr lang="en-US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608012" y="1828800"/>
            <a:ext cx="10693778" cy="40849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Dice</a:t>
            </a:r>
          </a:p>
          <a:p>
            <a:r>
              <a:rPr lang="en-US" sz="3200" dirty="0">
                <a:solidFill>
                  <a:schemeClr val="tx2"/>
                </a:solidFill>
              </a:rPr>
              <a:t>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int sides;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public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Dice()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this.sides = 6;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408612" y="3200400"/>
            <a:ext cx="3124200" cy="1524000"/>
          </a:xfrm>
          <a:prstGeom prst="wedgeRoundRectCallout">
            <a:avLst>
              <a:gd name="adj1" fmla="val -81558"/>
              <a:gd name="adj2" fmla="val -1949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Предефиниране </a:t>
            </a:r>
            <a:r>
              <a:rPr lang="bg-BG" sz="2800" noProof="1">
                <a:solidFill>
                  <a:schemeClr val="tx1"/>
                </a:solidFill>
                <a:latin typeface="+mj-lt"/>
              </a:rPr>
              <a:t>на конструктора по подразбиране</a:t>
            </a:r>
            <a:endParaRPr lang="en-US" sz="2800" noProof="1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954647"/>
            <a:ext cx="11804822" cy="5570355"/>
          </a:xfrm>
        </p:spPr>
        <p:txBody>
          <a:bodyPr/>
          <a:lstStyle/>
          <a:p>
            <a:r>
              <a:rPr lang="bg-BG" dirty="0"/>
              <a:t>Може да имате множество конструктори за даден клас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Конструктори</a:t>
            </a:r>
            <a:r>
              <a:rPr lang="en-US" dirty="0"/>
              <a:t> (2)</a:t>
            </a:r>
          </a:p>
        </p:txBody>
      </p:sp>
      <p:sp>
        <p:nvSpPr>
          <p:cNvPr id="5" name="Text Placeholder 5"/>
          <p:cNvSpPr txBox="1"/>
          <p:nvPr/>
        </p:nvSpPr>
        <p:spPr>
          <a:xfrm>
            <a:off x="608012" y="1660357"/>
            <a:ext cx="10693778" cy="5069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9pPr>
          </a:lstStyle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class Dice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{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int sides;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public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Dice()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/>
                </a:solidFill>
              </a:rPr>
              <a:t> {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  this.sides = 6;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}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public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Dice(</a:t>
            </a:r>
            <a:r>
              <a:rPr lang="en-US" sz="3200" dirty="0">
                <a:solidFill>
                  <a:schemeClr val="tx2"/>
                </a:solidFill>
              </a:rPr>
              <a:t>int sides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/>
                </a:solidFill>
              </a:rPr>
              <a:t> {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  this.sides = sides;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}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684875" y="4369743"/>
            <a:ext cx="2381338" cy="1051947"/>
          </a:xfrm>
          <a:prstGeom prst="wedgeRoundRectCallout">
            <a:avLst>
              <a:gd name="adj1" fmla="val -65321"/>
              <a:gd name="adj2" fmla="val -1830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noProof="1">
                <a:solidFill>
                  <a:schemeClr val="tx1"/>
                </a:solidFill>
                <a:latin typeface="+mj-lt"/>
              </a:rPr>
              <a:t>Конструктор </a:t>
            </a:r>
            <a:r>
              <a:rPr lang="bg-BG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с</a:t>
            </a:r>
            <a:r>
              <a:rPr lang="en-US" sz="2800" noProof="1">
                <a:solidFill>
                  <a:schemeClr val="tx1"/>
                </a:solidFill>
                <a:latin typeface="+mj-lt"/>
              </a:rPr>
              <a:t> </a:t>
            </a:r>
            <a:r>
              <a:rPr lang="bg-BG" sz="2800" noProof="1">
                <a:solidFill>
                  <a:schemeClr val="tx1"/>
                </a:solidFill>
                <a:latin typeface="+mj-lt"/>
              </a:rPr>
              <a:t>параметри</a:t>
            </a:r>
            <a:endParaRPr lang="en-US" sz="2800" noProof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977613" y="2102331"/>
            <a:ext cx="2716999" cy="1051947"/>
          </a:xfrm>
          <a:prstGeom prst="wedgeRoundRectCallout">
            <a:avLst>
              <a:gd name="adj1" fmla="val -75155"/>
              <a:gd name="adj2" fmla="val 5040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noProof="1">
                <a:solidFill>
                  <a:schemeClr val="tx1"/>
                </a:solidFill>
                <a:latin typeface="+mj-lt"/>
              </a:rPr>
              <a:t>Конструктор</a:t>
            </a:r>
            <a:r>
              <a:rPr lang="en-US" sz="2800" noProof="1">
                <a:solidFill>
                  <a:schemeClr val="tx1"/>
                </a:solidFill>
                <a:latin typeface="+mj-lt"/>
              </a:rPr>
              <a:t> </a:t>
            </a:r>
            <a:r>
              <a:rPr lang="bg-BG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без</a:t>
            </a:r>
            <a:r>
              <a:rPr lang="en-US" sz="2800" noProof="1">
                <a:solidFill>
                  <a:schemeClr val="tx1"/>
                </a:solidFill>
                <a:latin typeface="+mj-lt"/>
              </a:rPr>
              <a:t> </a:t>
            </a:r>
            <a:r>
              <a:rPr lang="bg-BG" sz="2800" noProof="1">
                <a:solidFill>
                  <a:schemeClr val="tx1"/>
                </a:solidFill>
                <a:latin typeface="+mj-lt"/>
              </a:rPr>
              <a:t>параметри</a:t>
            </a:r>
            <a:endParaRPr lang="en-US" sz="2800" noProof="1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Конструкторите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задават началното състояние на обекта</a:t>
            </a:r>
            <a:endParaRPr lang="en-GB" dirty="0"/>
          </a:p>
        </p:txBody>
      </p:sp>
      <p:sp>
        <p:nvSpPr>
          <p:cNvPr id="7" name="Text Placeholder 5"/>
          <p:cNvSpPr txBox="1"/>
          <p:nvPr/>
        </p:nvSpPr>
        <p:spPr>
          <a:xfrm>
            <a:off x="734634" y="1899611"/>
            <a:ext cx="10693778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Dice</a:t>
            </a:r>
          </a:p>
          <a:p>
            <a:r>
              <a:rPr lang="en-US" sz="3200" dirty="0">
                <a:solidFill>
                  <a:schemeClr val="tx2"/>
                </a:solidFill>
              </a:rPr>
              <a:t>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int sides; int[] </a:t>
            </a:r>
            <a:r>
              <a:rPr lang="en-US" sz="3200" dirty="0" err="1">
                <a:solidFill>
                  <a:schemeClr val="tx2"/>
                </a:solidFill>
              </a:rPr>
              <a:t>rollFrequency</a:t>
            </a:r>
            <a:r>
              <a:rPr lang="en-US" sz="3200" dirty="0">
                <a:solidFill>
                  <a:schemeClr val="tx2"/>
                </a:solidFill>
              </a:rPr>
              <a:t>;</a:t>
            </a: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dirty="0">
                <a:solidFill>
                  <a:schemeClr val="tx2"/>
                </a:solidFill>
              </a:rPr>
              <a:t>  public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Dice(</a:t>
            </a:r>
            <a:r>
              <a:rPr lang="en-US" sz="3200" dirty="0">
                <a:solidFill>
                  <a:schemeClr val="tx2"/>
                </a:solidFill>
              </a:rPr>
              <a:t>int sides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/>
                </a:solidFill>
              </a:rPr>
              <a:t>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this.sides = sides;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this.rollFrequency =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new int[</a:t>
            </a:r>
            <a:r>
              <a:rPr lang="en-US" sz="3200" dirty="0">
                <a:solidFill>
                  <a:schemeClr val="tx2"/>
                </a:solidFill>
              </a:rPr>
              <a:t>sides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200" dirty="0">
                <a:solidFill>
                  <a:schemeClr val="tx2"/>
                </a:solidFill>
              </a:rPr>
              <a:t>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Начално състояние на обекта</a:t>
            </a:r>
            <a:endParaRPr lang="en-US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436405" y="3941644"/>
            <a:ext cx="3536227" cy="950226"/>
          </a:xfrm>
          <a:prstGeom prst="wedgeRoundRectCallout">
            <a:avLst>
              <a:gd name="adj1" fmla="val -67976"/>
              <a:gd name="adj2" fmla="val 579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noProof="1">
                <a:solidFill>
                  <a:schemeClr val="tx1"/>
                </a:solidFill>
                <a:latin typeface="+mj-lt"/>
              </a:rPr>
              <a:t>Винаги подсигурете </a:t>
            </a:r>
            <a:r>
              <a:rPr lang="bg-BG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коректно състояние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/>
          <a:lstStyle/>
          <a:p>
            <a:r>
              <a:rPr lang="bg-BG" dirty="0"/>
              <a:t>Конструкторите могат да се извикват един друг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Верижно извикване на конструктори</a:t>
            </a:r>
            <a:endParaRPr lang="en-US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580010" y="1693205"/>
            <a:ext cx="10693778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/>
                </a:solidFill>
              </a:rPr>
              <a:t>class Dice </a:t>
            </a:r>
          </a:p>
          <a:p>
            <a:r>
              <a:rPr lang="en-US" sz="2800" dirty="0">
                <a:solidFill>
                  <a:schemeClr val="tx2"/>
                </a:solidFill>
              </a:rPr>
              <a:t>{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int sides;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public Dice() :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2800" dirty="0">
                <a:solidFill>
                  <a:schemeClr val="tx2"/>
                </a:solidFill>
              </a:rPr>
              <a:t>(6)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{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}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public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Dice</a:t>
            </a:r>
            <a:r>
              <a:rPr lang="en-US" sz="2800" dirty="0">
                <a:solidFill>
                  <a:schemeClr val="tx2"/>
                </a:solidFill>
              </a:rPr>
              <a:t>(int sides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{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  this.sides = sides;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}</a:t>
            </a:r>
          </a:p>
          <a:p>
            <a:r>
              <a:rPr lang="en-US" sz="28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551612" y="2133600"/>
            <a:ext cx="2438400" cy="1418207"/>
          </a:xfrm>
          <a:prstGeom prst="wedgeRoundRectCallout">
            <a:avLst>
              <a:gd name="adj1" fmla="val -84483"/>
              <a:gd name="adj2" fmla="val 3114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noProof="1">
                <a:solidFill>
                  <a:schemeClr val="tx1"/>
                </a:solidFill>
                <a:latin typeface="+mj-lt"/>
              </a:rPr>
              <a:t>Извикваме конструктор с параметри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3198812" y="3442595"/>
            <a:ext cx="1524000" cy="82460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Създайте клас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Person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Дефиниране на клас </a:t>
            </a:r>
            <a:r>
              <a:rPr lang="bg-BG" dirty="0" err="1"/>
              <a:t>Физ.лице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869643" y="2390482"/>
            <a:ext cx="5029200" cy="3553118"/>
            <a:chOff x="-306388" y="2077297"/>
            <a:chExt cx="3137848" cy="3619576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itchFamily="49" charset="0"/>
                </a:rPr>
                <a:t>Person</a:t>
              </a:r>
              <a:endParaRPr lang="en-US" sz="1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1"/>
              <a:ext cx="3137848" cy="13142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itchFamily="49" charset="0"/>
                </a:rPr>
                <a:t>-name:string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itchFamily="49" charset="0"/>
                </a:rPr>
                <a:t>-age:int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itchFamily="49" charset="0"/>
                </a:rPr>
                <a:t>-accounts:List&lt;BankAccount&gt;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3978181"/>
              <a:ext cx="3137848" cy="17186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itchFamily="49" charset="0"/>
                </a:rPr>
                <a:t>+Balance():double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itchFamily="49" charset="0"/>
                </a:rPr>
                <a:t>+Person(String name, int age)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itchFamily="49" charset="0"/>
                </a:rPr>
                <a:t>+Person(String name, int age, </a:t>
              </a:r>
              <a:br>
                <a:rPr lang="en-US" sz="2000" b="1" noProof="1">
                  <a:latin typeface="Consolas" pitchFamily="49" charset="0"/>
                </a:rPr>
              </a:br>
              <a:r>
                <a:rPr lang="en-US" sz="2000" b="1" noProof="1">
                  <a:latin typeface="Consolas" pitchFamily="49" charset="0"/>
                </a:rPr>
                <a:t>    List&lt;BankAccount&gt; accounts)</a:t>
              </a:r>
            </a:p>
          </p:txBody>
        </p:sp>
      </p:grpSp>
      <p:sp>
        <p:nvSpPr>
          <p:cNvPr id="10" name="Arrow: Bent-Up 9"/>
          <p:cNvSpPr/>
          <p:nvPr/>
        </p:nvSpPr>
        <p:spPr>
          <a:xfrm rot="10800000" flipH="1">
            <a:off x="6336844" y="2847682"/>
            <a:ext cx="838200" cy="788102"/>
          </a:xfrm>
          <a:prstGeom prst="bentUpArrow">
            <a:avLst>
              <a:gd name="adj1" fmla="val 32251"/>
              <a:gd name="adj2" fmla="val 40712"/>
              <a:gd name="adj3" fmla="val 322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11" name="Picture 10"/>
          <p:cNvPicPr/>
          <p:nvPr/>
        </p:nvPicPr>
        <p:blipFill>
          <a:blip r:embed="rId2"/>
          <a:stretch>
            <a:fillRect/>
          </a:stretch>
        </p:blipFill>
        <p:spPr>
          <a:xfrm>
            <a:off x="6578073" y="4038601"/>
            <a:ext cx="4988339" cy="18180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Дефиниране на клас </a:t>
            </a:r>
            <a:r>
              <a:rPr lang="bg-BG" dirty="0" err="1"/>
              <a:t>Физ.лице</a:t>
            </a:r>
            <a:endParaRPr lang="en-US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531812" y="990600"/>
            <a:ext cx="11353798" cy="56853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9pPr>
          </a:lstStyle>
          <a:p>
            <a:r>
              <a:rPr lang="en-US" dirty="0"/>
              <a:t>public class Person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</a:t>
            </a:r>
            <a:r>
              <a:rPr lang="bg-BG" dirty="0"/>
              <a:t> </a:t>
            </a:r>
            <a:r>
              <a:rPr lang="en-US" dirty="0"/>
              <a:t>private string name;</a:t>
            </a:r>
          </a:p>
          <a:p>
            <a:r>
              <a:rPr lang="en-US"/>
              <a:t> </a:t>
            </a:r>
            <a:r>
              <a:rPr lang="bg-BG"/>
              <a:t> </a:t>
            </a:r>
            <a:r>
              <a:rPr lang="en-US" dirty="0"/>
              <a:t>private int age;</a:t>
            </a:r>
          </a:p>
          <a:p>
            <a:r>
              <a:rPr lang="bg-BG" dirty="0"/>
              <a:t>  </a:t>
            </a:r>
            <a:r>
              <a:rPr lang="en-US" dirty="0"/>
              <a:t>private List&lt;BankAccount&gt; accounts;</a:t>
            </a:r>
          </a:p>
          <a:p>
            <a:r>
              <a:rPr lang="en-US" dirty="0"/>
              <a:t> </a:t>
            </a:r>
            <a:r>
              <a:rPr lang="bg-BG" dirty="0"/>
              <a:t> </a:t>
            </a:r>
            <a:r>
              <a:rPr lang="en-US" dirty="0"/>
              <a:t>public Person(string name, int age)</a:t>
            </a:r>
          </a:p>
          <a:p>
            <a:r>
              <a:rPr lang="en-US" dirty="0"/>
              <a:t>   </a:t>
            </a:r>
            <a:r>
              <a:rPr lang="bg-BG" dirty="0"/>
              <a:t>   </a:t>
            </a:r>
            <a:r>
              <a:rPr lang="en-US" dirty="0"/>
              <a:t>: this(name, age, new List&lt;BankAccount&gt;))</a:t>
            </a:r>
          </a:p>
          <a:p>
            <a:r>
              <a:rPr lang="en-US" dirty="0"/>
              <a:t> </a:t>
            </a:r>
            <a:r>
              <a:rPr lang="bg-BG" dirty="0"/>
              <a:t>   </a:t>
            </a:r>
            <a:r>
              <a:rPr lang="en-US" dirty="0"/>
              <a:t>{}</a:t>
            </a:r>
            <a:endParaRPr lang="bg-BG" dirty="0"/>
          </a:p>
          <a:p>
            <a:r>
              <a:rPr lang="bg-BG" dirty="0"/>
              <a:t>  </a:t>
            </a:r>
            <a:r>
              <a:rPr lang="en-US" dirty="0"/>
              <a:t>public Person(string name, int age, List&lt;BankAccount&gt; accounts)</a:t>
            </a:r>
          </a:p>
          <a:p>
            <a:r>
              <a:rPr lang="bg-BG" dirty="0"/>
              <a:t>  </a:t>
            </a:r>
            <a:r>
              <a:rPr lang="en-US" dirty="0"/>
              <a:t>{</a:t>
            </a:r>
          </a:p>
          <a:p>
            <a:r>
              <a:rPr lang="en-US" dirty="0"/>
              <a:t> </a:t>
            </a:r>
            <a:r>
              <a:rPr lang="bg-BG" dirty="0"/>
              <a:t>   </a:t>
            </a:r>
            <a:r>
              <a:rPr lang="en-US" dirty="0"/>
              <a:t>this.name = name;</a:t>
            </a:r>
          </a:p>
          <a:p>
            <a:r>
              <a:rPr lang="en-US" dirty="0"/>
              <a:t> </a:t>
            </a:r>
            <a:r>
              <a:rPr lang="bg-BG" dirty="0"/>
              <a:t>   </a:t>
            </a:r>
            <a:r>
              <a:rPr lang="en-US" dirty="0"/>
              <a:t>this.age = age;</a:t>
            </a:r>
          </a:p>
          <a:p>
            <a:r>
              <a:rPr lang="bg-BG" dirty="0"/>
              <a:t>    </a:t>
            </a:r>
            <a:r>
              <a:rPr lang="en-US" dirty="0"/>
              <a:t>this.accounts = accounts;</a:t>
            </a:r>
          </a:p>
          <a:p>
            <a:r>
              <a:rPr lang="en-US" dirty="0"/>
              <a:t> </a:t>
            </a:r>
            <a:r>
              <a:rPr lang="bg-BG" dirty="0"/>
              <a:t> </a:t>
            </a:r>
            <a:r>
              <a:rPr lang="en-US" dirty="0"/>
              <a:t>}</a:t>
            </a:r>
            <a:endParaRPr lang="bg-BG" dirty="0"/>
          </a:p>
          <a:p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138653"/>
            <a:ext cx="11804822" cy="2934584"/>
          </a:xfrm>
        </p:spPr>
        <p:txBody>
          <a:bodyPr>
            <a:noAutofit/>
          </a:bodyPr>
          <a:lstStyle/>
          <a:p>
            <a:pPr marL="358775" indent="-358775">
              <a:lnSpc>
                <a:spcPct val="110000"/>
              </a:lnSpc>
            </a:pPr>
            <a:r>
              <a:rPr lang="bg-BG" sz="3200" dirty="0"/>
              <a:t>Конструкторите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задават </a:t>
            </a:r>
            <a:br>
              <a:rPr lang="bg-BG" sz="3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началното състояние</a:t>
            </a:r>
            <a:r>
              <a:rPr lang="bg-BG" sz="3200" dirty="0"/>
              <a:t> на </a:t>
            </a:r>
            <a:br>
              <a:rPr lang="bg-BG" sz="3200" dirty="0"/>
            </a:br>
            <a:r>
              <a:rPr lang="bg-BG" sz="3200" dirty="0"/>
              <a:t>обекта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3200" dirty="0"/>
              <a:t>Може да има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множество</a:t>
            </a:r>
            <a:r>
              <a:rPr lang="bg-BG" sz="3200" dirty="0"/>
              <a:t> </a:t>
            </a:r>
            <a:br>
              <a:rPr lang="bg-BG" sz="3200" dirty="0"/>
            </a:b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различни</a:t>
            </a:r>
            <a:r>
              <a:rPr lang="bg-BG" sz="3200" dirty="0"/>
              <a:t> конструктори за даден клас</a:t>
            </a:r>
          </a:p>
          <a:p>
            <a:r>
              <a:rPr lang="bg-BG" sz="3200" dirty="0"/>
              <a:t>Конструкторите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могат да се извикват </a:t>
            </a:r>
            <a:r>
              <a:rPr lang="bg-BG" sz="3200" dirty="0"/>
              <a:t>един друг</a:t>
            </a:r>
            <a:endParaRPr lang="en-GB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240" y="762000"/>
            <a:ext cx="5135702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518</Words>
  <Application>Microsoft Office PowerPoint</Application>
  <PresentationFormat>Custom</PresentationFormat>
  <Paragraphs>131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Конструктори</vt:lpstr>
      <vt:lpstr>Конструктори (2)</vt:lpstr>
      <vt:lpstr>Начално състояние на обекта</vt:lpstr>
      <vt:lpstr>Верижно извикване на конструктори</vt:lpstr>
      <vt:lpstr>Задача: Дефиниране на клас Физ.лице</vt:lpstr>
      <vt:lpstr>Решение: Дефиниране на клас Физ.лице</vt:lpstr>
      <vt:lpstr>Какво научихме днес?</vt:lpstr>
      <vt:lpstr>Конструктори</vt:lpstr>
      <vt:lpstr>Лиценз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/>
  <cp:keywords>C#, class, object, fields, methods, properties, constructors, static</cp:keywords>
  <dc:description>Software University Foundation - http://softuni.org</dc:description>
  <cp:lastModifiedBy/>
  <cp:revision>3</cp:revision>
  <dcterms:created xsi:type="dcterms:W3CDTF">2018-03-04T07:34:42Z</dcterms:created>
  <dcterms:modified xsi:type="dcterms:W3CDTF">2018-08-16T13:04:32Z</dcterms:modified>
  <cp:category>programming, software engineering, C#, OOP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KSOProductBuildVer">
    <vt:lpwstr>1026-10.1.0.5707</vt:lpwstr>
  </property>
</Properties>
</file>