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4" r:id="rId2"/>
    <p:sldId id="571" r:id="rId3"/>
    <p:sldId id="578" r:id="rId4"/>
    <p:sldId id="589" r:id="rId5"/>
    <p:sldId id="591" r:id="rId6"/>
    <p:sldId id="592" r:id="rId7"/>
    <p:sldId id="593" r:id="rId8"/>
    <p:sldId id="594" r:id="rId9"/>
    <p:sldId id="595" r:id="rId10"/>
    <p:sldId id="486" r:id="rId11"/>
    <p:sldId id="596" r:id="rId12"/>
    <p:sldId id="597" r:id="rId13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Методи" id="{51D0FD15-3932-43D9-82C9-6AF03C9EE001}">
          <p14:sldIdLst>
            <p14:sldId id="578"/>
            <p14:sldId id="589"/>
            <p14:sldId id="591"/>
            <p14:sldId id="592"/>
            <p14:sldId id="593"/>
            <p14:sldId id="594"/>
            <p14:sldId id="595"/>
          </p14:sldIdLst>
        </p14:section>
        <p14:section name="Заключения" id="{3E23A7B0-228F-4458-953E-A0823B82CFF0}">
          <p14:sldIdLst>
            <p14:sldId id="486"/>
            <p14:sldId id="596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BE60"/>
    <a:srgbClr val="D2A010"/>
    <a:srgbClr val="F6D18E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47552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4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1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90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8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084414" y="3512151"/>
            <a:ext cx="4481897" cy="2777542"/>
            <a:chOff x="3160644" y="914400"/>
            <a:chExt cx="5638935" cy="3486878"/>
          </a:xfrm>
        </p:grpSpPr>
        <p:grpSp>
          <p:nvGrpSpPr>
            <p:cNvPr id="35" name="Group 34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9" name="Oval 38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2" name="Oval 41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3" name="Oval 42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4" name="Oval 43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5" name="Oval 44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36" name="Arc 35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Описване на </a:t>
            </a:r>
            <a:br>
              <a:rPr lang="bg-BG" dirty="0"/>
            </a:br>
            <a:r>
              <a:rPr lang="bg-BG" dirty="0"/>
              <a:t>поведението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604815C-6A2B-4CFF-B3D3-33108216129C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3" name="Picture 32" descr="http://softuni.bg">
              <a:extLst>
                <a:ext uri="{FF2B5EF4-FFF2-40B4-BE49-F238E27FC236}">
                  <a16:creationId xmlns:a16="http://schemas.microsoft.com/office/drawing/2014/main" xmlns="" id="{3BCA4626-C0B8-450A-A06A-06FFDBCD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34F36E7-4D91-47E5-AEDE-15DC43234F33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xmlns="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xmlns="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xmlns="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Методите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описват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поведението </a:t>
            </a:r>
            <a:r>
              <a:rPr lang="bg-BG" sz="3200" dirty="0">
                <a:solidFill>
                  <a:srgbClr val="FFFFFF"/>
                </a:solidFill>
              </a:rPr>
              <a:t>на обектите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rgbClr val="FFFFFF"/>
                </a:solidFill>
              </a:rPr>
              <a:t>Методите може да </a:t>
            </a:r>
            <a:br>
              <a:rPr lang="bg-BG" sz="3200" dirty="0">
                <a:solidFill>
                  <a:srgbClr val="FFFFFF"/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променят  състоянието</a:t>
            </a:r>
            <a:r>
              <a:rPr lang="en-US" sz="3200" dirty="0"/>
              <a:t> 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обектите или да го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достъпват и анализират</a:t>
            </a:r>
            <a:r>
              <a:rPr lang="bg-BG" sz="3200" dirty="0"/>
              <a:t> </a:t>
            </a:r>
            <a:endParaRPr lang="en-US" sz="3200" dirty="0"/>
          </a:p>
          <a:p>
            <a:pPr marL="358775" indent="-358775"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методите </a:t>
            </a:r>
            <a:r>
              <a:rPr lang="bg-BG" sz="3200" dirty="0"/>
              <a:t>са </a:t>
            </a:r>
            <a:r>
              <a:rPr lang="bg-BG" sz="3200"/>
              <a:t>за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достъп до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</a:t>
            </a:r>
            <a:r>
              <a:rPr lang="bg-BG" sz="3200" dirty="0">
                <a:solidFill>
                  <a:srgbClr val="FFFFFF"/>
                </a:solidFill>
              </a:rPr>
              <a:t> на обекта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Getter </a:t>
            </a:r>
            <a:r>
              <a:rPr lang="bg-BG" dirty="0"/>
              <a:t>и </a:t>
            </a:r>
            <a:r>
              <a:rPr lang="en-US" dirty="0"/>
              <a:t>Setter </a:t>
            </a:r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код</a:t>
            </a:r>
            <a:r>
              <a:rPr lang="en-US" dirty="0"/>
              <a:t> (</a:t>
            </a:r>
            <a:r>
              <a:rPr lang="bg-BG" dirty="0"/>
              <a:t>алгоритъм</a:t>
            </a:r>
            <a:r>
              <a:rPr lang="en-US" dirty="0"/>
              <a:t>)</a:t>
            </a:r>
            <a:r>
              <a:rPr lang="bg-BG" dirty="0"/>
              <a:t>, който променя състоянието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61412" y="2971800"/>
            <a:ext cx="3170649" cy="1063319"/>
          </a:xfrm>
          <a:prstGeom prst="wedgeRoundRectCallout">
            <a:avLst>
              <a:gd name="adj1" fmla="val -49831"/>
              <a:gd name="adj2" fmla="val 87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+setI:void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20062" y="3046356"/>
            <a:ext cx="2040949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Връщан тип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5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532812" y="5433884"/>
            <a:ext cx="2552188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Предефинирайте</a:t>
            </a:r>
            <a:r>
              <a:rPr lang="en-GB" noProof="1">
                <a:solidFill>
                  <a:schemeClr val="tx1"/>
                </a:solidFill>
                <a:latin typeface="+mj-lt"/>
              </a:rPr>
              <a:t>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13648" y="937528"/>
            <a:ext cx="11219563" cy="5746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dirty="0"/>
              <a:t>private double balance;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/>
              <a:t>(double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800" dirty="0"/>
              <a:t>}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/>
              <a:t>(double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800" dirty="0"/>
              <a:t>}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{ </a:t>
            </a:r>
          </a:p>
          <a:p>
            <a:r>
              <a:rPr lang="en-GB" sz="2800" dirty="0"/>
              <a:t>  return $"Account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/>
              <a:t>, balance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/>
              <a:t>";</a:t>
            </a:r>
          </a:p>
          <a:p>
            <a:r>
              <a:rPr lang="en-GB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 клиент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тестване на класа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BankAccount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Поддържани команди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 </a:t>
            </a:r>
            <a:r>
              <a:rPr lang="bg-BG"/>
              <a:t>за напреднали</a:t>
            </a:r>
            <a:r>
              <a:rPr lang="en-US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247789" cy="800569"/>
          </a:xfrm>
          <a:prstGeom prst="wedgeRoundRectCallout">
            <a:avLst>
              <a:gd name="adj1" fmla="val -82062"/>
              <a:gd name="adj2" fmla="val -130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Недостатъчен баланс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66019"/>
            <a:ext cx="3124200" cy="367468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Съществуваща сметка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54470" y="927935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var accounts = new Dictionary&lt;int, BankAccount&gt;();</a:t>
            </a:r>
          </a:p>
          <a:p>
            <a:r>
              <a:rPr lang="en-GB" dirty="0"/>
              <a:t>string command;</a:t>
            </a:r>
          </a:p>
          <a:p>
            <a:r>
              <a:rPr lang="en-GB" dirty="0"/>
              <a:t>while ((command = Console.ReadLine()) != "End")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var cmdArgs = command.Split();</a:t>
            </a:r>
          </a:p>
          <a:p>
            <a:r>
              <a:rPr lang="en-GB" dirty="0"/>
              <a:t>  var cmdType = cmdArgs[0];</a:t>
            </a:r>
          </a:p>
          <a:p>
            <a:r>
              <a:rPr lang="en-GB" dirty="0"/>
              <a:t>  switch (cmdType)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"Create": Create(cmdArgs, accounts); break;</a:t>
            </a:r>
          </a:p>
          <a:p>
            <a:r>
              <a:rPr lang="en-GB" dirty="0"/>
              <a:t>    case "Deposit": Deposit(cmdArgs, accounts); break;</a:t>
            </a:r>
          </a:p>
          <a:p>
            <a:r>
              <a:rPr lang="en-GB" dirty="0"/>
              <a:t>    case "Withdraw": Withdraw(cmdArgs, accounts); break;</a:t>
            </a:r>
          </a:p>
          <a:p>
            <a:r>
              <a:rPr lang="en-GB" dirty="0"/>
              <a:t>    case "Print": Print(cmdArgs, accounts); break;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създаване на сметката</a:t>
            </a:r>
            <a:endParaRPr lang="en-GB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var id = int.Parse(cmdArgs[1]);</a:t>
            </a:r>
          </a:p>
          <a:p>
            <a:r>
              <a:rPr lang="en-GB" sz="2800" dirty="0"/>
              <a:t>if (accounts.ContainsKey(id))   </a:t>
            </a:r>
          </a:p>
          <a:p>
            <a:r>
              <a:rPr lang="en-GB" sz="2800" dirty="0"/>
              <a:t>  Console.WriteLine("Account already exists");</a:t>
            </a:r>
          </a:p>
          <a:p>
            <a:r>
              <a:rPr lang="en-GB" sz="2800" dirty="0"/>
              <a:t>else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var acc = new BankAccount();</a:t>
            </a:r>
          </a:p>
          <a:p>
            <a:r>
              <a:rPr lang="en-GB" sz="2800" dirty="0"/>
              <a:t>  acc.ID = id;</a:t>
            </a:r>
          </a:p>
          <a:p>
            <a:r>
              <a:rPr lang="en-GB" sz="2800" dirty="0"/>
              <a:t>  accounts.Add(id, acc);</a:t>
            </a:r>
          </a:p>
          <a:p>
            <a:r>
              <a:rPr lang="en-GB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разписване на останалите команди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607</Words>
  <Application>Microsoft Office PowerPoint</Application>
  <PresentationFormat>Custom</PresentationFormat>
  <Paragraphs>147</Paragraphs>
  <Slides>12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Елементи на класа</vt:lpstr>
      <vt:lpstr>Методи</vt:lpstr>
      <vt:lpstr>Задача: Getter-и и Setter-и</vt:lpstr>
      <vt:lpstr>Решение: Getter-и и Setter-и</vt:lpstr>
      <vt:lpstr>Задача за напреднали: Тестов клиент</vt:lpstr>
      <vt:lpstr>Решение: Тестов клиент</vt:lpstr>
      <vt:lpstr>Решение: Тестов клиент (2)</vt:lpstr>
      <vt:lpstr>Какво научихме днес?</vt:lpstr>
      <vt:lpstr>Методи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2018-03-04T07:34:42Z</dcterms:created>
  <dcterms:modified xsi:type="dcterms:W3CDTF">2018-08-16T13:04:08Z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