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394" r:id="rId3"/>
    <p:sldId id="571" r:id="rId4"/>
    <p:sldId id="619" r:id="rId5"/>
    <p:sldId id="622" r:id="rId6"/>
    <p:sldId id="624" r:id="rId7"/>
    <p:sldId id="625" r:id="rId8"/>
    <p:sldId id="626" r:id="rId9"/>
    <p:sldId id="627" r:id="rId10"/>
    <p:sldId id="628" r:id="rId11"/>
    <p:sldId id="486" r:id="rId12"/>
    <p:sldId id="629" r:id="rId13"/>
    <p:sldId id="630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Abstract Data Types" id="{1D86108B-4120-49AB-8CAF-DB7E1521C0DC}">
          <p14:sldIdLst>
            <p14:sldId id="619"/>
            <p14:sldId id="622"/>
            <p14:sldId id="624"/>
            <p14:sldId id="625"/>
            <p14:sldId id="626"/>
            <p14:sldId id="627"/>
            <p14:sldId id="628"/>
          </p14:sldIdLst>
        </p14:section>
        <p14:section name="Conclusion" id="{3E23A7B0-228F-4458-953E-A0823B82CFF0}">
          <p14:sldIdLst>
            <p14:sldId id="486"/>
            <p14:sldId id="629"/>
            <p14:sldId id="6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76" d="100"/>
          <a:sy n="76" d="100"/>
        </p:scale>
        <p:origin x="31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0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4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6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3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Статични методи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B6814A72-5095-4BEB-B071-2823EB2100FF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3" name="Picture 22" descr="http://softuni.bg">
              <a:extLst>
                <a:ext uri="{FF2B5EF4-FFF2-40B4-BE49-F238E27FC236}">
                  <a16:creationId xmlns:a16="http://schemas.microsoft.com/office/drawing/2014/main" xmlns="" id="{89201A3D-47B0-462A-AC43-43766D76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77DEA6B-E0D4-4B58-AF6C-4E78E4F6F070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5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49C728EB-85E6-4517-9E16-B55CAE7F1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6" name="Text Placeholder 7">
              <a:extLst>
                <a:ext uri="{FF2B5EF4-FFF2-40B4-BE49-F238E27FC236}">
                  <a16:creationId xmlns:a16="http://schemas.microsoft.com/office/drawing/2014/main" xmlns="" id="{85D164A1-3BFE-4B00-B909-00A06D70C1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7" name="Text Placeholder 10">
              <a:extLst>
                <a:ext uri="{FF2B5EF4-FFF2-40B4-BE49-F238E27FC236}">
                  <a16:creationId xmlns:a16="http://schemas.microsoft.com/office/drawing/2014/main" xmlns="" id="{1FAF98C0-C624-4529-8416-49E18E3DF17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8" name="Text Placeholder 11">
              <a:extLst>
                <a:ext uri="{FF2B5EF4-FFF2-40B4-BE49-F238E27FC236}">
                  <a16:creationId xmlns:a16="http://schemas.microsoft.com/office/drawing/2014/main" xmlns="" id="{94B32ED5-DC9F-448A-8667-4A4356ECCA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86349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000" dirty="0"/>
              <a:t>Статичните методи принадлежат на класа и могат да бъдат достъпени чрез името на класа, а не чрез създаване на обект.</a:t>
            </a:r>
          </a:p>
          <a:p>
            <a:pPr marL="358775" indent="-358775">
              <a:lnSpc>
                <a:spcPct val="110000"/>
              </a:lnSpc>
            </a:pPr>
            <a:r>
              <a:rPr lang="bg-BG" sz="3000" dirty="0"/>
              <a:t>От статичен клас не може да се създаде обект</a:t>
            </a:r>
          </a:p>
          <a:p>
            <a:pPr marL="358775" indent="-358775">
              <a:lnSpc>
                <a:spcPct val="110000"/>
              </a:lnSpc>
            </a:pPr>
            <a:r>
              <a:rPr lang="bg-BG" sz="3000" dirty="0"/>
              <a:t>Статичните конструктори се изпълняват, когато за първи път се създаде обект от класа или се достъпи негов статичен член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4102568"/>
            <a:ext cx="3097910" cy="22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методи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Статичните методи в класа</a:t>
            </a:r>
          </a:p>
          <a:p>
            <a:pPr lvl="1"/>
            <a:r>
              <a:rPr lang="bg-BG" dirty="0"/>
              <a:t>Принадлежат на самия клас</a:t>
            </a:r>
          </a:p>
          <a:p>
            <a:pPr lvl="1"/>
            <a:r>
              <a:rPr lang="bg-BG" dirty="0"/>
              <a:t>Могат да бъдат достъпени само чрез класа - без създаване на обект от този клас</a:t>
            </a:r>
          </a:p>
          <a:p>
            <a:pPr lvl="1"/>
            <a:r>
              <a:rPr lang="bg-BG" dirty="0"/>
              <a:t>Удобни са за извършване на действия върху всички обекти от класа или за извършване на действия, които нямат пряко отношение към обектите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buNone/>
            </a:pPr>
            <a:r>
              <a:rPr lang="bg-BG" dirty="0"/>
              <a:t>Създайте клас, който поддържа статични методи за аритметични действия върху две цели числа:</a:t>
            </a:r>
          </a:p>
          <a:p>
            <a:pPr lvl="1">
              <a:buFontTx/>
              <a:buChar char="-"/>
            </a:pPr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bg-BG" dirty="0"/>
              <a:t>– събира числата</a:t>
            </a:r>
          </a:p>
          <a:p>
            <a:pPr lvl="1">
              <a:buFontTx/>
              <a:buChar char="-"/>
            </a:pPr>
            <a:r>
              <a:rPr lang="en-US" dirty="0"/>
              <a:t>Multiply(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– </a:t>
            </a:r>
            <a:r>
              <a:rPr lang="bg-BG" dirty="0"/>
              <a:t>умножава числата.</a:t>
            </a:r>
          </a:p>
          <a:p>
            <a:pPr marL="377887" lvl="1" indent="0">
              <a:buNone/>
            </a:pPr>
            <a:r>
              <a:rPr lang="bg-BG" dirty="0"/>
              <a:t>Използвайте методите от този клас в </a:t>
            </a:r>
            <a:r>
              <a:rPr lang="en-US" dirty="0"/>
              <a:t>Main </a:t>
            </a:r>
            <a:r>
              <a:rPr lang="bg-BG" dirty="0"/>
              <a:t>метода да извършите засичане на команда и извършете операцията.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Аритметични действия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Аритметични действия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4800" dirty="0"/>
          </a:p>
          <a:p>
            <a:r>
              <a:rPr lang="bg-BG" dirty="0"/>
              <a:t>Извиквайте методите по аналогичен начин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Arithmetics.Add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(10, 15);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FBABCAD-1A50-476C-B28C-085B5290E3F0}"/>
              </a:ext>
            </a:extLst>
          </p:cNvPr>
          <p:cNvSpPr txBox="1">
            <a:spLocks/>
          </p:cNvSpPr>
          <p:nvPr/>
        </p:nvSpPr>
        <p:spPr>
          <a:xfrm>
            <a:off x="190413" y="990600"/>
            <a:ext cx="118048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304747" indent="0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/>
              <a:t>class Arithmetics {</a:t>
            </a:r>
          </a:p>
          <a:p>
            <a:r>
              <a:rPr lang="en-GB" sz="3200"/>
              <a:t>  public static int Add(int a, int b){</a:t>
            </a:r>
          </a:p>
          <a:p>
            <a:r>
              <a:rPr lang="en-GB" sz="3200"/>
              <a:t>    return a+b;</a:t>
            </a:r>
          </a:p>
          <a:p>
            <a:r>
              <a:rPr lang="en-GB" sz="3200"/>
              <a:t>  }</a:t>
            </a:r>
          </a:p>
          <a:p>
            <a:endParaRPr lang="en-GB" sz="3200"/>
          </a:p>
          <a:p>
            <a:r>
              <a:rPr lang="en-GB" sz="3200"/>
              <a:t>  public static int Multiply(int a, int b) {</a:t>
            </a:r>
          </a:p>
          <a:p>
            <a:r>
              <a:rPr lang="en-GB" sz="3200"/>
              <a:t>    return a * b;</a:t>
            </a:r>
          </a:p>
          <a:p>
            <a:r>
              <a:rPr lang="en-GB" sz="3200"/>
              <a:t>  }</a:t>
            </a:r>
          </a:p>
          <a:p>
            <a:r>
              <a:rPr lang="en-GB" sz="3200"/>
              <a:t>}</a:t>
            </a: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14389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класове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 решението оставихме класа си нестатичен. Това означава, че от него може да се направи обект. В случая това обаче би било безсмислено. За да не се допуска създаване на обект от даден клас, който има само статични членове ние можем да поставим думата </a:t>
            </a:r>
            <a:r>
              <a:rPr lang="en-US" dirty="0"/>
              <a:t>static </a:t>
            </a:r>
            <a:r>
              <a:rPr lang="bg-BG" dirty="0"/>
              <a:t>пред </a:t>
            </a:r>
            <a:r>
              <a:rPr lang="en-US" dirty="0"/>
              <a:t>class: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static class.</a:t>
            </a:r>
          </a:p>
          <a:p>
            <a:r>
              <a:rPr lang="bg-BG" dirty="0"/>
              <a:t>Когато отбележим един клас като статичен това означава, че неговите членове също ще са статични и от този клас няма да може да се създават обекти, а ще може членовете му да се ползват само статично. Много класове от </a:t>
            </a:r>
            <a:r>
              <a:rPr lang="en-US" dirty="0"/>
              <a:t>.NET </a:t>
            </a:r>
            <a:r>
              <a:rPr lang="bg-BG" dirty="0"/>
              <a:t>са статични (например </a:t>
            </a:r>
            <a:r>
              <a:rPr lang="en-US" dirty="0"/>
              <a:t>Math)</a:t>
            </a:r>
          </a:p>
        </p:txBody>
      </p:sp>
    </p:spTree>
    <p:extLst>
      <p:ext uri="{BB962C8B-B14F-4D97-AF65-F5344CB8AC3E}">
        <p14:creationId xmlns:p14="http://schemas.microsoft.com/office/powerpoint/2010/main" val="94596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конструктори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Конструкторите в един клас също могат да бъдат статични</a:t>
            </a:r>
          </a:p>
          <a:p>
            <a:r>
              <a:rPr lang="bg-BG" dirty="0"/>
              <a:t>Ако един конструктор е статичен той се изпълнява, когато едно от тези събития се случи за първи път:</a:t>
            </a:r>
          </a:p>
          <a:p>
            <a:pPr lvl="1"/>
            <a:r>
              <a:rPr lang="bg-BG" dirty="0"/>
              <a:t>Създаде се обект от класа (ако той е нестатичен)</a:t>
            </a:r>
          </a:p>
          <a:p>
            <a:pPr lvl="1"/>
            <a:r>
              <a:rPr lang="bg-BG" dirty="0"/>
              <a:t>Достъпва се статичен член от класа</a:t>
            </a:r>
          </a:p>
          <a:p>
            <a:pPr marL="377887" lvl="1" indent="0">
              <a:buNone/>
            </a:pPr>
            <a:r>
              <a:rPr lang="bg-BG" dirty="0"/>
              <a:t>Най-често статични конструктори се използват за инициализация на статични полета</a:t>
            </a:r>
          </a:p>
        </p:txBody>
      </p:sp>
    </p:spTree>
    <p:extLst>
      <p:ext uri="{BB962C8B-B14F-4D97-AF65-F5344CB8AC3E}">
        <p14:creationId xmlns:p14="http://schemas.microsoft.com/office/powerpoint/2010/main" val="14184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Заявка за корен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Напишете клас, който съдържа метод, който връща корен квадратен при подадена заявка. Възможно е да получите голям брой заявки, така че трябва да отговаряте бързо на всяка една от тях.</a:t>
            </a:r>
          </a:p>
        </p:txBody>
      </p:sp>
    </p:spTree>
    <p:extLst>
      <p:ext uri="{BB962C8B-B14F-4D97-AF65-F5344CB8AC3E}">
        <p14:creationId xmlns:p14="http://schemas.microsoft.com/office/powerpoint/2010/main" val="350184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Заявка за корен</a:t>
            </a:r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233190" y="1066800"/>
            <a:ext cx="11423822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/>
              <a:t>public static class </a:t>
            </a:r>
            <a:r>
              <a:rPr lang="en-US" sz="2900" dirty="0" err="1"/>
              <a:t>SquareRootPrecalculator</a:t>
            </a:r>
            <a:r>
              <a:rPr lang="bg-BG" sz="2900" dirty="0"/>
              <a:t> </a:t>
            </a:r>
            <a:r>
              <a:rPr lang="en-US" sz="2900" dirty="0"/>
              <a:t>{</a:t>
            </a:r>
          </a:p>
          <a:p>
            <a:r>
              <a:rPr lang="bg-BG" sz="2900" dirty="0"/>
              <a:t>  </a:t>
            </a:r>
            <a:r>
              <a:rPr lang="en-US" sz="2900" dirty="0"/>
              <a:t>public </a:t>
            </a:r>
            <a:r>
              <a:rPr lang="en-US" sz="2900" dirty="0" err="1"/>
              <a:t>const</a:t>
            </a:r>
            <a:r>
              <a:rPr lang="en-US" sz="2900" dirty="0"/>
              <a:t> 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MaxValue</a:t>
            </a:r>
            <a:r>
              <a:rPr lang="en-US" sz="2900" dirty="0"/>
              <a:t> = 1000;</a:t>
            </a:r>
          </a:p>
          <a:p>
            <a:r>
              <a:rPr lang="bg-BG" sz="2900" dirty="0"/>
              <a:t>  </a:t>
            </a:r>
            <a:r>
              <a:rPr lang="en-US" sz="2900" dirty="0"/>
              <a:t>private static double[] </a:t>
            </a:r>
            <a:r>
              <a:rPr lang="en-US" sz="2900" dirty="0" err="1"/>
              <a:t>sqrtValues</a:t>
            </a:r>
            <a:r>
              <a:rPr lang="en-US" sz="2900" dirty="0"/>
              <a:t>;</a:t>
            </a:r>
          </a:p>
          <a:p>
            <a:r>
              <a:rPr lang="bg-BG" sz="2900" dirty="0"/>
              <a:t>  </a:t>
            </a:r>
            <a:r>
              <a:rPr lang="en-US" sz="2900" dirty="0"/>
              <a:t>static </a:t>
            </a:r>
            <a:r>
              <a:rPr lang="en-US" sz="2900" dirty="0" err="1"/>
              <a:t>SquareRootPrecalculator</a:t>
            </a:r>
            <a:r>
              <a:rPr lang="en-US" sz="2900" dirty="0"/>
              <a:t>()</a:t>
            </a:r>
            <a:r>
              <a:rPr lang="bg-BG" sz="2900" dirty="0"/>
              <a:t> </a:t>
            </a:r>
            <a:r>
              <a:rPr lang="en-US" sz="2900" dirty="0"/>
              <a:t>{</a:t>
            </a:r>
          </a:p>
          <a:p>
            <a:r>
              <a:rPr lang="en-US" sz="2900" dirty="0"/>
              <a:t>  </a:t>
            </a:r>
            <a:r>
              <a:rPr lang="bg-BG" sz="2900" dirty="0"/>
              <a:t>  </a:t>
            </a:r>
            <a:r>
              <a:rPr lang="en-US" sz="2900" dirty="0" err="1"/>
              <a:t>sqrtValues</a:t>
            </a:r>
            <a:r>
              <a:rPr lang="en-US" sz="2900" dirty="0"/>
              <a:t> = new double[MaxValue+1];</a:t>
            </a:r>
          </a:p>
          <a:p>
            <a:r>
              <a:rPr lang="bg-BG" sz="2900" dirty="0"/>
              <a:t>    </a:t>
            </a:r>
            <a:r>
              <a:rPr lang="nn-NO" sz="2900" dirty="0"/>
              <a:t>for (int i = 1; i &lt;= MaxValue; i++</a:t>
            </a:r>
            <a:r>
              <a:rPr lang="bg-BG" sz="2900" dirty="0"/>
              <a:t>)</a:t>
            </a:r>
            <a:endParaRPr lang="en-US" sz="2900" dirty="0"/>
          </a:p>
          <a:p>
            <a:r>
              <a:rPr lang="en-US" sz="2900" dirty="0"/>
              <a:t>    </a:t>
            </a:r>
            <a:r>
              <a:rPr lang="bg-BG" sz="2900" dirty="0"/>
              <a:t>  </a:t>
            </a:r>
            <a:r>
              <a:rPr lang="en-US" sz="2900" dirty="0" err="1"/>
              <a:t>sqrtValues</a:t>
            </a:r>
            <a:r>
              <a:rPr lang="en-US" sz="2900" dirty="0"/>
              <a:t>[</a:t>
            </a:r>
            <a:r>
              <a:rPr lang="en-US" sz="2900" dirty="0" err="1"/>
              <a:t>i</a:t>
            </a:r>
            <a:r>
              <a:rPr lang="en-US" sz="2900" dirty="0"/>
              <a:t>] = </a:t>
            </a:r>
            <a:r>
              <a:rPr lang="en-US" sz="2900" dirty="0" err="1"/>
              <a:t>Math.Sqrt</a:t>
            </a:r>
            <a:r>
              <a:rPr lang="en-US" sz="2900" dirty="0"/>
              <a:t>(</a:t>
            </a:r>
            <a:r>
              <a:rPr lang="en-US" sz="2900" dirty="0" err="1"/>
              <a:t>i</a:t>
            </a:r>
            <a:r>
              <a:rPr lang="en-US" sz="2900" dirty="0"/>
              <a:t>)</a:t>
            </a:r>
            <a:r>
              <a:rPr lang="bg-BG" sz="2900" dirty="0"/>
              <a:t>;</a:t>
            </a:r>
            <a:endParaRPr lang="en-US" sz="2900" dirty="0"/>
          </a:p>
          <a:p>
            <a:r>
              <a:rPr lang="bg-BG" sz="2900" dirty="0"/>
              <a:t>  </a:t>
            </a:r>
            <a:r>
              <a:rPr lang="en-US" sz="2900" dirty="0"/>
              <a:t>}</a:t>
            </a:r>
            <a:endParaRPr lang="bg-BG" sz="2900" dirty="0"/>
          </a:p>
          <a:p>
            <a:r>
              <a:rPr lang="bg-BG" sz="2900" dirty="0"/>
              <a:t>  </a:t>
            </a:r>
            <a:r>
              <a:rPr lang="en-US" sz="2900" dirty="0"/>
              <a:t>public static double </a:t>
            </a:r>
            <a:r>
              <a:rPr lang="en-US" sz="2900" dirty="0" err="1"/>
              <a:t>GetSqrt</a:t>
            </a:r>
            <a:r>
              <a:rPr lang="en-US" sz="2900" dirty="0"/>
              <a:t>(</a:t>
            </a:r>
            <a:r>
              <a:rPr lang="en-US" sz="2900" dirty="0" err="1"/>
              <a:t>int</a:t>
            </a:r>
            <a:r>
              <a:rPr lang="en-US" sz="2900" dirty="0"/>
              <a:t> value)</a:t>
            </a:r>
            <a:r>
              <a:rPr lang="bg-BG" sz="2900" dirty="0"/>
              <a:t> </a:t>
            </a:r>
            <a:r>
              <a:rPr lang="en-US" sz="2900" dirty="0"/>
              <a:t>{</a:t>
            </a:r>
          </a:p>
          <a:p>
            <a:r>
              <a:rPr lang="en-US" sz="2900" dirty="0"/>
              <a:t>  </a:t>
            </a:r>
            <a:r>
              <a:rPr lang="bg-BG" sz="2900" dirty="0"/>
              <a:t>  </a:t>
            </a:r>
            <a:r>
              <a:rPr lang="en-US" sz="2900" dirty="0"/>
              <a:t>return </a:t>
            </a:r>
            <a:r>
              <a:rPr lang="en-US" sz="2900" dirty="0" err="1"/>
              <a:t>sqrtValues</a:t>
            </a:r>
            <a:r>
              <a:rPr lang="en-US" sz="2900" dirty="0"/>
              <a:t>[value];</a:t>
            </a:r>
          </a:p>
          <a:p>
            <a:r>
              <a:rPr lang="bg-BG" sz="2900" dirty="0"/>
              <a:t>  </a:t>
            </a:r>
            <a:r>
              <a:rPr lang="en-US" sz="2900" dirty="0"/>
              <a:t>}</a:t>
            </a:r>
            <a:endParaRPr lang="bg-BG" sz="2900" dirty="0"/>
          </a:p>
          <a:p>
            <a:r>
              <a:rPr lang="en-US" sz="2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662</Words>
  <Application>Microsoft Office PowerPoint</Application>
  <PresentationFormat>Custom</PresentationFormat>
  <Paragraphs>95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Статични методи</vt:lpstr>
      <vt:lpstr>Задача: Аритметични действия</vt:lpstr>
      <vt:lpstr>Решение: Аритметични действия</vt:lpstr>
      <vt:lpstr>Статични класове</vt:lpstr>
      <vt:lpstr>Статични конструктори</vt:lpstr>
      <vt:lpstr>Задача: Заявка за корен</vt:lpstr>
      <vt:lpstr>Решение: Заявка за корен</vt:lpstr>
      <vt:lpstr>Какво научихме?</vt:lpstr>
      <vt:lpstr>Статични методи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2018-08-16T13:05:50Z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