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394" r:id="rId4"/>
    <p:sldId id="571" r:id="rId5"/>
    <p:sldId id="595" r:id="rId6"/>
    <p:sldId id="597" r:id="rId7"/>
    <p:sldId id="598" r:id="rId8"/>
    <p:sldId id="599" r:id="rId9"/>
    <p:sldId id="600" r:id="rId10"/>
    <p:sldId id="608" r:id="rId11"/>
    <p:sldId id="596" r:id="rId12"/>
    <p:sldId id="602" r:id="rId13"/>
    <p:sldId id="603" r:id="rId14"/>
    <p:sldId id="604" r:id="rId15"/>
    <p:sldId id="605" r:id="rId16"/>
    <p:sldId id="606" r:id="rId17"/>
    <p:sldId id="594" r:id="rId18"/>
    <p:sldId id="5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Defining Classes" id="{51D0FD15-3932-43D9-82C9-6AF03C9EE001}">
          <p14:sldIdLst>
            <p14:sldId id="595"/>
            <p14:sldId id="597"/>
            <p14:sldId id="598"/>
            <p14:sldId id="599"/>
            <p14:sldId id="600"/>
            <p14:sldId id="608"/>
            <p14:sldId id="596"/>
            <p14:sldId id="602"/>
            <p14:sldId id="603"/>
            <p14:sldId id="604"/>
            <p14:sldId id="605"/>
            <p14:sldId id="606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8670" autoAdjust="0"/>
  </p:normalViewPr>
  <p:slideViewPr>
    <p:cSldViewPr>
      <p:cViewPr varScale="1">
        <p:scale>
          <a:sx n="76" d="100"/>
          <a:sy n="76" d="100"/>
        </p:scale>
        <p:origin x="36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2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2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4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2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2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4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6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0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3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2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4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2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4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7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Памет, стек и хийп, разположение на обектите в паметта. 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028" name="Picture 4" descr="Ð ÐµÐ·ÑÐ»ÑÐ°Ñ Ñ Ð¸Ð·Ð¾Ð±ÑÐ°Ð¶ÐµÐ½Ð¸Ðµ Ð·Ð° what is heap memory stack c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95" y="3425642"/>
            <a:ext cx="4814654" cy="20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628399" cy="3192279"/>
          </a:xfrm>
        </p:spPr>
        <p:txBody>
          <a:bodyPr>
            <a:normAutofit/>
          </a:bodyPr>
          <a:lstStyle/>
          <a:p>
            <a:r>
              <a:rPr lang="bg-BG" dirty="0"/>
              <a:t>при достатъчно свободна памет това </a:t>
            </a:r>
            <a:r>
              <a:rPr lang="bg-BG" dirty="0" smtClean="0"/>
              <a:t>става с преместването </a:t>
            </a:r>
            <a:r>
              <a:rPr lang="bg-BG" dirty="0"/>
              <a:t>на един </a:t>
            </a:r>
            <a:r>
              <a:rPr lang="bg-BG" dirty="0" smtClean="0"/>
              <a:t>указател. Ако в хийпа няма </a:t>
            </a:r>
            <a:r>
              <a:rPr lang="bg-BG" dirty="0"/>
              <a:t>достатъчно </a:t>
            </a:r>
            <a:r>
              <a:rPr lang="bg-BG" dirty="0" smtClean="0"/>
              <a:t>място:</a:t>
            </a:r>
          </a:p>
          <a:p>
            <a:r>
              <a:rPr lang="bg-BG" dirty="0"/>
              <a:t>Нишките трябва да се </a:t>
            </a:r>
            <a:r>
              <a:rPr lang="bg-BG" b="1" dirty="0">
                <a:solidFill>
                  <a:schemeClr val="accent1"/>
                </a:solidFill>
              </a:rPr>
              <a:t>приспят</a:t>
            </a:r>
          </a:p>
          <a:p>
            <a:r>
              <a:rPr lang="bg-BG" b="1" dirty="0" smtClean="0">
                <a:solidFill>
                  <a:schemeClr val="accent1"/>
                </a:solidFill>
              </a:rPr>
              <a:t>Освобождават се </a:t>
            </a:r>
            <a:r>
              <a:rPr lang="bg-BG" dirty="0"/>
              <a:t>неизползваните </a:t>
            </a:r>
            <a:r>
              <a:rPr lang="bg-BG" dirty="0" smtClean="0"/>
              <a:t>обекти</a:t>
            </a:r>
          </a:p>
          <a:p>
            <a:endParaRPr lang="bg-BG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garbage </a:t>
            </a:r>
            <a:r>
              <a:rPr lang="bg-BG" dirty="0" smtClean="0"/>
              <a:t>collector?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4122088"/>
            <a:ext cx="5303980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4640079"/>
          </a:xfrm>
        </p:spPr>
        <p:txBody>
          <a:bodyPr>
            <a:normAutofit fontScale="77500" lnSpcReduction="20000"/>
          </a:bodyPr>
          <a:lstStyle/>
          <a:p>
            <a:r>
              <a:rPr lang="bg-BG" b="1" dirty="0">
                <a:solidFill>
                  <a:schemeClr val="accent1"/>
                </a:solidFill>
              </a:rPr>
              <a:t>Корените на приложението </a:t>
            </a:r>
            <a:r>
              <a:rPr lang="bg-BG" dirty="0"/>
              <a:t>са точката, от която системата за почистване на паметта започва своята </a:t>
            </a:r>
            <a:r>
              <a:rPr lang="bg-BG" dirty="0" smtClean="0"/>
              <a:t>работа</a:t>
            </a:r>
            <a:endParaRPr lang="bg-BG" dirty="0"/>
          </a:p>
          <a:p>
            <a:r>
              <a:rPr lang="bg-BG" dirty="0" smtClean="0"/>
              <a:t>Ако </a:t>
            </a:r>
            <a:r>
              <a:rPr lang="bg-BG" dirty="0"/>
              <a:t>глобална променлива сочи към обект A от </a:t>
            </a:r>
            <a:r>
              <a:rPr lang="bg-BG" dirty="0" smtClean="0"/>
              <a:t>хийпа, </a:t>
            </a:r>
            <a:r>
              <a:rPr lang="bg-BG" dirty="0"/>
              <a:t>то </a:t>
            </a:r>
            <a:r>
              <a:rPr lang="bg-BG" dirty="0" smtClean="0"/>
              <a:t>А се добавя </a:t>
            </a:r>
            <a:r>
              <a:rPr lang="bg-BG" dirty="0"/>
              <a:t>към графа. </a:t>
            </a:r>
            <a:r>
              <a:rPr lang="bg-BG" dirty="0" smtClean="0"/>
              <a:t> Ако </a:t>
            </a:r>
            <a:r>
              <a:rPr lang="bg-BG" dirty="0"/>
              <a:t>A съдържа указател към C, а той  от своя страна към обектите D и F, всички те също стават част от графа. Така garbage collector обхожда рекурсивно </a:t>
            </a:r>
            <a:r>
              <a:rPr lang="en-US" dirty="0"/>
              <a:t>в </a:t>
            </a:r>
            <a:r>
              <a:rPr lang="bg-BG" dirty="0"/>
              <a:t>дълбочина всички обекти, достъпни от глобалната промен­лива</a:t>
            </a:r>
            <a:r>
              <a:rPr lang="en-US" dirty="0"/>
              <a:t> A</a:t>
            </a:r>
            <a:r>
              <a:rPr lang="bg-BG" dirty="0" smtClean="0"/>
              <a:t>:</a:t>
            </a:r>
          </a:p>
          <a:p>
            <a:r>
              <a:rPr lang="bg-BG" dirty="0" smtClean="0"/>
              <a:t>Обектите</a:t>
            </a:r>
            <a:r>
              <a:rPr lang="bg-BG" dirty="0"/>
              <a:t>, нуждаещи се от финализация </a:t>
            </a:r>
            <a:r>
              <a:rPr lang="bg-BG" b="1" dirty="0">
                <a:solidFill>
                  <a:schemeClr val="accent1"/>
                </a:solidFill>
              </a:rPr>
              <a:t>не се унищожават веднага</a:t>
            </a:r>
            <a:r>
              <a:rPr lang="bg-BG" dirty="0"/>
              <a:t>. </a:t>
            </a:r>
            <a:r>
              <a:rPr lang="bg-BG" dirty="0" smtClean="0"/>
              <a:t>Те </a:t>
            </a:r>
            <a:r>
              <a:rPr lang="bg-BG" dirty="0"/>
              <a:t>остават </a:t>
            </a:r>
            <a:r>
              <a:rPr lang="bg-BG" dirty="0" smtClean="0"/>
              <a:t>и </a:t>
            </a:r>
            <a:r>
              <a:rPr lang="bg-BG" dirty="0"/>
              <a:t>указатели към тях се добавят </a:t>
            </a:r>
            <a:r>
              <a:rPr lang="bg-BG" dirty="0" smtClean="0"/>
              <a:t>в опашката</a:t>
            </a:r>
            <a:r>
              <a:rPr lang="bg-BG" b="1" dirty="0" smtClean="0">
                <a:solidFill>
                  <a:schemeClr val="accent1"/>
                </a:solidFill>
              </a:rPr>
              <a:t> Freachable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Алгоритъмът за почистване на паметта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3471160"/>
            <a:ext cx="3552381" cy="12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10" y="5381676"/>
            <a:ext cx="4009524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почистването </a:t>
            </a:r>
            <a:r>
              <a:rPr lang="bg-BG" dirty="0"/>
              <a:t>на част от динамичната памет винаги е по-бързо от почистването на цялата </a:t>
            </a:r>
            <a:r>
              <a:rPr lang="bg-BG" dirty="0" smtClean="0"/>
              <a:t>памет.</a:t>
            </a:r>
          </a:p>
          <a:p>
            <a:r>
              <a:rPr lang="bg-BG" dirty="0" smtClean="0"/>
              <a:t>garbage </a:t>
            </a:r>
            <a:r>
              <a:rPr lang="bg-BG" dirty="0"/>
              <a:t>collector </a:t>
            </a:r>
            <a:r>
              <a:rPr lang="bg-BG" dirty="0" smtClean="0"/>
              <a:t>ги разделя на </a:t>
            </a:r>
            <a:r>
              <a:rPr lang="bg-BG" b="1" dirty="0" smtClean="0">
                <a:solidFill>
                  <a:schemeClr val="accent1"/>
                </a:solidFill>
              </a:rPr>
              <a:t>поколения </a:t>
            </a:r>
            <a:r>
              <a:rPr lang="bg-BG" b="1" dirty="0" smtClean="0"/>
              <a:t>-</a:t>
            </a:r>
            <a:r>
              <a:rPr lang="bg-BG" dirty="0" smtClean="0"/>
              <a:t> колкото </a:t>
            </a:r>
            <a:r>
              <a:rPr lang="bg-BG" dirty="0"/>
              <a:t>по-нов е един обект, толкова по-вероятно е животът му да е кратък. </a:t>
            </a:r>
            <a:r>
              <a:rPr lang="bg-BG" dirty="0" smtClean="0"/>
              <a:t>колкото </a:t>
            </a:r>
            <a:r>
              <a:rPr lang="bg-BG" dirty="0"/>
              <a:t>по-стар е обектът, толкова по-големи са очакванията той да живее дълго. </a:t>
            </a:r>
          </a:p>
          <a:p>
            <a:pPr lvl="0"/>
            <a:r>
              <a:rPr lang="bg-BG" dirty="0"/>
              <a:t>обектите, създадени по едно и също време обикновено имат връзка помежду си и имат приблизително еднаква продължителност на живота.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Поколения памет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След първото обхождане свободни са </a:t>
            </a:r>
            <a:r>
              <a:rPr lang="en-US" b="1" dirty="0" smtClean="0">
                <a:solidFill>
                  <a:schemeClr val="accent1"/>
                </a:solidFill>
              </a:rPr>
              <a:t>C,F </a:t>
            </a:r>
            <a:r>
              <a:rPr lang="bg-BG" dirty="0" smtClean="0"/>
              <a:t>и</a:t>
            </a:r>
            <a:r>
              <a:rPr lang="en-US" b="1" dirty="0" smtClean="0">
                <a:solidFill>
                  <a:schemeClr val="accent1"/>
                </a:solidFill>
              </a:rPr>
              <a:t> I</a:t>
            </a:r>
            <a:r>
              <a:rPr lang="bg-BG" dirty="0" smtClean="0"/>
              <a:t>. Но само </a:t>
            </a:r>
            <a:r>
              <a:rPr lang="en-US" dirty="0" smtClean="0">
                <a:solidFill>
                  <a:schemeClr val="accent1"/>
                </a:solidFill>
              </a:rPr>
              <a:t>F </a:t>
            </a:r>
            <a:r>
              <a:rPr lang="bg-BG" b="1" dirty="0" smtClean="0"/>
              <a:t>и</a:t>
            </a:r>
            <a:r>
              <a:rPr lang="bg-BG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</a:t>
            </a:r>
            <a:r>
              <a:rPr lang="bg-BG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са от поколение 0</a:t>
            </a:r>
            <a:r>
              <a:rPr lang="bg-BG" dirty="0"/>
              <a:t> </a:t>
            </a:r>
            <a:r>
              <a:rPr lang="bg-BG" dirty="0" smtClean="0"/>
              <a:t>и се почистват.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</a:t>
            </a:r>
            <a:r>
              <a:rPr lang="bg-BG" dirty="0" smtClean="0"/>
              <a:t>ще се почисти, когато е свободна и няма обекти от  по-ниско поколение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Почистване на Поколение 1 и Поколение </a:t>
            </a:r>
            <a:r>
              <a:rPr lang="bg-BG" dirty="0" smtClean="0"/>
              <a:t>2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2" y="4061680"/>
            <a:ext cx="4238095" cy="9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978" y="4020324"/>
            <a:ext cx="4238095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всички </a:t>
            </a:r>
            <a:r>
              <a:rPr lang="bg-BG" dirty="0"/>
              <a:t>големи обекти (с размер над 20 000 байта) се разполагат в отделен хийп. Разликата между него и стандартния managed heap е това, че хийпът за големи обекти </a:t>
            </a:r>
            <a:r>
              <a:rPr lang="bg-BG" b="1" dirty="0">
                <a:solidFill>
                  <a:schemeClr val="accent1"/>
                </a:solidFill>
              </a:rPr>
              <a:t>не се </a:t>
            </a:r>
            <a:r>
              <a:rPr lang="bg-BG" b="1" dirty="0" smtClean="0">
                <a:solidFill>
                  <a:schemeClr val="accent1"/>
                </a:solidFill>
              </a:rPr>
              <a:t>дефрагментира</a:t>
            </a:r>
            <a:r>
              <a:rPr lang="bg-BG" dirty="0"/>
              <a:t> </a:t>
            </a:r>
            <a:r>
              <a:rPr lang="bg-BG" dirty="0" smtClean="0"/>
              <a:t>и пести много </a:t>
            </a:r>
            <a:r>
              <a:rPr lang="bg-BG" dirty="0"/>
              <a:t>процесорно време.</a:t>
            </a:r>
          </a:p>
          <a:p>
            <a:r>
              <a:rPr lang="bg-BG" dirty="0"/>
              <a:t>Всичко това става прозрачно за </a:t>
            </a:r>
            <a:r>
              <a:rPr lang="bg-BG" dirty="0" smtClean="0"/>
              <a:t>разработчиците, </a:t>
            </a:r>
            <a:r>
              <a:rPr lang="bg-BG" dirty="0"/>
              <a:t>сякаш има един единствен хийп.</a:t>
            </a:r>
          </a:p>
          <a:p>
            <a:r>
              <a:rPr lang="bg-BG" dirty="0" smtClean="0"/>
              <a:t>Големите </a:t>
            </a:r>
            <a:r>
              <a:rPr lang="bg-BG" dirty="0"/>
              <a:t>обекти винаги се считат за част от Поколение 2. </a:t>
            </a:r>
            <a:r>
              <a:rPr lang="bg-BG" dirty="0" smtClean="0"/>
              <a:t>Трябва </a:t>
            </a:r>
            <a:r>
              <a:rPr lang="bg-BG" dirty="0"/>
              <a:t>да създаваме по-малко на брой големи обекти и да ги използваме в случаите, когато те ще живеят дълго време. 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Блок памет за големи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9487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Памет, стек и хийп, разположение на обектите в паметта.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 smtClean="0"/>
              <a:t>Памет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 smtClean="0"/>
              <a:t>Стек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 smtClean="0"/>
              <a:t>Хийп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600" dirty="0"/>
              <a:t>Р</a:t>
            </a:r>
            <a:r>
              <a:rPr lang="ru-RU" sz="3600" dirty="0" smtClean="0"/>
              <a:t>азположение </a:t>
            </a:r>
            <a:r>
              <a:rPr lang="ru-RU" sz="3600" dirty="0"/>
              <a:t>на обектите в </a:t>
            </a:r>
            <a:r>
              <a:rPr lang="ru-RU" sz="3600" dirty="0" smtClean="0"/>
              <a:t>паметта</a:t>
            </a:r>
          </a:p>
        </p:txBody>
      </p:sp>
      <p:pic>
        <p:nvPicPr>
          <p:cNvPr id="2052" name="Picture 4" descr="Ð ÐµÐ·ÑÐ»ÑÐ°Ñ Ñ Ð¸Ð·Ð¾Ð±ÑÐ°Ð¶ÐµÐ½Ð¸Ðµ Ð·Ð° what is heap memory stack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3969172"/>
            <a:ext cx="4491037" cy="248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управлението на паметта в .NET 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автоматично</a:t>
            </a:r>
          </a:p>
          <a:p>
            <a:r>
              <a:rPr lang="bg-BG" dirty="0"/>
              <a:t>вече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 необходимо </a:t>
            </a:r>
            <a:r>
              <a:rPr lang="bg-BG" dirty="0"/>
              <a:t>да се пише специален код, който да освобождава заетата от обектите </a:t>
            </a:r>
            <a:r>
              <a:rPr lang="bg-BG" dirty="0" smtClean="0"/>
              <a:t>памет</a:t>
            </a:r>
          </a:p>
          <a:p>
            <a:r>
              <a:rPr lang="bg-BG" dirty="0" smtClean="0"/>
              <a:t>При създаване на нов обект </a:t>
            </a:r>
            <a:r>
              <a:rPr lang="bg-BG" dirty="0"/>
              <a:t>се </a:t>
            </a:r>
            <a:r>
              <a:rPr lang="bg-BG" dirty="0" smtClean="0"/>
              <a:t>заделя памет в </a:t>
            </a:r>
            <a:r>
              <a:rPr lang="bg-BG" dirty="0"/>
              <a:t>регион, наречен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managed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</a:p>
          <a:p>
            <a:r>
              <a:rPr lang="bg-BG" dirty="0"/>
              <a:t>когато обектът стане ненужен, той просто се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“изоставя”, </a:t>
            </a:r>
            <a:r>
              <a:rPr lang="bg-BG" dirty="0"/>
              <a:t>и в по-късен етап се почиства автоматично от т.нар.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garbage collector</a:t>
            </a:r>
            <a:r>
              <a:rPr lang="bg-BG" b="1" dirty="0"/>
              <a:t> </a:t>
            </a:r>
            <a:r>
              <a:rPr lang="bg-BG" dirty="0"/>
              <a:t>– системата за почистване на паметта. 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паметта в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</a:t>
            </a:r>
            <a:r>
              <a:rPr lang="bg-BG" dirty="0"/>
              <a:t>някои обекти не е достатъчно само да се освободи паметта. </a:t>
            </a:r>
            <a:endParaRPr lang="bg-BG" dirty="0" smtClean="0"/>
          </a:p>
          <a:p>
            <a:r>
              <a:rPr lang="bg-BG" dirty="0"/>
              <a:t>garbage </a:t>
            </a:r>
            <a:r>
              <a:rPr lang="bg-BG" dirty="0" smtClean="0"/>
              <a:t>collector-а се </a:t>
            </a:r>
            <a:r>
              <a:rPr lang="bg-BG" dirty="0"/>
              <a:t>грижи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само за паметта </a:t>
            </a:r>
            <a:r>
              <a:rPr lang="bg-BG" dirty="0"/>
              <a:t>и не знае какви други системни ресурси използва обектът</a:t>
            </a:r>
            <a:r>
              <a:rPr lang="bg-BG" dirty="0" smtClean="0"/>
              <a:t>.</a:t>
            </a:r>
          </a:p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финализатори</a:t>
            </a:r>
            <a:r>
              <a:rPr lang="bg-BG" dirty="0"/>
              <a:t> 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finalizers</a:t>
            </a:r>
            <a:r>
              <a:rPr lang="bg-BG" dirty="0"/>
              <a:t>) – специални методи, които се изпълняват преди обектът да се унищожи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паметта в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bg-BG" b="1" dirty="0" smtClean="0">
                <a:solidFill>
                  <a:schemeClr val="accent1"/>
                </a:solidFill>
              </a:rPr>
              <a:t>освободени сме от </a:t>
            </a:r>
            <a:r>
              <a:rPr lang="bg-BG" b="1" dirty="0">
                <a:solidFill>
                  <a:schemeClr val="accent1"/>
                </a:solidFill>
              </a:rPr>
              <a:t>грижата ръчно </a:t>
            </a:r>
            <a:r>
              <a:rPr lang="bg-BG" dirty="0"/>
              <a:t>да почистваме ненужните </a:t>
            </a:r>
            <a:r>
              <a:rPr lang="bg-BG" dirty="0" smtClean="0"/>
              <a:t>обекти</a:t>
            </a:r>
          </a:p>
          <a:p>
            <a:pPr marL="514350" indent="-514350"/>
            <a:r>
              <a:rPr lang="bg-BG" dirty="0"/>
              <a:t>предотвратя­ването на т.нар. </a:t>
            </a:r>
            <a:r>
              <a:rPr lang="bg-BG" b="1" dirty="0">
                <a:solidFill>
                  <a:schemeClr val="accent1"/>
                </a:solidFill>
              </a:rPr>
              <a:t>“memory leaks” </a:t>
            </a:r>
            <a:r>
              <a:rPr lang="bg-BG" dirty="0"/>
              <a:t>или </a:t>
            </a:r>
            <a:r>
              <a:rPr lang="bg-BG" b="1" dirty="0"/>
              <a:t>изтичане на памет</a:t>
            </a:r>
            <a:r>
              <a:rPr lang="bg-BG" dirty="0" smtClean="0"/>
              <a:t>.</a:t>
            </a:r>
          </a:p>
          <a:p>
            <a:pPr marL="514350" indent="-514350"/>
            <a:r>
              <a:rPr lang="bg-BG" b="1" dirty="0">
                <a:solidFill>
                  <a:schemeClr val="accent1"/>
                </a:solidFill>
              </a:rPr>
              <a:t>броене на референциите към обектите</a:t>
            </a:r>
            <a:r>
              <a:rPr lang="bg-BG" dirty="0"/>
              <a:t>, както и частния случай с </a:t>
            </a:r>
            <a:r>
              <a:rPr lang="bg-BG" b="1" dirty="0">
                <a:solidFill>
                  <a:schemeClr val="accent1"/>
                </a:solidFill>
              </a:rPr>
              <a:t>циклични </a:t>
            </a:r>
            <a:r>
              <a:rPr lang="bg-BG" b="1" dirty="0" smtClean="0">
                <a:solidFill>
                  <a:schemeClr val="accent1"/>
                </a:solidFill>
              </a:rPr>
              <a:t>референции не съществува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</a:t>
            </a:r>
            <a:r>
              <a:rPr lang="bg-BG" dirty="0" smtClean="0"/>
              <a:t>на </a:t>
            </a:r>
            <a:r>
              <a:rPr lang="bg-BG" dirty="0"/>
              <a:t>автоматичното управление на паметта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bg-BG" dirty="0" smtClean="0"/>
              <a:t>почистването </a:t>
            </a:r>
            <a:r>
              <a:rPr lang="bg-BG" dirty="0"/>
              <a:t>й е </a:t>
            </a:r>
            <a:r>
              <a:rPr lang="bg-BG" b="1" dirty="0">
                <a:solidFill>
                  <a:schemeClr val="accent1"/>
                </a:solidFill>
              </a:rPr>
              <a:t>тежка </a:t>
            </a:r>
            <a:r>
              <a:rPr lang="bg-BG" dirty="0"/>
              <a:t>и </a:t>
            </a:r>
            <a:r>
              <a:rPr lang="bg-BG" b="1" dirty="0">
                <a:solidFill>
                  <a:schemeClr val="accent1"/>
                </a:solidFill>
              </a:rPr>
              <a:t>времеотнемаща </a:t>
            </a:r>
            <a:r>
              <a:rPr lang="bg-BG" b="1" dirty="0" smtClean="0">
                <a:solidFill>
                  <a:schemeClr val="accent1"/>
                </a:solidFill>
              </a:rPr>
              <a:t>операция</a:t>
            </a:r>
          </a:p>
          <a:p>
            <a:pPr marL="514350" indent="-514350"/>
            <a:r>
              <a:rPr lang="bg-BG" b="1" dirty="0">
                <a:solidFill>
                  <a:schemeClr val="accent1"/>
                </a:solidFill>
              </a:rPr>
              <a:t>няма гаранция кога </a:t>
            </a:r>
            <a:r>
              <a:rPr lang="bg-BG" dirty="0"/>
              <a:t>се изпълнява garbage collector и колко време отнема</a:t>
            </a:r>
            <a:r>
              <a:rPr lang="bg-BG" dirty="0" smtClean="0"/>
              <a:t>!</a:t>
            </a:r>
          </a:p>
          <a:p>
            <a:pPr marL="514350" indent="-514350"/>
            <a:endParaRPr lang="bg-BG" b="1" dirty="0"/>
          </a:p>
          <a:p>
            <a:pPr marL="819096" lvl="1" indent="-514350"/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</a:t>
            </a:r>
            <a:r>
              <a:rPr lang="bg-BG" dirty="0" smtClean="0"/>
              <a:t>едостатъци </a:t>
            </a:r>
            <a:r>
              <a:rPr lang="bg-BG" dirty="0"/>
              <a:t>на автоматичното управление на паметта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9096" lvl="1" indent="-514350"/>
            <a:endParaRPr lang="bg-BG" b="1" dirty="0"/>
          </a:p>
          <a:p>
            <a:r>
              <a:rPr lang="bg-BG" sz="3600" dirty="0"/>
              <a:t>Когато CLR се инициализира, той заделя регион от последователни адреси в паметта. Това е т.нар. </a:t>
            </a:r>
            <a:r>
              <a:rPr lang="bg-BG" sz="3600" b="1" dirty="0">
                <a:solidFill>
                  <a:schemeClr val="accent1"/>
                </a:solidFill>
              </a:rPr>
              <a:t>динамична памет</a:t>
            </a:r>
            <a:r>
              <a:rPr lang="bg-BG" sz="3600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или </a:t>
            </a:r>
            <a:r>
              <a:rPr lang="bg-BG" sz="3600" b="1" dirty="0">
                <a:solidFill>
                  <a:schemeClr val="accent1"/>
                </a:solidFill>
              </a:rPr>
              <a:t>managed heap</a:t>
            </a:r>
            <a:r>
              <a:rPr lang="bg-BG" sz="3600" dirty="0"/>
              <a:t>.</a:t>
            </a:r>
          </a:p>
          <a:p>
            <a:r>
              <a:rPr lang="bg-BG" sz="3600" dirty="0"/>
              <a:t>За разлика от стойностните типове, чиято памет се заделя в </a:t>
            </a:r>
            <a:r>
              <a:rPr lang="bg-BG" sz="3600" b="1" dirty="0">
                <a:solidFill>
                  <a:schemeClr val="accent1"/>
                </a:solidFill>
              </a:rPr>
              <a:t>стека</a:t>
            </a:r>
            <a:r>
              <a:rPr lang="bg-BG" sz="3600" dirty="0"/>
              <a:t> и се освобождава веднага, след като променливата излезе от обхват, паметта, нужна </a:t>
            </a:r>
            <a:r>
              <a:rPr lang="bg-BG" sz="3600" b="1" dirty="0">
                <a:solidFill>
                  <a:schemeClr val="accent1"/>
                </a:solidFill>
              </a:rPr>
              <a:t>за референтните типове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  <a:r>
              <a:rPr lang="bg-BG" sz="3600" b="1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винаги се заделя в managed heap. </a:t>
            </a:r>
          </a:p>
          <a:p>
            <a:pPr marL="819096" lvl="1" indent="-514350"/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заделя памет в .NET</a:t>
            </a:r>
            <a:r>
              <a:rPr lang="bg-BG" dirty="0" smtClean="0"/>
              <a:t>? Стек и Хийп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заделя памет в .NET?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310283"/>
            <a:ext cx="112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SomeObject</a:t>
            </a:r>
            <a:r>
              <a:rPr lang="en-US" sz="3200" dirty="0"/>
              <a:t> x = new </a:t>
            </a:r>
            <a:r>
              <a:rPr lang="en-US" sz="3200" dirty="0" err="1"/>
              <a:t>SomeObject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24" y="1082052"/>
            <a:ext cx="11804822" cy="1211079"/>
          </a:xfrm>
        </p:spPr>
        <p:txBody>
          <a:bodyPr>
            <a:normAutofit/>
          </a:bodyPr>
          <a:lstStyle/>
          <a:p>
            <a:r>
              <a:rPr lang="bg-BG" dirty="0"/>
              <a:t>За да създадем обект в </a:t>
            </a:r>
            <a:r>
              <a:rPr lang="bg-BG" dirty="0" smtClean="0"/>
              <a:t>хийп</a:t>
            </a:r>
            <a:r>
              <a:rPr lang="en-US" dirty="0" smtClean="0"/>
              <a:t>, </a:t>
            </a:r>
            <a:r>
              <a:rPr lang="bg-BG" dirty="0"/>
              <a:t>използваме код, подобен на този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6124" y="3124201"/>
            <a:ext cx="11804822" cy="7154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C# </a:t>
            </a:r>
            <a:r>
              <a:rPr lang="bg-BG" dirty="0"/>
              <a:t>компилаторът превежда кода в </a:t>
            </a:r>
            <a:r>
              <a:rPr lang="en-US" dirty="0"/>
              <a:t>IL </a:t>
            </a:r>
            <a:r>
              <a:rPr lang="en-US" dirty="0" err="1"/>
              <a:t>newobj</a:t>
            </a:r>
            <a:r>
              <a:rPr lang="en-US" dirty="0"/>
              <a:t> </a:t>
            </a:r>
            <a:r>
              <a:rPr lang="bg-BG" dirty="0"/>
              <a:t>инструкция: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3836516"/>
            <a:ext cx="11263200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newobj</a:t>
            </a:r>
            <a:r>
              <a:rPr lang="en-US" sz="3200" dirty="0"/>
              <a:t> instance void </a:t>
            </a:r>
            <a:r>
              <a:rPr lang="en-US" sz="3200" dirty="0" err="1"/>
              <a:t>MyNamespace.SomeObject</a:t>
            </a:r>
            <a:r>
              <a:rPr lang="en-US" sz="3200" dirty="0"/>
              <a:t>::.</a:t>
            </a:r>
            <a:r>
              <a:rPr lang="en-US" sz="3200" dirty="0" err="1"/>
              <a:t>ctor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23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375875"/>
            <a:ext cx="6858000" cy="4567725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CLR изчислява необходимата памет, прибавя </a:t>
            </a:r>
            <a:r>
              <a:rPr lang="bg-BG" dirty="0"/>
              <a:t>размера на </a:t>
            </a:r>
            <a:r>
              <a:rPr lang="bg-BG" b="1" dirty="0" smtClean="0">
                <a:solidFill>
                  <a:schemeClr val="accent1"/>
                </a:solidFill>
              </a:rPr>
              <a:t>MethodTablePointer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accent1"/>
                </a:solidFill>
              </a:rPr>
              <a:t>SyncBlockIndex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accent1"/>
                </a:solidFill>
              </a:rPr>
              <a:t>NextObjPtr</a:t>
            </a:r>
            <a:r>
              <a:rPr lang="bg-BG" dirty="0"/>
              <a:t>. </a:t>
            </a:r>
            <a:endParaRPr lang="bg-BG" dirty="0" smtClean="0"/>
          </a:p>
          <a:p>
            <a:pPr marL="892237" lvl="1" indent="-514350">
              <a:buFont typeface="+mj-lt"/>
              <a:buAutoNum type="arabicPeriod"/>
            </a:pPr>
            <a:r>
              <a:rPr lang="bg-BG" dirty="0" smtClean="0"/>
              <a:t>Ако </a:t>
            </a:r>
            <a:r>
              <a:rPr lang="bg-BG" dirty="0"/>
              <a:t>в </a:t>
            </a:r>
            <a:r>
              <a:rPr lang="bg-BG" dirty="0" smtClean="0"/>
              <a:t>хийпа има памет - се </a:t>
            </a:r>
            <a:r>
              <a:rPr lang="bg-BG" dirty="0"/>
              <a:t>заделя, извиква се </a:t>
            </a:r>
            <a:r>
              <a:rPr lang="bg-BG" dirty="0" smtClean="0"/>
              <a:t>конструктора </a:t>
            </a:r>
            <a:r>
              <a:rPr lang="bg-BG" dirty="0"/>
              <a:t>и адресът на обекта се връща от </a:t>
            </a:r>
            <a:r>
              <a:rPr lang="bg-BG" dirty="0" smtClean="0"/>
              <a:t>оператора </a:t>
            </a:r>
            <a:r>
              <a:rPr lang="bg-BG" b="1" dirty="0" smtClean="0"/>
              <a:t>new</a:t>
            </a:r>
            <a:r>
              <a:rPr lang="bg-BG" dirty="0" smtClean="0"/>
              <a:t>. 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 smtClean="0"/>
              <a:t>Ако няма памет се стартира </a:t>
            </a:r>
            <a:r>
              <a:rPr lang="bg-BG" dirty="0"/>
              <a:t>garbage </a:t>
            </a:r>
            <a:r>
              <a:rPr lang="bg-BG" dirty="0" smtClean="0"/>
              <a:t>collector</a:t>
            </a:r>
            <a:r>
              <a:rPr lang="en-US" dirty="0" smtClean="0"/>
              <a:t> </a:t>
            </a:r>
            <a:r>
              <a:rPr lang="bg-BG" dirty="0" smtClean="0"/>
              <a:t>и после пак се опитва да </a:t>
            </a:r>
            <a:r>
              <a:rPr lang="bg-BG" dirty="0"/>
              <a:t>създаде </a:t>
            </a:r>
            <a:r>
              <a:rPr lang="bg-BG" dirty="0" smtClean="0"/>
              <a:t>обекта 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 smtClean="0"/>
              <a:t>Ако </a:t>
            </a:r>
            <a:r>
              <a:rPr lang="bg-BG" dirty="0"/>
              <a:t>и тогава няма достатъчно памет, хийпът се </a:t>
            </a:r>
            <a:r>
              <a:rPr lang="bg-BG" dirty="0" smtClean="0"/>
              <a:t>увеличава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 smtClean="0"/>
              <a:t> </a:t>
            </a:r>
            <a:r>
              <a:rPr lang="bg-BG" dirty="0"/>
              <a:t>а ако това е невъзможно, </a:t>
            </a:r>
            <a:r>
              <a:rPr lang="bg-BG" b="1" dirty="0"/>
              <a:t>new</a:t>
            </a:r>
            <a:r>
              <a:rPr lang="bg-BG" dirty="0"/>
              <a:t> операторът предизвиква </a:t>
            </a:r>
            <a:r>
              <a:rPr lang="bg-BG" b="1" dirty="0">
                <a:solidFill>
                  <a:schemeClr val="accent1"/>
                </a:solidFill>
              </a:rPr>
              <a:t>OutOfMemoryException</a:t>
            </a:r>
            <a:r>
              <a:rPr lang="bg-BG" dirty="0"/>
              <a:t>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заделя памет в .NET</a:t>
            </a:r>
            <a:r>
              <a:rPr lang="bg-BG" dirty="0" smtClean="0"/>
              <a:t>?(2)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26" y="1375875"/>
            <a:ext cx="412380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1138</Words>
  <Application>Microsoft Office PowerPoint</Application>
  <PresentationFormat>Custom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Управление на паметта в .NET Framework</vt:lpstr>
      <vt:lpstr>Управление на паметта в .NET Framework</vt:lpstr>
      <vt:lpstr>Предимства на автоматичното управление на паметта</vt:lpstr>
      <vt:lpstr>Недостатъци на автоматичното управление на паметта</vt:lpstr>
      <vt:lpstr>Как се заделя памет в .NET? Стек и Хийп</vt:lpstr>
      <vt:lpstr>Как се заделя памет в .NET?</vt:lpstr>
      <vt:lpstr>Как се заделя памет в .NET?(2)</vt:lpstr>
      <vt:lpstr>Как работи garbage collector?</vt:lpstr>
      <vt:lpstr>Алгоритъмът за почистване на паметта</vt:lpstr>
      <vt:lpstr>Поколения памет </vt:lpstr>
      <vt:lpstr>Почистване на Поколение 1 и Поколение 2</vt:lpstr>
      <vt:lpstr>Блок памет за големи обекти</vt:lpstr>
      <vt:lpstr>Памет, стек и хийп, разположение на обектите в паметта. 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2018-08-16T13:22:52Z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