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69" r:id="rId3"/>
    <p:sldMasterId id="2147483675" r:id="rId4"/>
  </p:sldMasterIdLst>
  <p:notesMasterIdLst>
    <p:notesMasterId r:id="rId19"/>
  </p:notesMasterIdLst>
  <p:handoutMasterIdLst>
    <p:handoutMasterId r:id="rId20"/>
  </p:handoutMasterIdLst>
  <p:sldIdLst>
    <p:sldId id="712" r:id="rId5"/>
    <p:sldId id="713" r:id="rId6"/>
    <p:sldId id="599" r:id="rId7"/>
    <p:sldId id="600" r:id="rId8"/>
    <p:sldId id="693" r:id="rId9"/>
    <p:sldId id="666" r:id="rId10"/>
    <p:sldId id="697" r:id="rId11"/>
    <p:sldId id="696" r:id="rId12"/>
    <p:sldId id="670" r:id="rId13"/>
    <p:sldId id="671" r:id="rId14"/>
    <p:sldId id="608" r:id="rId15"/>
    <p:sldId id="716" r:id="rId16"/>
    <p:sldId id="714" r:id="rId17"/>
    <p:sldId id="715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1B07698-A049-46C3-A908-DDFF42B11053}">
          <p14:sldIdLst>
            <p14:sldId id="712"/>
            <p14:sldId id="713"/>
          </p14:sldIdLst>
        </p14:section>
        <p14:section name="Events" id="{7C9DCD31-337E-4767-BAB9-D37B858C66B0}">
          <p14:sldIdLst>
            <p14:sldId id="599"/>
            <p14:sldId id="600"/>
            <p14:sldId id="693"/>
            <p14:sldId id="666"/>
            <p14:sldId id="697"/>
            <p14:sldId id="696"/>
            <p14:sldId id="670"/>
            <p14:sldId id="671"/>
            <p14:sldId id="608"/>
          </p14:sldIdLst>
        </p14:section>
        <p14:section name="Conclusion" id="{2293E331-E1BF-4508-9175-8EA6FEC8EA83}">
          <p14:sldIdLst>
            <p14:sldId id="716"/>
            <p14:sldId id="714"/>
            <p14:sldId id="7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663606"/>
    <a:srgbClr val="F9F0AB"/>
    <a:srgbClr val="F9E6AB"/>
    <a:srgbClr val="F9FAAB"/>
    <a:srgbClr val="767691"/>
    <a:srgbClr val="7676AA"/>
    <a:srgbClr val="603A14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5332" autoAdjust="0"/>
  </p:normalViewPr>
  <p:slideViewPr>
    <p:cSldViewPr>
      <p:cViewPr varScale="1">
        <p:scale>
          <a:sx n="76" d="100"/>
          <a:sy n="76" d="100"/>
        </p:scale>
        <p:origin x="336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2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8/14/2018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aa645739(v=vs.71).aspx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org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145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2915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881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451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8242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component-oriented programming components publish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events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 other components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Events notify that something has happened</a:t>
            </a:r>
          </a:p>
          <a:p>
            <a:pPr lvl="2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E.g. moving the mouse causes an event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object which causes an event is called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event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sender</a:t>
            </a:r>
            <a:endParaRPr lang="bg-BG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object which receives an event is called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event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receiver</a:t>
            </a:r>
            <a:endParaRPr lang="bg-BG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order to receive an event, the event receivers should first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subscribe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event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4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Events in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</a:t>
            </a:r>
          </a:p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Events in C#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 special delegate instances declared by the keyword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</a:p>
          <a:p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the component model of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the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subscription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sending 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receiving 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 events is supported through delegates and events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675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Events in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</a:t>
            </a:r>
          </a:p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Events in C#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 special delegate instances declared by the keyword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</a:p>
          <a:p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the component model of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the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subscription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sending 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receiving 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 events is supported through delegates and events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77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Events vs Delegates</a:t>
            </a:r>
          </a:p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Events are not the same as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member fields of type delegate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Action&lt;string&gt; m;</a:t>
            </a:r>
            <a:r>
              <a:rPr lang="en-US" b="0" baseline="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1600" b="1" dirty="0">
                <a:solidFill>
                  <a:schemeClr val="tx2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≠</a:t>
            </a:r>
            <a:r>
              <a:rPr lang="en-US" sz="1600" b="1" dirty="0">
                <a:solidFill>
                  <a:schemeClr val="tx2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baseline="0" dirty="0">
                <a:solidFill>
                  <a:schemeClr val="tx2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event Action&lt;string&gt; m;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Events can be members of an interface 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cannot be members of an interface</a:t>
            </a:r>
          </a:p>
          <a:p>
            <a:pPr lvl="1"/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 event can only be called in the class where it is defined</a:t>
            </a:r>
          </a:p>
          <a:p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 default the access to the events is synchronized (thread-safe)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517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Events: Convention</a:t>
            </a:r>
          </a:p>
          <a:p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/>
              <a:t>.NET defines a convention (pattern) for defining events:</a:t>
            </a:r>
          </a:p>
          <a:p>
            <a:pPr lvl="1"/>
            <a:r>
              <a:rPr lang="en-US" dirty="0">
                <a:hlinkClick r:id="rId3"/>
              </a:rPr>
              <a:t>http://msdn.microsoft.com/en-us/library/aa645739(v=vs.71).aspx</a:t>
            </a:r>
            <a:endParaRPr lang="en-US" dirty="0"/>
          </a:p>
          <a:p>
            <a:r>
              <a:rPr lang="en-US" dirty="0"/>
              <a:t>Delegates which are used for events:</a:t>
            </a:r>
          </a:p>
          <a:p>
            <a:pPr lvl="1"/>
            <a:r>
              <a:rPr lang="en-US" dirty="0"/>
              <a:t>Have names formed by a verb </a:t>
            </a:r>
            <a:r>
              <a:rPr lang="bg-BG" dirty="0"/>
              <a:t>+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EventHandler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/>
              <a:t>Accept two parameters:</a:t>
            </a:r>
          </a:p>
          <a:p>
            <a:pPr lvl="2"/>
            <a:r>
              <a:rPr lang="en-US" dirty="0"/>
              <a:t>Event sender –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System.Object</a:t>
            </a:r>
          </a:p>
          <a:p>
            <a:pPr lvl="2"/>
            <a:r>
              <a:rPr lang="en-US" dirty="0"/>
              <a:t>Event information – inherited from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System.EventArgs</a:t>
            </a:r>
            <a:endParaRPr lang="en-US" dirty="0"/>
          </a:p>
          <a:p>
            <a:pPr lvl="1"/>
            <a:r>
              <a:rPr lang="en-US" dirty="0"/>
              <a:t>No return value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/>
              <a:t>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4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5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254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Events: Convention (2)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Example:</a:t>
            </a: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ItemChangedEventHandler(</a:t>
            </a: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object sender, ItemChangedEventArgs eventArgs);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endParaRPr lang="en-US" dirty="0"/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/>
              <a:t>Events: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declared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Follow </a:t>
            </a:r>
            <a:r>
              <a:rPr lang="en-US" noProof="1"/>
              <a:t>PascalCase naming convention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End with a verb</a:t>
            </a:r>
          </a:p>
          <a:p>
            <a:pPr marL="177800" marR="0" lvl="1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noProof="1">
                <a:solidFill>
                  <a:schemeClr val="tx1"/>
                </a:solidFill>
                <a:effectLst/>
                <a:latin typeface="+mn-lt"/>
                <a:cs typeface="+mn-cs"/>
                <a:sym typeface="Wingdings" pitchFamily="2" charset="2"/>
              </a:rPr>
              <a:t>For</a:t>
            </a:r>
            <a:r>
              <a:rPr lang="en-US" b="0" baseline="0" noProof="1">
                <a:solidFill>
                  <a:schemeClr val="tx1"/>
                </a:solidFill>
                <a:effectLst/>
                <a:latin typeface="+mn-lt"/>
                <a:cs typeface="+mn-cs"/>
                <a:sym typeface="Wingdings" pitchFamily="2" charset="2"/>
              </a:rPr>
              <a:t> example: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event ItemChangedEventHandler ItemChanged;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98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Events: Convention (3)</a:t>
            </a:r>
          </a:p>
          <a:p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/>
              <a:t>To fire an event a special</a:t>
            </a:r>
            <a:r>
              <a:rPr lang="bg-BG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method is created </a:t>
            </a:r>
          </a:p>
          <a:p>
            <a:pPr lvl="1"/>
            <a:r>
              <a:rPr lang="en-US" dirty="0"/>
              <a:t>Named after a specific action, e.g.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OnVerb()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protected void OnItemChanged()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… 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bg-BG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receiver method</a:t>
            </a:r>
            <a:r>
              <a:rPr lang="bg-BG" dirty="0"/>
              <a:t> (</a:t>
            </a:r>
            <a:r>
              <a:rPr lang="en-US" dirty="0"/>
              <a:t>handler</a:t>
            </a:r>
            <a:r>
              <a:rPr lang="bg-BG" dirty="0"/>
              <a:t>)</a:t>
            </a:r>
            <a:r>
              <a:rPr lang="en-US" dirty="0"/>
              <a:t> is named in the form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OnObjectEvent</a:t>
            </a:r>
            <a:r>
              <a:rPr lang="bg-BG" dirty="0"/>
              <a:t>:</a:t>
            </a:r>
            <a:endParaRPr lang="en-US" dirty="0"/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private void OnOrderListItemChanged()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…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63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09475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7206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953677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4577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1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8/14/2018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05053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791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95977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39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2696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9272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 lnSpcReduction="200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Комуникация между обекти. Събития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>
              <a:solidFill>
                <a:srgbClr val="F0A22E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399660" cy="2524722"/>
            <a:chOff x="745783" y="3624633"/>
            <a:chExt cx="5399660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=""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9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=""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=""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>
                  <a:solidFill>
                    <a:srgbClr val="F0A22E">
                      <a:lumMod val="40000"/>
                      <a:lumOff val="60000"/>
                    </a:srgbClr>
                  </a:solidFill>
                </a:rPr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=""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3" descr="C:\Documents\Courses\OOP\OOP Images\20101026061253!Current_event_mark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2" y="2460093"/>
            <a:ext cx="4658256" cy="3329067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06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Потребителски събития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конвенция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(2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en-US" dirty="0"/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393865" y="3416961"/>
            <a:ext cx="11166947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event ItemChangedEventHandler ItemChanged;</a:t>
            </a:r>
            <a:endParaRPr lang="bg-BG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2080180" y="859057"/>
            <a:ext cx="3895562" cy="1437820"/>
          </a:xfrm>
          <a:prstGeom prst="wedgeRoundRectCallout">
            <a:avLst>
              <a:gd name="adj1" fmla="val -59916"/>
              <a:gd name="adj2" fmla="val 147064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Събитията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 </a:t>
            </a: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се декларират като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6856412" y="1076989"/>
            <a:ext cx="3657600" cy="1437820"/>
          </a:xfrm>
          <a:prstGeom prst="wedgeRoundRectCallout">
            <a:avLst>
              <a:gd name="adj1" fmla="val -68449"/>
              <a:gd name="adj2" fmla="val 133593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Спазвайте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PascalCase </a:t>
            </a: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ковенция за именуване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 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551612" y="5496451"/>
            <a:ext cx="2801774" cy="1012172"/>
          </a:xfrm>
          <a:prstGeom prst="wedgeRoundRectCallout">
            <a:avLst>
              <a:gd name="adj1" fmla="val 71619"/>
              <a:gd name="adj2" fmla="val -207858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Завършва с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глагол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93863" y="3416960"/>
            <a:ext cx="11166947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event ItemChangedEventHandler ItemChanged;</a:t>
            </a:r>
            <a:endParaRPr lang="bg-BG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93861" y="3416959"/>
            <a:ext cx="11166947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event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tem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hanged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vent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andler ItemChanged;</a:t>
            </a:r>
            <a:endParaRPr lang="bg-BG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93857" y="3416959"/>
            <a:ext cx="11166947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event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tem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hanged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vent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andler Item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Changed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bg-BG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0927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animBg="1"/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 „запалване“ (стартиране) на събитие се създава специален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метод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bg-BG" dirty="0" smtClean="0"/>
              <a:t>Именуван от специфичното действие</a:t>
            </a:r>
            <a:r>
              <a:rPr lang="en-US" dirty="0" smtClean="0"/>
              <a:t>,</a:t>
            </a:r>
            <a:r>
              <a:rPr lang="bg-BG" dirty="0" smtClean="0"/>
              <a:t>което върши, напр.</a:t>
            </a:r>
            <a:r>
              <a:rPr lang="en-US" dirty="0" smtClean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OnVerb()</a:t>
            </a:r>
          </a:p>
          <a:p>
            <a:endParaRPr lang="en-US" dirty="0"/>
          </a:p>
          <a:p>
            <a:endParaRPr lang="bg-BG" dirty="0"/>
          </a:p>
          <a:p>
            <a:r>
              <a:rPr lang="bg-BG" dirty="0" smtClean="0"/>
              <a:t>Методът получател е именуван във формат</a:t>
            </a:r>
            <a:r>
              <a:rPr lang="en-US" dirty="0" smtClean="0"/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OnObjectEvent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Потребителски събития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конвенция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(3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en-US" dirty="0"/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783292" y="3429000"/>
            <a:ext cx="10275857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protected void OnItemChanged()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… 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954895" y="5546872"/>
            <a:ext cx="10275857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private void OnOrderListItemChanged()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…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4489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animBg="1"/>
      <p:bldP spid="9318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Какво научихме?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Делегатът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специализиран клас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често наричан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“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Указател към функция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”</a:t>
            </a:r>
            <a:endParaRPr lang="en-US" dirty="0">
              <a:solidFill>
                <a:schemeClr val="tx2">
                  <a:lumMod val="75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Събитията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позволяват абонамент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за известия относно нещо, случващо се в обекта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Когато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събитие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„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се случи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", 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всички абонати се известяват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104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Комуникация между обекти. Събития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94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43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Събития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Дефиниране на събития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Известяване за събития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Събития и делегати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Потребителски събития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bg-BG" dirty="0" smtClean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58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В компонентно-ориентираното прогамиране компоненти публикуват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събития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към други компоненти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Събитията известяват, че нещо се е случило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ru-RU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Обектът, който предизвиква дадено събитие се нарича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подател на събитие</a:t>
            </a:r>
            <a:endParaRPr lang="bg-BG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ru-RU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Обектът, който получава събитие се нарича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получател на събитие</a:t>
            </a:r>
          </a:p>
          <a:p>
            <a:r>
              <a:rPr lang="ru-RU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За да получат едно събитие, получателите </a:t>
            </a:r>
            <a:r>
              <a:rPr lang="ru-RU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на </a:t>
            </a:r>
            <a:r>
              <a:rPr lang="ru-RU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събитието първо трябва да се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"абонират за събитието"</a:t>
            </a:r>
            <a:endParaRPr lang="bg-BG" dirty="0">
              <a:solidFill>
                <a:schemeClr val="tx2">
                  <a:lumMod val="75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Събития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9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Събитията в </a:t>
            </a:r>
            <a:r>
              <a:rPr lang="en-US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</a:t>
            </a:r>
            <a:r>
              <a:rPr lang="en-US" sz="36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#</a:t>
            </a:r>
            <a:r>
              <a:rPr lang="bg-BG" sz="36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са специални</a:t>
            </a:r>
            <a:r>
              <a:rPr lang="en-US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инстанции на </a:t>
            </a:r>
            <a:r>
              <a:rPr lang="bg-BG" sz="3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делегати,</a:t>
            </a:r>
            <a:r>
              <a:rPr lang="en-US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декларирани с ключовата дума 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</a:p>
          <a:p>
            <a:endParaRPr lang="en-US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+= </a:t>
            </a:r>
            <a:r>
              <a:rPr lang="en-US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6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subscribes for an event</a:t>
            </a:r>
          </a:p>
          <a:p>
            <a:r>
              <a:rPr lang="en-US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-= </a:t>
            </a:r>
            <a:r>
              <a:rPr lang="bg-BG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unsubscribes </a:t>
            </a:r>
            <a:r>
              <a:rPr lang="en-US" sz="36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 an event</a:t>
            </a:r>
            <a:r>
              <a:rPr lang="bg-BG" sz="36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sz="3600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Дефиниране на събитие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88915" y="3683977"/>
            <a:ext cx="110109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event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EventHandler WorkCompleted;</a:t>
            </a:r>
            <a:endParaRPr lang="bg-BG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6212" y="2209800"/>
            <a:ext cx="89472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88914" y="2442103"/>
            <a:ext cx="11010997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event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WorkPerformedHandler</a:t>
            </a:r>
            <a:r>
              <a:rPr lang="bg-BG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WorkPerformed;</a:t>
            </a:r>
            <a:endParaRPr lang="bg-BG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6781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Известяване за събитие се прави чрез извикване на събитието като метод</a:t>
            </a:r>
            <a:r>
              <a:rPr lang="en-US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  <a:endParaRPr lang="en-US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Или чрез достъп до делегата на събитето, като се извика директно:</a:t>
            </a:r>
            <a:r>
              <a:rPr lang="en-US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sz="3600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Известяване за събитие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46212" y="2209800"/>
            <a:ext cx="89472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55415" y="2237216"/>
            <a:ext cx="1101099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if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(WorkPerformed != null) </a:t>
            </a:r>
            <a:endParaRPr lang="en-US" sz="32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WorkPerformed(8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WorkType.GenerateReports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  <a:endParaRPr lang="bg-BG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87325" y="4344858"/>
            <a:ext cx="11010997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WorkPerformedHandler del = </a:t>
            </a:r>
            <a:endParaRPr lang="en-US" sz="3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WorkPerformed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as WorkPerformedHandler; </a:t>
            </a:r>
            <a:endParaRPr lang="en-US" sz="3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if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(del != null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del(8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WorkType.GenerateReports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 </a:t>
            </a:r>
            <a:endParaRPr lang="bg-BG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5707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endParaRPr lang="bg-BG" sz="3200" dirty="0" smtClean="0">
              <a:solidFill>
                <a:schemeClr val="tx2">
                  <a:lumMod val="75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1200"/>
              </a:spcBef>
            </a:pPr>
            <a:endParaRPr lang="bg-BG" sz="3200" dirty="0">
              <a:solidFill>
                <a:schemeClr val="tx2">
                  <a:lumMod val="75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1200"/>
              </a:spcBef>
            </a:pPr>
            <a:endParaRPr lang="bg-BG" sz="3200" dirty="0" smtClean="0">
              <a:solidFill>
                <a:schemeClr val="tx2">
                  <a:lumMod val="75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1200"/>
              </a:spcBef>
            </a:pPr>
            <a:endParaRPr lang="bg-BG" sz="3200" dirty="0">
              <a:solidFill>
                <a:schemeClr val="tx2">
                  <a:lumMod val="75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1200"/>
              </a:spcBef>
            </a:pP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Събитията могат да са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32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част от интерфейс</a:t>
            </a:r>
            <a:r>
              <a:rPr lang="en-US" sz="32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Делегатите не могат</a:t>
            </a:r>
            <a:endParaRPr lang="bg-BG" sz="3200" dirty="0">
              <a:solidFill>
                <a:schemeClr val="tx2">
                  <a:lumMod val="75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1200"/>
              </a:spcBef>
            </a:pP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Събитие</a:t>
            </a:r>
            <a:r>
              <a:rPr lang="en-US" sz="32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32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може да се извика единствено в класа в който е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дефинирано</a:t>
            </a:r>
          </a:p>
          <a:p>
            <a:pPr>
              <a:spcBef>
                <a:spcPts val="1200"/>
              </a:spcBef>
            </a:pPr>
            <a:r>
              <a:rPr lang="bg-BG" sz="32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По подразбиране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до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тъпът</a:t>
            </a:r>
            <a:r>
              <a:rPr lang="en-US" sz="32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32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до събитията е синхронизиран </a:t>
            </a:r>
            <a:r>
              <a:rPr lang="en-US" sz="32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(thread-safe</a:t>
            </a:r>
            <a:r>
              <a:rPr lang="en-US" sz="32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bg-BG" sz="3200" dirty="0">
              <a:solidFill>
                <a:schemeClr val="tx2">
                  <a:lumMod val="75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Събития и Делегати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979612" y="1295400"/>
            <a:ext cx="8033016" cy="2290844"/>
            <a:chOff x="2039804" y="2209800"/>
            <a:chExt cx="8033016" cy="2290844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2894012" y="2209800"/>
              <a:ext cx="6324600" cy="64633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indent="0" eaLnBrk="0" hangingPunct="0">
                <a:spcBef>
                  <a:spcPct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  <a:tabLst/>
              </a:pPr>
              <a:r>
                <a:rPr lang="en-US" sz="36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public Action&lt;string&gt; m;</a:t>
              </a:r>
              <a:endParaRPr lang="bg-BG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5514995" y="2801224"/>
              <a:ext cx="720455" cy="11079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bg-BG" sz="6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nsolas" pitchFamily="49" charset="0"/>
                  <a:cs typeface="Consolas" pitchFamily="49" charset="0"/>
                </a:rPr>
                <a:t>≠</a:t>
              </a: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2039804" y="3854313"/>
              <a:ext cx="8033016" cy="64633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indent="0" eaLnBrk="0" hangingPunct="0">
                <a:spcBef>
                  <a:spcPct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  <a:tabLst/>
              </a:pPr>
              <a:r>
                <a:rPr lang="en-US" sz="36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public event Action&lt;string&gt; m;</a:t>
              </a:r>
              <a:endParaRPr lang="bg-BG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045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Известяване и отговор на събития</a:t>
            </a:r>
            <a:endParaRPr lang="en-US" dirty="0"/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188815" y="1295400"/>
            <a:ext cx="11711832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ts val="22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WorkPerfHandler 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hours, WorkType workType); 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Worker 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    </a:t>
            </a: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event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WorkPerfHandler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WorkPerformed;     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public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virtual void DoWork(int hours, WorkType workType)     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         </a:t>
            </a: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// </a:t>
            </a:r>
            <a:r>
              <a:rPr lang="bg-BG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Свършете работата и уведомете тук, потребителя, че работата е изпълнена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</a:t>
            </a: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OnWorkPerformed(hours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workType);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 </a:t>
            </a: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//TODO: </a:t>
            </a:r>
            <a:r>
              <a:rPr lang="bg-BG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Добавете метод за </a:t>
            </a:r>
            <a:r>
              <a:rPr lang="en-US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taising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събиитие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(</a:t>
            </a:r>
            <a:r>
              <a:rPr lang="bg-BG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следващия слайд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 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0274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Известяване и отговор на събития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9663" y="1389995"/>
            <a:ext cx="11485949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protected virtual void OnWorkPerformed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               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hours, WorkType workType)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         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WorkPerfHandler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del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WorkPerformed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as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WorkPerfHandler;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if (del != null)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Слушателите са прикачени/абонирани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             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del(hours, workType);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         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928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Потребителски събития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конвенция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26279" y="3329787"/>
            <a:ext cx="10515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ItemChangedEventHandler(</a:t>
            </a: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object sender, ItemChangedEventArgs eventArgs);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298040" y="1606351"/>
            <a:ext cx="6296011" cy="586523"/>
          </a:xfrm>
          <a:prstGeom prst="wedgeRoundRectCallout">
            <a:avLst>
              <a:gd name="adj1" fmla="val -39115"/>
              <a:gd name="adj2" fmla="val 251129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Име на делегата</a:t>
            </a:r>
            <a:r>
              <a:rPr lang="en-US" sz="23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: </a:t>
            </a:r>
            <a:r>
              <a:rPr lang="bg-BG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Глагол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 EventHandler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26279" y="3322297"/>
            <a:ext cx="10515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ItemChangedEventHandler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object sender, ItemChangedEventArgs eventArgs);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1675165" y="5512830"/>
            <a:ext cx="4639969" cy="1012172"/>
          </a:xfrm>
          <a:prstGeom prst="wedgeRoundRectCallout">
            <a:avLst>
              <a:gd name="adj1" fmla="val -40801"/>
              <a:gd name="adj2" fmla="val -190949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Подателят </a:t>
            </a:r>
            <a:r>
              <a:rPr lang="bg-BG" sz="23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на събитието е</a:t>
            </a:r>
            <a:r>
              <a:rPr lang="en-US" sz="23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System.Object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26279" y="3329786"/>
            <a:ext cx="10515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ItemChangedEventHandler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object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sender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ItemChangedEventArgs eventArgs);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6558585" y="5240970"/>
            <a:ext cx="4800600" cy="1437820"/>
          </a:xfrm>
          <a:prstGeom prst="wedgeRoundRectCallout">
            <a:avLst>
              <a:gd name="adj1" fmla="val -49564"/>
              <a:gd name="adj2" fmla="val -127224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Информацията (данните )за събитието наследява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System.EventArgs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826279" y="3325830"/>
            <a:ext cx="10515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ItemChangedEventHandler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object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sender,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ItemChangedEventArgs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eventArgs);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825477" y="3327010"/>
            <a:ext cx="10515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void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ItemChangedEventHandler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object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sender,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ItemChangedEventArgs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eventArgs);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790244" y="1943447"/>
            <a:ext cx="2801774" cy="586523"/>
          </a:xfrm>
          <a:prstGeom prst="wedgeRoundRectCallout">
            <a:avLst>
              <a:gd name="adj1" fmla="val 60096"/>
              <a:gd name="adj2" fmla="val 195603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Не връща </a:t>
            </a:r>
            <a:r>
              <a:rPr lang="bg-BG" sz="23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стойност</a:t>
            </a:r>
            <a:endParaRPr lang="en-US" sz="23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35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1157</Words>
  <Application>Microsoft Office PowerPoint</Application>
  <PresentationFormat>Custom</PresentationFormat>
  <Paragraphs>230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2_SoftUni 16x9</vt:lpstr>
      <vt:lpstr>PowerPoint Presentation</vt:lpstr>
      <vt:lpstr>Съдържание</vt:lpstr>
      <vt:lpstr>Събития</vt:lpstr>
      <vt:lpstr>Дефиниране на събитие</vt:lpstr>
      <vt:lpstr>Известяване за събитие</vt:lpstr>
      <vt:lpstr>Събития и Делегати</vt:lpstr>
      <vt:lpstr>Известяване и отговор на събития</vt:lpstr>
      <vt:lpstr>Известяване и отговор на събития(2)</vt:lpstr>
      <vt:lpstr>Потребителски събития: конвенция</vt:lpstr>
      <vt:lpstr>Потребителски събития: конвенция(2)</vt:lpstr>
      <vt:lpstr>Потребителски събития: конвенция (3)</vt:lpstr>
      <vt:lpstr>Какво научихме?</vt:lpstr>
      <vt:lpstr>Комуникация между обекти. Събития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Other Types in OOP</dc:title>
  <dc:subject>C# Basics Course</dc:subject>
  <dc:creator/>
  <cp:keywords>Other Types, Enumerations, Structures, Generics, Attributes, OOP,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2018-08-14T20:07:15Z</dcterms:modified>
  <cp:category>programming,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