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69" r:id="rId3"/>
    <p:sldMasterId id="2147483675" r:id="rId4"/>
  </p:sldMasterIdLst>
  <p:notesMasterIdLst>
    <p:notesMasterId r:id="rId18"/>
  </p:notesMasterIdLst>
  <p:handoutMasterIdLst>
    <p:handoutMasterId r:id="rId19"/>
  </p:handoutMasterIdLst>
  <p:sldIdLst>
    <p:sldId id="716" r:id="rId5"/>
    <p:sldId id="713" r:id="rId6"/>
    <p:sldId id="698" r:id="rId7"/>
    <p:sldId id="699" r:id="rId8"/>
    <p:sldId id="700" r:id="rId9"/>
    <p:sldId id="701" r:id="rId10"/>
    <p:sldId id="702" r:id="rId11"/>
    <p:sldId id="612" r:id="rId12"/>
    <p:sldId id="613" r:id="rId13"/>
    <p:sldId id="674" r:id="rId14"/>
    <p:sldId id="717" r:id="rId15"/>
    <p:sldId id="718" r:id="rId16"/>
    <p:sldId id="71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1B07698-A049-46C3-A908-DDFF42B11053}">
          <p14:sldIdLst>
            <p14:sldId id="716"/>
            <p14:sldId id="713"/>
          </p14:sldIdLst>
        </p14:section>
        <p14:section name="EventArgs" id="{1F221CF1-2786-4278-9510-20544973187C}">
          <p14:sldIdLst>
            <p14:sldId id="698"/>
            <p14:sldId id="699"/>
            <p14:sldId id="700"/>
            <p14:sldId id="701"/>
            <p14:sldId id="702"/>
            <p14:sldId id="612"/>
            <p14:sldId id="613"/>
            <p14:sldId id="674"/>
          </p14:sldIdLst>
        </p14:section>
        <p14:section name="Conclusion" id="{2293E331-E1BF-4508-9175-8EA6FEC8EA83}">
          <p14:sldIdLst>
            <p14:sldId id="717"/>
            <p14:sldId id="718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63606"/>
    <a:srgbClr val="F9F0AB"/>
    <a:srgbClr val="F9E6AB"/>
    <a:srgbClr val="F9FAAB"/>
    <a:srgbClr val="767691"/>
    <a:srgbClr val="7676AA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332" autoAdjust="0"/>
  </p:normalViewPr>
  <p:slideViewPr>
    <p:cSldViewPr>
      <p:cViewPr varScale="1">
        <p:scale>
          <a:sx n="76" d="100"/>
          <a:sy n="76" d="100"/>
        </p:scale>
        <p:origin x="33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0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21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Delegate</a:t>
            </a: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dirty="0"/>
              <a:t> defines a reference</a:t>
            </a:r>
            <a:r>
              <a:rPr lang="bg-BG" dirty="0"/>
              <a:t> </a:t>
            </a:r>
            <a:r>
              <a:rPr lang="en-US" dirty="0"/>
              <a:t>to a</a:t>
            </a:r>
            <a:r>
              <a:rPr lang="bg-BG" dirty="0"/>
              <a:t> </a:t>
            </a:r>
            <a:r>
              <a:rPr lang="en-US" dirty="0"/>
              <a:t>callback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, </a:t>
            </a:r>
            <a:r>
              <a:rPr lang="en-US" dirty="0"/>
              <a:t>which</a:t>
            </a:r>
            <a:r>
              <a:rPr lang="bg-BG" dirty="0"/>
              <a:t> </a:t>
            </a:r>
            <a:r>
              <a:rPr lang="en-US" dirty="0"/>
              <a:t>handles events</a:t>
            </a:r>
          </a:p>
          <a:p>
            <a:pPr lvl="1"/>
            <a:r>
              <a:rPr lang="en-US" dirty="0"/>
              <a:t>No additional information is sent about the event, just a notification:</a:t>
            </a:r>
            <a:endParaRPr lang="bg-BG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EventHandler(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bject sender,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e);</a:t>
            </a:r>
            <a:endParaRPr lang="en-US" sz="4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4000" dirty="0"/>
          </a:p>
          <a:p>
            <a:r>
              <a:rPr lang="en-US" dirty="0"/>
              <a:t>Used in many occasions internally in</a:t>
            </a:r>
            <a:r>
              <a:rPr lang="bg-BG" dirty="0"/>
              <a:t> 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class is the base class with no information for the event</a:t>
            </a:r>
            <a:endParaRPr lang="bg-BG" dirty="0"/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9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Delegate</a:t>
            </a: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dirty="0"/>
              <a:t> defines a reference</a:t>
            </a:r>
            <a:r>
              <a:rPr lang="bg-BG" dirty="0"/>
              <a:t> </a:t>
            </a:r>
            <a:r>
              <a:rPr lang="en-US" dirty="0"/>
              <a:t>to a</a:t>
            </a:r>
            <a:r>
              <a:rPr lang="bg-BG" dirty="0"/>
              <a:t> </a:t>
            </a:r>
            <a:r>
              <a:rPr lang="en-US" dirty="0"/>
              <a:t>callback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, </a:t>
            </a:r>
            <a:r>
              <a:rPr lang="en-US" dirty="0"/>
              <a:t>which</a:t>
            </a:r>
            <a:r>
              <a:rPr lang="bg-BG" dirty="0"/>
              <a:t> </a:t>
            </a:r>
            <a:r>
              <a:rPr lang="en-US" dirty="0"/>
              <a:t>handles events</a:t>
            </a:r>
          </a:p>
          <a:p>
            <a:pPr lvl="1"/>
            <a:r>
              <a:rPr lang="en-US" dirty="0"/>
              <a:t>No additional information is sent about the event, just a notification:</a:t>
            </a:r>
            <a:endParaRPr lang="bg-BG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EventHandler(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bject sender,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e);</a:t>
            </a:r>
            <a:endParaRPr lang="en-US" sz="4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4000" dirty="0"/>
          </a:p>
          <a:p>
            <a:r>
              <a:rPr lang="en-US" dirty="0"/>
              <a:t>Used in many occasions internally in</a:t>
            </a:r>
            <a:r>
              <a:rPr lang="bg-BG" dirty="0"/>
              <a:t> 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class is the base class with no information for the event</a:t>
            </a:r>
            <a:endParaRPr lang="bg-BG" dirty="0"/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0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  <a:p>
            <a:r>
              <a:rPr lang="en-US" dirty="0"/>
              <a:t>UI technologies usually have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 loop</a:t>
            </a:r>
            <a:r>
              <a:rPr lang="en-US" dirty="0"/>
              <a:t> running</a:t>
            </a:r>
          </a:p>
          <a:p>
            <a:pPr lvl="1"/>
            <a:r>
              <a:rPr lang="en-US" dirty="0"/>
              <a:t>Waits for events from the underlying operating system and notifies the respective components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(message != "quit")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Blocking operation - waits for an event from OS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 = GetMessage();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ProcessMessage(message);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6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  <a:p>
            <a:r>
              <a:rPr lang="en-US" dirty="0"/>
              <a:t>UI technologies usually have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 loop</a:t>
            </a:r>
            <a:r>
              <a:rPr lang="en-US" dirty="0"/>
              <a:t> running</a:t>
            </a:r>
          </a:p>
          <a:p>
            <a:pPr lvl="1"/>
            <a:r>
              <a:rPr lang="en-US" dirty="0"/>
              <a:t>Waits for events from the underlying operating system and notifies the respective components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(message != "quit")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Blocking operation - waits for an event from OS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 = GetMessage();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ProcessMessage(message);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2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317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8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9563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7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92796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50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4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760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9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18182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14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50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280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Комуникацията между обекти. Арументи на събития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3" descr="C:\Documents\Courses\OOP\OOP Images\20101026061253!Current_event_mark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5" y="3975207"/>
            <a:ext cx="3485749" cy="249112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299" y="2300733"/>
            <a:ext cx="2332012" cy="18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на събития </a:t>
            </a:r>
            <a:r>
              <a:rPr lang="en-US" dirty="0" smtClean="0"/>
              <a:t>– </a:t>
            </a:r>
            <a:r>
              <a:rPr lang="bg-BG" dirty="0" smtClean="0"/>
              <a:t>прост пример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1324" y="2057400"/>
            <a:ext cx="11049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(message != "quit")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Блокиране на операция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–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чака за събитие на ОС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GetMessage()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ProcessMessage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(message);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04612" y="6468676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Слушателите се записват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+= и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отписват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-=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„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се случи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",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всички абонат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Анонимните методи </a:t>
            </a:r>
            <a:r>
              <a:rPr lang="bg-BG" dirty="0"/>
              <a:t>позволяват кода на обработчика да бъде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закачен директно към събитието</a:t>
            </a:r>
          </a:p>
          <a:p>
            <a:r>
              <a:rPr lang="bg-BG" dirty="0"/>
              <a:t>Обработката на събитията се извършва циклично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Комуникация между обекти. </a:t>
            </a:r>
            <a:r>
              <a:rPr lang="bg-BG" dirty="0"/>
              <a:t>. Аргументи на събития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1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>
                <a:solidFill>
                  <a:schemeClr val="accent1"/>
                </a:solidFill>
              </a:rPr>
              <a:t>Аргументи/данни</a:t>
            </a:r>
            <a:r>
              <a:rPr lang="bg-BG" dirty="0" smtClean="0"/>
              <a:t>  на 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Наследници на класа </a:t>
            </a:r>
            <a:r>
              <a:rPr lang="en-US" dirty="0" err="1" smtClean="0">
                <a:solidFill>
                  <a:schemeClr val="accent1"/>
                </a:solidFill>
              </a:rPr>
              <a:t>EventArgs</a:t>
            </a:r>
            <a:endParaRPr lang="en-US" dirty="0" smtClean="0">
              <a:solidFill>
                <a:schemeClr val="accent1"/>
              </a:solidFill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и закачване на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 smtClean="0">
                <a:solidFill>
                  <a:schemeClr val="accent1"/>
                </a:solidFill>
              </a:rPr>
              <a:t>обработчици</a:t>
            </a:r>
            <a:r>
              <a:rPr lang="bg-BG" dirty="0" smtClean="0"/>
              <a:t> </a:t>
            </a:r>
            <a:r>
              <a:rPr lang="bg-BG" dirty="0"/>
              <a:t>на събития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4. </a:t>
            </a:r>
            <a:r>
              <a:rPr lang="bg-BG" dirty="0" smtClean="0">
                <a:solidFill>
                  <a:schemeClr val="accent1"/>
                </a:solidFill>
              </a:rPr>
              <a:t>Анонимни </a:t>
            </a:r>
            <a:r>
              <a:rPr lang="bg-BG" dirty="0" smtClean="0"/>
              <a:t>функции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 smtClean="0">
                <a:solidFill>
                  <a:schemeClr val="accent1"/>
                </a:solidFill>
              </a:rPr>
              <a:t>5. Цикъл на събитие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4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EventArgs</a:t>
            </a:r>
            <a:r>
              <a:rPr lang="en-US" dirty="0" smtClean="0"/>
              <a:t> 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 ползва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в сигнатурата 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 делегати и обработчици на събития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 smtClean="0"/>
              <a:t>Когато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потребителските данни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е необходмо да бъдат предавани, класа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EventArgs</a:t>
            </a:r>
            <a:r>
              <a:rPr lang="en-US" dirty="0"/>
              <a:t> </a:t>
            </a:r>
            <a:r>
              <a:rPr lang="bg-BG" dirty="0" smtClean="0"/>
              <a:t>може да бъде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разширен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Данни на събитие (</a:t>
            </a:r>
            <a:r>
              <a:rPr lang="en-US" noProof="1" smtClean="0"/>
              <a:t>EventArgs</a:t>
            </a:r>
            <a:r>
              <a:rPr lang="bg-BG" noProof="1" smtClean="0"/>
              <a:t>)</a:t>
            </a:r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656267" y="2019211"/>
            <a:ext cx="10765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6813" y="5384837"/>
            <a:ext cx="1169202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EventHandler&lt;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WorkPerformed;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401" y="2486590"/>
            <a:ext cx="1169202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EventHandler</a:t>
            </a:r>
            <a:endParaRPr lang="en-US" sz="32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sender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e);</a:t>
            </a:r>
          </a:p>
        </p:txBody>
      </p:sp>
    </p:spTree>
    <p:extLst>
      <p:ext uri="{BB962C8B-B14F-4D97-AF65-F5344CB8AC3E}">
        <p14:creationId xmlns:p14="http://schemas.microsoft.com/office/powerpoint/2010/main" val="120055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EventArgs</a:t>
            </a:r>
            <a:r>
              <a:rPr lang="en-US" dirty="0" smtClean="0"/>
              <a:t> 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 ползва </a:t>
            </a:r>
            <a:r>
              <a:rPr lang="bg-BG" dirty="0" smtClean="0"/>
              <a:t>в сигнатурата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 делегати и обработчииц на събития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 smtClean="0"/>
              <a:t>Когато е необходимо 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потребителските данни</a:t>
            </a:r>
            <a:r>
              <a:rPr lang="bg-BG" dirty="0"/>
              <a:t> </a:t>
            </a:r>
            <a:r>
              <a:rPr lang="bg-BG" dirty="0" smtClean="0"/>
              <a:t>да бъдат предавани към</a:t>
            </a:r>
            <a:r>
              <a:rPr lang="en-US" dirty="0" smtClean="0"/>
              <a:t> </a:t>
            </a:r>
            <a:r>
              <a:rPr lang="bg-BG" dirty="0" smtClean="0"/>
              <a:t>класа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EventArgs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smtClean="0"/>
              <a:t> </a:t>
            </a:r>
            <a:r>
              <a:rPr lang="bg-BG" dirty="0" smtClean="0"/>
              <a:t>може да бъде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разширен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Данни на събитие (</a:t>
            </a:r>
            <a:r>
              <a:rPr lang="en-US" noProof="1"/>
              <a:t>EventArgs</a:t>
            </a:r>
            <a:r>
              <a:rPr lang="bg-BG" noProof="1"/>
              <a:t>)</a:t>
            </a:r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656267" y="2019211"/>
            <a:ext cx="10765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6813" y="5384837"/>
            <a:ext cx="1169202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EventHandler&lt;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WorkPerformed;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401" y="2486590"/>
            <a:ext cx="1169202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EventHandler</a:t>
            </a:r>
            <a:endParaRPr lang="en-US" sz="32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sender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e);</a:t>
            </a:r>
          </a:p>
        </p:txBody>
      </p:sp>
    </p:spTree>
    <p:extLst>
      <p:ext uri="{BB962C8B-B14F-4D97-AF65-F5344CB8AC3E}">
        <p14:creationId xmlns:p14="http://schemas.microsoft.com/office/powerpoint/2010/main" val="18245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bg-BG" dirty="0" smtClean="0"/>
              <a:t>За използване на потебителски клас </a:t>
            </a:r>
            <a:r>
              <a:rPr lang="en-US" dirty="0" err="1" smtClean="0"/>
              <a:t>EventArgs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делегатът трябва да указва в сигнатурата си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Наследници на класа</a:t>
            </a:r>
            <a:r>
              <a:rPr lang="en-US" dirty="0" smtClean="0"/>
              <a:t> </a:t>
            </a:r>
            <a:r>
              <a:rPr lang="en-US" dirty="0" err="1" smtClean="0"/>
              <a:t>EventArgs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9412" y="1143000"/>
            <a:ext cx="1148594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WorkPerformedEventArgs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Hours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get; set; }     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WorkType WorkType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get; set; } 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9412" y="5334000"/>
            <a:ext cx="11353799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WorkPerfHandler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(object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sender,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WorkPerfEventArgs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2612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Операторът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+=</a:t>
            </a:r>
            <a:r>
              <a:rPr lang="en-US" dirty="0" smtClean="0"/>
              <a:t> </a:t>
            </a:r>
            <a:r>
              <a:rPr lang="bg-BG" dirty="0" smtClean="0"/>
              <a:t> се ползва за закачане на събитие към обработчик на събитие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Дефиниране и закачване на обработчици на събития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0300" y="2115569"/>
            <a:ext cx="117729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worker = new Worker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worker.WorkPerformed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EventHandler&lt;WorkPerfEventArgs&gt;(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worker_WorkPerformed);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0300" y="3676165"/>
            <a:ext cx="11772902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worker = new Worker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worker.WorkPerformed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worker_WorkPerformed;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worker_WorkPerformed(object sender,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WorkPerfHandler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.);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218613" y="3324964"/>
            <a:ext cx="2573686" cy="1437820"/>
          </a:xfrm>
          <a:prstGeom prst="wedgeRoundRectCallout">
            <a:avLst>
              <a:gd name="adj1" fmla="val -249067"/>
              <a:gd name="adj2" fmla="val -168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Компилаторът ще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“</a:t>
            </a:r>
            <a:r>
              <a:rPr lang="en-US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infer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”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делегата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Анонимните методи </a:t>
            </a:r>
            <a:r>
              <a:rPr lang="bg-BG" dirty="0" smtClean="0"/>
              <a:t>позволяват кода на обработчика да бъде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закачен директно към събитието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анонимните методи </a:t>
            </a:r>
            <a:r>
              <a:rPr lang="bg-BG" dirty="0" smtClean="0"/>
              <a:t>се дефинират, използвайки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ключовата дума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delegate: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Анонимни методи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08884" y="3514697"/>
            <a:ext cx="1036788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worker = new Worker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worker.WorkPerformed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(object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sender,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WorkPerfEventArgs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    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Console.WriteLine(e.Hours.ToString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());    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Край на анонимния метод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842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Обработка на събитието </a:t>
            </a:r>
            <a:r>
              <a:rPr lang="en-US" dirty="0" smtClean="0"/>
              <a:t>Click</a:t>
            </a:r>
            <a:r>
              <a:rPr lang="bg-BG" dirty="0" smtClean="0"/>
              <a:t> на мишката </a:t>
            </a:r>
            <a:r>
              <a:rPr lang="en-US" dirty="0" smtClean="0"/>
              <a:t>UI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1811" y="1295400"/>
            <a:ext cx="11049001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partial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MainWindow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: Window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MainWindow()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this.InitializeComponent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this.MouseDown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this.MainWindow_MouseClick;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private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MainWindow_MouseClick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(object sender,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            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MouseButtonEventArgs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MessageBox.Show(string.Format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("Mouse clicked at ({0}, {1})",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e.MouseDevice.GetPosition(this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).X,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e.MouseDevice.GetPosition(this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).Y));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9412" y="1828800"/>
            <a:ext cx="3886200" cy="1437820"/>
          </a:xfrm>
          <a:prstGeom prst="wedgeRoundRectCallout">
            <a:avLst>
              <a:gd name="adj1" fmla="val 4886"/>
              <a:gd name="adj2" fmla="val 15997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noProof="1" smtClean="0">
                <a:latin typeface="+mj-lt"/>
                <a:cs typeface="Consolas" panose="020B0609020204030204" pitchFamily="49" charset="0"/>
              </a:rPr>
              <a:t>Получава данни за щракване на мишката </a:t>
            </a:r>
            <a:r>
              <a:rPr lang="en-US" sz="2300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bg-BG" sz="2300" noProof="1" smtClean="0">
                <a:latin typeface="+mj-lt"/>
                <a:cs typeface="Consolas" panose="020B0609020204030204" pitchFamily="49" charset="0"/>
              </a:rPr>
              <a:t>като</a:t>
            </a:r>
            <a:r>
              <a:rPr lang="en-US" sz="2300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MouseButtonEventArgs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на събитие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04612" y="6468676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46412" y="1981200"/>
            <a:ext cx="7620000" cy="3322035"/>
            <a:chOff x="4428784" y="1600200"/>
            <a:chExt cx="3527938" cy="1538049"/>
          </a:xfrm>
        </p:grpSpPr>
        <p:sp>
          <p:nvSpPr>
            <p:cNvPr id="12" name="Rounded Rectangle 11"/>
            <p:cNvSpPr/>
            <p:nvPr/>
          </p:nvSpPr>
          <p:spPr>
            <a:xfrm>
              <a:off x="4875212" y="1600200"/>
              <a:ext cx="2635082" cy="533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4000" dirty="0" smtClean="0"/>
                <a:t>Чака за събития</a:t>
              </a:r>
              <a:endParaRPr lang="en-US" sz="40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84015" y="2604849"/>
              <a:ext cx="2635082" cy="533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4000" dirty="0" smtClean="0"/>
                <a:t>Обработва събития</a:t>
              </a:r>
              <a:endParaRPr lang="en-US" sz="4000" dirty="0"/>
            </a:p>
          </p:txBody>
        </p:sp>
        <p:sp>
          <p:nvSpPr>
            <p:cNvPr id="14" name="Curved Left Arrow 13"/>
            <p:cNvSpPr/>
            <p:nvPr/>
          </p:nvSpPr>
          <p:spPr>
            <a:xfrm>
              <a:off x="7527900" y="1828800"/>
              <a:ext cx="428822" cy="108594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7" name="Curved Left Arrow 16"/>
            <p:cNvSpPr/>
            <p:nvPr/>
          </p:nvSpPr>
          <p:spPr>
            <a:xfrm rot="10800000">
              <a:off x="4428784" y="1785924"/>
              <a:ext cx="428822" cy="108594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2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Ресурси-Дефиниране-на-класове.pptx" id="{452BDA56-BAC0-4438-AB43-7B7888BBA17E}" vid="{DC7CD9D2-7E9E-47C6-AB68-BA2ECCCDE97F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896</Words>
  <Application>Microsoft Office PowerPoint</Application>
  <PresentationFormat>Custom</PresentationFormat>
  <Paragraphs>175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PowerPoint Presentation</vt:lpstr>
      <vt:lpstr>Съдържание</vt:lpstr>
      <vt:lpstr>Данни на събитие (EventArgs)</vt:lpstr>
      <vt:lpstr>Данни на събитие (EventArgs)</vt:lpstr>
      <vt:lpstr>Наследници на класа EventArgs </vt:lpstr>
      <vt:lpstr>Дефиниране и закачване на обработчици на събития </vt:lpstr>
      <vt:lpstr>Анонимни методи</vt:lpstr>
      <vt:lpstr>Обработка на събитието Click на мишката UI – Пример</vt:lpstr>
      <vt:lpstr>Цикъл на събитие</vt:lpstr>
      <vt:lpstr>Цикъл на събития – прост пример</vt:lpstr>
      <vt:lpstr>Какво научихме?</vt:lpstr>
      <vt:lpstr>Комуникация между обекти. . Аргументи на събития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Types in OOP</dc:title>
  <dc:subject>C# Basics Course</dc:subject>
  <dc:creator/>
  <cp:keywords>Other Types, Enumerations, Structures, Generics, Attributes,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2018-08-14T20:30:07Z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