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8" r:id="rId3"/>
    <p:sldMasterId id="2147483674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711" r:id="rId6"/>
    <p:sldId id="712" r:id="rId7"/>
    <p:sldId id="705" r:id="rId8"/>
    <p:sldId id="706" r:id="rId9"/>
    <p:sldId id="707" r:id="rId10"/>
    <p:sldId id="708" r:id="rId11"/>
    <p:sldId id="709" r:id="rId12"/>
    <p:sldId id="710" r:id="rId13"/>
    <p:sldId id="715" r:id="rId14"/>
    <p:sldId id="713" r:id="rId15"/>
    <p:sldId id="71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B07698-A049-46C3-A908-DDFF42B11053}">
          <p14:sldIdLst>
            <p14:sldId id="711"/>
            <p14:sldId id="712"/>
          </p14:sldIdLst>
        </p14:section>
        <p14:section name="Observer" id="{FEE9DD87-7DFA-4E99-971D-31F2B90FF862}">
          <p14:sldIdLst>
            <p14:sldId id="705"/>
            <p14:sldId id="706"/>
            <p14:sldId id="707"/>
            <p14:sldId id="708"/>
            <p14:sldId id="709"/>
            <p14:sldId id="710"/>
          </p14:sldIdLst>
        </p14:section>
        <p14:section name="Conclusion" id="{2293E331-E1BF-4508-9175-8EA6FEC8EA83}">
          <p14:sldIdLst>
            <p14:sldId id="715"/>
            <p14:sldId id="713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63606"/>
    <a:srgbClr val="F9F0AB"/>
    <a:srgbClr val="F9E6AB"/>
    <a:srgbClr val="F9FAAB"/>
    <a:srgbClr val="767691"/>
    <a:srgbClr val="7676AA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332" autoAdjust="0"/>
  </p:normalViewPr>
  <p:slideViewPr>
    <p:cSldViewPr>
      <p:cViewPr varScale="1">
        <p:scale>
          <a:sx n="76" d="100"/>
          <a:sy n="76" d="100"/>
        </p:scale>
        <p:origin x="3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692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8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5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3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022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11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46962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3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209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54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67556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175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0215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59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62277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7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14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667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361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Комуникация между обекти. Слушатели за събитие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6" y="3173403"/>
            <a:ext cx="4658256" cy="332906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3212" y="38100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Комуникация между обекти. Слушатели за събитие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Наблюдателски/слушателски шаблон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Дефиниране на връзка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(едно към много) о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ne-to-many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Наблюдателите</a:t>
            </a:r>
            <a:r>
              <a:rPr lang="ru-RU" dirty="0" smtClean="0"/>
              <a:t> се актуализират след настъпване на събитие 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Наблюдателски(слушателски) шаблон на дизайн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 subject = new Subject();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ru-RU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наблюдателите са уведомени след промяна на състоянието на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Предмет, наблюдател </a:t>
            </a:r>
            <a:endParaRPr lang="en-US" dirty="0"/>
          </a:p>
          <a:p>
            <a:r>
              <a:rPr lang="en-US" dirty="0" err="1" smtClean="0"/>
              <a:t>ConcreteObserver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Наблюдател</a:t>
            </a:r>
            <a:r>
              <a:rPr lang="en-US" dirty="0" smtClean="0"/>
              <a:t> </a:t>
            </a:r>
            <a:r>
              <a:rPr lang="en-US" dirty="0"/>
              <a:t>– UML</a:t>
            </a:r>
          </a:p>
        </p:txBody>
      </p:sp>
      <p:cxnSp>
        <p:nvCxnSpPr>
          <p:cNvPr id="23" name="Straight Connector 22"/>
          <p:cNvCxnSpPr>
            <a:cxnSpLocks/>
            <a:stCxn id="22" idx="1"/>
            <a:endCxn id="22" idx="3"/>
          </p:cNvCxnSpPr>
          <p:nvPr/>
        </p:nvCxnSpPr>
        <p:spPr>
          <a:xfrm>
            <a:off x="6640381" y="3737862"/>
            <a:ext cx="2514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51140" y="2899662"/>
            <a:ext cx="9832641" cy="3120138"/>
            <a:chOff x="1151140" y="2590800"/>
            <a:chExt cx="9832641" cy="3120138"/>
          </a:xfrm>
        </p:grpSpPr>
        <p:cxnSp>
          <p:nvCxnSpPr>
            <p:cNvPr id="38" name="Connector: Elbow 37"/>
            <p:cNvCxnSpPr>
              <a:cxnSpLocks/>
              <a:stCxn id="41" idx="0"/>
              <a:endCxn id="22" idx="2"/>
            </p:cNvCxnSpPr>
            <p:nvPr/>
          </p:nvCxnSpPr>
          <p:spPr>
            <a:xfrm rot="5400000" flipH="1" flipV="1">
              <a:off x="6670941" y="3569798"/>
              <a:ext cx="910338" cy="154314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cxnSpLocks/>
              <a:stCxn id="35" idx="0"/>
              <a:endCxn id="22" idx="2"/>
            </p:cNvCxnSpPr>
            <p:nvPr/>
          </p:nvCxnSpPr>
          <p:spPr>
            <a:xfrm rot="16200000" flipV="1">
              <a:off x="8295610" y="3488271"/>
              <a:ext cx="910338" cy="17061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5332412" y="3429000"/>
              <a:ext cx="13079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/>
            <p:cNvSpPr/>
            <p:nvPr/>
          </p:nvSpPr>
          <p:spPr>
            <a:xfrm>
              <a:off x="6640381" y="29718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Observer</a:t>
              </a:r>
            </a:p>
            <a:p>
              <a:pPr algn="ctr"/>
              <a:r>
                <a:rPr lang="en-GB" dirty="0"/>
                <a:t>+notify()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897590" y="47965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8223971" y="47965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1140" y="2590800"/>
              <a:ext cx="4403952" cy="1676400"/>
              <a:chOff x="1151140" y="2819400"/>
              <a:chExt cx="4403952" cy="16764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163088" y="2819400"/>
                <a:ext cx="4169324" cy="1676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Subject</a:t>
                </a:r>
              </a:p>
              <a:p>
                <a:pPr algn="ctr"/>
                <a:r>
                  <a:rPr lang="en-GB" dirty="0"/>
                  <a:t>-ObserverCollection</a:t>
                </a:r>
              </a:p>
              <a:p>
                <a:pPr algn="ctr"/>
                <a:r>
                  <a:rPr lang="en-GB" dirty="0"/>
                  <a:t>+registerObserver(Observer)</a:t>
                </a:r>
              </a:p>
              <a:p>
                <a:pPr algn="ctr"/>
                <a:r>
                  <a:rPr lang="en-GB" dirty="0"/>
                  <a:t>+notifyObservers()</a:t>
                </a:r>
              </a:p>
            </p:txBody>
          </p:sp>
          <p:sp>
            <p:nvSpPr>
              <p:cNvPr id="24" name="Flowchart: Decision 23"/>
              <p:cNvSpPr/>
              <p:nvPr/>
            </p:nvSpPr>
            <p:spPr>
              <a:xfrm>
                <a:off x="5324904" y="3591128"/>
                <a:ext cx="230188" cy="15240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1163088" y="3276600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1151140" y="3686784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noProof="1" smtClean="0">
                <a:latin typeface="+mj-lt"/>
              </a:rPr>
              <a:t>Направете следното</a:t>
            </a:r>
            <a:r>
              <a:rPr lang="en-US" noProof="1" smtClean="0">
                <a:latin typeface="+mj-lt"/>
              </a:rPr>
              <a:t>: </a:t>
            </a:r>
            <a:endParaRPr lang="en-US" noProof="1">
              <a:latin typeface="+mj-lt"/>
            </a:endParaRPr>
          </a:p>
          <a:p>
            <a:r>
              <a:rPr lang="bg-BG" noProof="1" smtClean="0"/>
              <a:t>интерфейс</a:t>
            </a:r>
            <a:r>
              <a:rPr lang="en-US" noProof="1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Register(IObserver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Unregister(IObserver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NotifyObservers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noProof="1" smtClean="0">
                <a:latin typeface="+mj-lt"/>
              </a:rPr>
              <a:t>интерфейс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Update(int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noProof="1" smtClean="0">
                <a:latin typeface="+mj-lt"/>
              </a:rPr>
              <a:t>Ако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целта</a:t>
            </a:r>
            <a:r>
              <a:rPr lang="en-US" noProof="1" smtClean="0">
                <a:latin typeface="+mj-lt"/>
              </a:rPr>
              <a:t> </a:t>
            </a:r>
            <a:r>
              <a:rPr lang="bg-BG" noProof="1" smtClean="0">
                <a:latin typeface="+mj-lt"/>
              </a:rPr>
              <a:t>умре</a:t>
            </a:r>
            <a:r>
              <a:rPr lang="en-US" noProof="1" smtClean="0">
                <a:latin typeface="+mj-lt"/>
              </a:rPr>
              <a:t>, </a:t>
            </a:r>
            <a:r>
              <a:rPr lang="bg-BG" noProof="1" smtClean="0">
                <a:latin typeface="+mj-lt"/>
              </a:rPr>
              <a:t>това ще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изпрати награда</a:t>
            </a:r>
            <a:r>
              <a:rPr lang="en-US" noProof="1" smtClean="0">
                <a:latin typeface="+mj-lt"/>
              </a:rPr>
              <a:t> </a:t>
            </a:r>
            <a:r>
              <a:rPr lang="bg-BG" noProof="1" smtClean="0">
                <a:latin typeface="+mj-lt"/>
              </a:rPr>
              <a:t>към всички свои</a:t>
            </a:r>
            <a:r>
              <a:rPr lang="en-US" noProof="1" smtClean="0">
                <a:latin typeface="+mj-lt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наблюдатели</a:t>
            </a:r>
            <a:endParaRPr lang="en-US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наблюдател </a:t>
            </a:r>
            <a:endParaRPr lang="en-US" dirty="0"/>
          </a:p>
        </p:txBody>
      </p:sp>
      <p:pic>
        <p:nvPicPr>
          <p:cNvPr id="9218" name="Picture 2" descr="Image result for chest go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505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наблюдател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6383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Register(IObserver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Unregister(IObserver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NotifyObservers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433858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1612" y="4953000"/>
            <a:ext cx="3886200" cy="1143000"/>
          </a:xfrm>
          <a:prstGeom prst="wedgeRoundRectCallout">
            <a:avLst>
              <a:gd name="adj1" fmla="val -57211"/>
              <a:gd name="adj2" fmla="val -5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* </a:t>
            </a:r>
            <a:r>
              <a:rPr lang="bg-BG" dirty="0" smtClean="0">
                <a:solidFill>
                  <a:schemeClr val="tx1"/>
                </a:solidFill>
                <a:latin typeface="+mj-lt"/>
              </a:rPr>
              <a:t>Това 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нарушение </a:t>
            </a:r>
            <a:r>
              <a:rPr lang="bg-BG" dirty="0" smtClean="0">
                <a:solidFill>
                  <a:schemeClr val="tx1"/>
                </a:solidFill>
                <a:latin typeface="+mj-lt"/>
              </a:rPr>
              <a:t>на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ISP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bg-BG" dirty="0" smtClean="0">
                <a:solidFill>
                  <a:schemeClr val="tx1"/>
                </a:solidFill>
                <a:latin typeface="+mj-lt"/>
              </a:rPr>
              <a:t>намерете по-добро решение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8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: Наблюдател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288" y="129540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Update(int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288" y="381000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class Hero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реализация на класа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: Наблюдател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929374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this.observers.add(observer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this.observers.remove(observer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NotifyObservers()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observers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observer.Update(this.reward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923212" y="3590130"/>
            <a:ext cx="3276600" cy="1667670"/>
          </a:xfrm>
          <a:prstGeom prst="wedgeRoundRectCallout">
            <a:avLst>
              <a:gd name="adj1" fmla="val -56865"/>
              <a:gd name="adj2" fmla="val -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chemeClr val="tx1"/>
                </a:solidFill>
                <a:latin typeface="+mj-lt"/>
              </a:rPr>
              <a:t>Добавете методи за довършване на задачата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5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Запознахме се с шаблона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/>
              <a:t> Наблюдател/слушател на събитие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Ресурси-Дефиниране-на-класове.pptx" id="{452BDA56-BAC0-4438-AB43-7B7888BBA17E}" vid="{DC7CD9D2-7E9E-47C6-AB68-BA2ECCCDE97F}"/>
    </a:ext>
  </a:extLst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399</Words>
  <Application>Microsoft Office PowerPoint</Application>
  <PresentationFormat>Custom</PresentationFormat>
  <Paragraphs>105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3_SoftUni 16x9</vt:lpstr>
      <vt:lpstr>PowerPoint Presentation</vt:lpstr>
      <vt:lpstr>Съдържание</vt:lpstr>
      <vt:lpstr>Наблюдателски(слушателски) шаблон на дизайн</vt:lpstr>
      <vt:lpstr>Наблюдател – UML</vt:lpstr>
      <vt:lpstr>Задача: наблюдател </vt:lpstr>
      <vt:lpstr>Решение: наблюдател</vt:lpstr>
      <vt:lpstr>Решение : Наблюдател</vt:lpstr>
      <vt:lpstr>Решение : Наблюдател</vt:lpstr>
      <vt:lpstr>Какво научихме?</vt:lpstr>
      <vt:lpstr>Комуникация между обекти. Слушатели за събитие 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/>
  <cp:keywords>Other Types, Enumerations, Structures, Generics, Attributes,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2018-08-14T20:31:05Z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