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586" r:id="rId3"/>
    <p:sldId id="587" r:id="rId4"/>
    <p:sldId id="576" r:id="rId5"/>
    <p:sldId id="577" r:id="rId6"/>
    <p:sldId id="578" r:id="rId7"/>
    <p:sldId id="580" r:id="rId8"/>
    <p:sldId id="581" r:id="rId9"/>
    <p:sldId id="582" r:id="rId10"/>
    <p:sldId id="583" r:id="rId11"/>
    <p:sldId id="584" r:id="rId12"/>
    <p:sldId id="585" r:id="rId13"/>
    <p:sldId id="591" r:id="rId14"/>
    <p:sldId id="589" r:id="rId15"/>
    <p:sldId id="59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09B291E-4D63-44D8-9FE2-F9EEBB49D803}">
          <p14:sldIdLst>
            <p14:sldId id="586"/>
            <p14:sldId id="587"/>
          </p14:sldIdLst>
        </p14:section>
        <p14:section name="Типове данни в БД" id="{A2E9A071-4CE6-48B9-ADE6-28570D9CFC0F}">
          <p14:sldIdLst>
            <p14:sldId id="576"/>
            <p14:sldId id="577"/>
            <p14:sldId id="578"/>
          </p14:sldIdLst>
        </p14:section>
        <p14:section name="Създаване на БД" id="{FAA0004B-BF33-4391-A2DD-601663B9EC77}">
          <p14:sldIdLst>
            <p14:sldId id="580"/>
            <p14:sldId id="581"/>
          </p14:sldIdLst>
        </p14:section>
        <p14:section name="Създаване на таблици" id="{3E743E31-33C3-4D16-BBD7-C7B0E16B14F6}">
          <p14:sldIdLst>
            <p14:sldId id="582"/>
            <p14:sldId id="583"/>
            <p14:sldId id="584"/>
            <p14:sldId id="585"/>
            <p14:sldId id="591"/>
          </p14:sldIdLst>
        </p14:section>
        <p14:section name="Заключение" id="{F858B88E-A29E-44FA-A96A-0E01AC4F839E}">
          <p14:sldIdLst>
            <p14:sldId id="589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C6C0AA"/>
    <a:srgbClr val="FBEEDC"/>
    <a:srgbClr val="F0A22E"/>
    <a:srgbClr val="603A14"/>
    <a:srgbClr val="E85C0E"/>
    <a:srgbClr val="BAB398"/>
    <a:srgbClr val="ADA485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533" autoAdjust="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419" y="-5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2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345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3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8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1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Типове данни в БД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74563" cy="2524722"/>
            <a:chOff x="745783" y="3624633"/>
            <a:chExt cx="5974563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58491" y="3707206"/>
              <a:ext cx="186185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90798" y="4351845"/>
            <a:ext cx="4504416" cy="1715157"/>
            <a:chOff x="7290798" y="4351845"/>
            <a:chExt cx="4504416" cy="1715157"/>
          </a:xfrm>
        </p:grpSpPr>
        <p:sp>
          <p:nvSpPr>
            <p:cNvPr id="13" name="TextBox 12"/>
            <p:cNvSpPr txBox="1"/>
            <p:nvPr/>
          </p:nvSpPr>
          <p:spPr>
            <a:xfrm rot="20983918">
              <a:off x="7290798" y="5003001"/>
              <a:ext cx="1663151" cy="589253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6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</a:p>
          </p:txBody>
        </p:sp>
        <p:pic>
          <p:nvPicPr>
            <p:cNvPr id="14" name="Picture 2" descr="database, storag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154" y="4351845"/>
              <a:ext cx="1715156" cy="171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database, storag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5412" y="4442934"/>
              <a:ext cx="1509802" cy="1624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50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en-US" dirty="0" smtClean="0"/>
              <a:t>Auto increment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Създаване на таблици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828800"/>
            <a:ext cx="3492625" cy="404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/>
          <a:lstStyle/>
          <a:p>
            <a:r>
              <a:rPr lang="bg-BG" dirty="0" smtClean="0"/>
              <a:t>Можем да 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1"/>
                </a:solidFill>
              </a:rPr>
              <a:t>добавяме</a:t>
            </a:r>
            <a:r>
              <a:rPr lang="en-US" dirty="0" smtClean="0"/>
              <a:t>,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bg-BG" dirty="0" smtClean="0">
                <a:solidFill>
                  <a:schemeClr val="accent1"/>
                </a:solidFill>
              </a:rPr>
              <a:t>променяме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1"/>
                </a:solidFill>
              </a:rPr>
              <a:t>четем</a:t>
            </a:r>
            <a:r>
              <a:rPr lang="en-US" dirty="0" smtClean="0"/>
              <a:t> </a:t>
            </a:r>
            <a:r>
              <a:rPr lang="bg-BG" dirty="0" smtClean="0"/>
              <a:t>записи с ИД-та</a:t>
            </a:r>
            <a:endParaRPr lang="en-US" dirty="0"/>
          </a:p>
          <a:p>
            <a:r>
              <a:rPr lang="bg-BG" dirty="0" smtClean="0"/>
              <a:t>За да </a:t>
            </a:r>
            <a:r>
              <a:rPr lang="bg-BG" dirty="0" err="1" smtClean="0"/>
              <a:t>вмънем</a:t>
            </a:r>
            <a:r>
              <a:rPr lang="bg-BG" dirty="0" smtClean="0"/>
              <a:t> или редактираме запис,</a:t>
            </a:r>
            <a:r>
              <a:rPr lang="en-US" dirty="0" smtClean="0"/>
              <a:t> </a:t>
            </a:r>
            <a:r>
              <a:rPr lang="bg-BG" dirty="0" smtClean="0"/>
              <a:t>кликнете</a:t>
            </a:r>
            <a:r>
              <a:rPr lang="en-US" dirty="0" smtClean="0"/>
              <a:t> </a:t>
            </a:r>
            <a:r>
              <a:rPr lang="bg-BG" dirty="0" smtClean="0"/>
              <a:t>върху </a:t>
            </a:r>
            <a:r>
              <a:rPr lang="bg-BG" dirty="0" smtClean="0">
                <a:solidFill>
                  <a:schemeClr val="accent1"/>
                </a:solidFill>
              </a:rPr>
              <a:t>клетката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Запис и четене на данни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5865812" y="38862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2" y="3200400"/>
            <a:ext cx="4777799" cy="2985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821995"/>
            <a:ext cx="4786718" cy="29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612" y="914400"/>
            <a:ext cx="9448800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5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prstClr val="white"/>
                </a:solidFill>
              </a:rPr>
              <a:t>Запознахме се с различните </a:t>
            </a:r>
            <a:r>
              <a:rPr lang="bg-BG" sz="3200" dirty="0" smtClean="0">
                <a:solidFill>
                  <a:srgbClr val="F3BE60"/>
                </a:solidFill>
              </a:rPr>
              <a:t>типове </a:t>
            </a:r>
            <a:r>
              <a:rPr lang="bg-BG" sz="3200" dirty="0">
                <a:solidFill>
                  <a:srgbClr val="F3BE60"/>
                </a:solidFill>
              </a:rPr>
              <a:t>данни </a:t>
            </a:r>
            <a:r>
              <a:rPr lang="bg-BG" sz="3200" dirty="0">
                <a:solidFill>
                  <a:prstClr val="white"/>
                </a:solidFill>
              </a:rPr>
              <a:t>в </a:t>
            </a:r>
            <a:r>
              <a:rPr lang="en-US" sz="3200" dirty="0">
                <a:solidFill>
                  <a:prstClr val="white"/>
                </a:solidFill>
              </a:rPr>
              <a:t>MySQL Server</a:t>
            </a:r>
          </a:p>
          <a:p>
            <a:pPr marL="457200" lvl="0" indent="-457200">
              <a:spcBef>
                <a:spcPts val="5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prstClr val="white"/>
                </a:solidFill>
              </a:rPr>
              <a:t>Видяхме как се </a:t>
            </a:r>
            <a:r>
              <a:rPr lang="bg-BG" sz="3200" dirty="0" smtClean="0">
                <a:solidFill>
                  <a:srgbClr val="F3BE60"/>
                </a:solidFill>
              </a:rPr>
              <a:t>моделират</a:t>
            </a:r>
            <a:r>
              <a:rPr lang="bg-BG" sz="3200" dirty="0" smtClean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Бази от Данни</a:t>
            </a:r>
            <a:endParaRPr lang="en-US" sz="3200" dirty="0">
              <a:solidFill>
                <a:prstClr val="white"/>
              </a:solidFill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 smtClean="0">
                <a:solidFill>
                  <a:prstClr val="white"/>
                </a:solidFill>
              </a:rPr>
              <a:t>Можем </a:t>
            </a:r>
            <a:r>
              <a:rPr lang="bg-BG" sz="3200" dirty="0">
                <a:solidFill>
                  <a:prstClr val="white"/>
                </a:solidFill>
              </a:rPr>
              <a:t>да използваме ИРС (</a:t>
            </a:r>
            <a:r>
              <a:rPr lang="en-US" sz="3200" dirty="0">
                <a:solidFill>
                  <a:prstClr val="white"/>
                </a:solidFill>
              </a:rPr>
              <a:t>IDE</a:t>
            </a:r>
            <a:r>
              <a:rPr lang="bg-BG" sz="3200" dirty="0">
                <a:solidFill>
                  <a:prstClr val="white"/>
                </a:solidFill>
              </a:rPr>
              <a:t>) </a:t>
            </a:r>
            <a:r>
              <a:rPr lang="bg-BG" sz="3200" dirty="0">
                <a:solidFill>
                  <a:srgbClr val="F3BE60"/>
                </a:solidFill>
              </a:rPr>
              <a:t>за създаване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и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srgbClr val="F3BE60"/>
                </a:solidFill>
              </a:rPr>
              <a:t>персонализиране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на таблици</a:t>
            </a:r>
            <a:endParaRPr lang="en-US" sz="3200" dirty="0">
              <a:solidFill>
                <a:prstClr val="white"/>
              </a:solidFill>
            </a:endParaRPr>
          </a:p>
          <a:p>
            <a:pPr marL="442913" lvl="0" indent="-442913">
              <a:spcBef>
                <a:spcPts val="500"/>
              </a:spcBef>
              <a:spcAft>
                <a:spcPts val="600"/>
              </a:spcAft>
              <a:buClr>
                <a:srgbClr val="F2B254"/>
              </a:buClr>
              <a:buSzPct val="100000"/>
              <a:buFontTx/>
              <a:buAutoNum type="arabicPeriod"/>
            </a:pPr>
            <a:endParaRPr lang="en-US" sz="3200" dirty="0">
              <a:solidFill>
                <a:prstClr val="white"/>
              </a:solidFill>
            </a:endParaRP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60" y="3329435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в БД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5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11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2213"/>
            <a:ext cx="11804650" cy="5529262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Типове данни в </a:t>
            </a:r>
            <a:r>
              <a:rPr lang="en-US" dirty="0" smtClean="0"/>
              <a:t>MySQL Server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Моделиране на Бази от </a:t>
            </a:r>
            <a:r>
              <a:rPr lang="bg-BG" dirty="0" smtClean="0"/>
              <a:t>Данни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Работа с интегрирани среди за </a:t>
            </a:r>
            <a:r>
              <a:rPr lang="bg-BG" dirty="0" smtClean="0"/>
              <a:t>разработка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Създаване на БД, таблици, четене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pic>
        <p:nvPicPr>
          <p:cNvPr id="6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4" cstate="screen">
            <a:lum contrast="10000"/>
          </a:blip>
          <a:srcRect/>
          <a:stretch>
            <a:fillRect/>
          </a:stretch>
        </p:blipFill>
        <p:spPr bwMode="auto">
          <a:xfrm rot="850003">
            <a:off x="1855674" y="355535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8292" t="8183" r="38050" b="4805"/>
          <a:stretch/>
        </p:blipFill>
        <p:spPr>
          <a:xfrm>
            <a:off x="6589292" y="4106512"/>
            <a:ext cx="1254299" cy="20720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grpSp>
        <p:nvGrpSpPr>
          <p:cNvPr id="10" name="Group 9"/>
          <p:cNvGrpSpPr/>
          <p:nvPr/>
        </p:nvGrpSpPr>
        <p:grpSpPr>
          <a:xfrm>
            <a:off x="417280" y="3806050"/>
            <a:ext cx="2413154" cy="1930103"/>
            <a:chOff x="4189412" y="1981200"/>
            <a:chExt cx="3124200" cy="2636408"/>
          </a:xfrm>
        </p:grpSpPr>
        <p:pic>
          <p:nvPicPr>
            <p:cNvPr id="11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2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6563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24304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Numeric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noProof="1"/>
              <a:t>[(</a:t>
            </a:r>
            <a:r>
              <a:rPr lang="en-US" sz="2600" i="1" noProof="1"/>
              <a:t>M</a:t>
            </a:r>
            <a:r>
              <a:rPr lang="en-US" sz="2600" noProof="1"/>
              <a:t>)] [UNSIGNED] [ZEROFILL</a:t>
            </a:r>
            <a:r>
              <a:rPr lang="en-US" sz="2600" noProof="1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TINYINT</a:t>
            </a:r>
            <a:r>
              <a:rPr lang="en-US" sz="2600" noProof="1" smtClean="0"/>
              <a:t> [(</a:t>
            </a:r>
            <a:r>
              <a:rPr lang="en-US" sz="2600" i="1" noProof="1" smtClean="0"/>
              <a:t>M</a:t>
            </a:r>
            <a:r>
              <a:rPr lang="en-US" sz="2600" noProof="1" smtClean="0"/>
              <a:t>)] [UNSIGNED] [ZEROFILL]</a:t>
            </a:r>
            <a:endParaRPr lang="en-US" sz="2600" b="1" noProof="1" smtClean="0">
              <a:solidFill>
                <a:srgbClr val="F3BE60"/>
              </a:solidFill>
              <a:ea typeface="+mj-ea"/>
              <a:cs typeface="+mj-cs"/>
            </a:endParaRPr>
          </a:p>
          <a:p>
            <a:pPr lvl="1">
              <a:lnSpc>
                <a:spcPct val="100000"/>
              </a:lnSpc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2600" noProof="1" smtClean="0"/>
              <a:t> [(</a:t>
            </a:r>
            <a:r>
              <a:rPr lang="en-US" sz="2600" i="1" noProof="1" smtClean="0"/>
              <a:t>M, D</a:t>
            </a:r>
            <a:r>
              <a:rPr lang="en-US" sz="2600" noProof="1" smtClean="0"/>
              <a:t>)] [UNSIGNED] [ZEROFILL]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DECIMAL</a:t>
            </a:r>
            <a:r>
              <a:rPr lang="en-US" sz="2600" noProof="1" smtClean="0"/>
              <a:t> </a:t>
            </a:r>
            <a:r>
              <a:rPr lang="en-US" sz="2600" noProof="1"/>
              <a:t>[(</a:t>
            </a:r>
            <a:r>
              <a:rPr lang="en-US" sz="2600" i="1" noProof="1" smtClean="0"/>
              <a:t>M, D </a:t>
            </a:r>
            <a:r>
              <a:rPr lang="en-US" sz="2600" noProof="1" smtClean="0"/>
              <a:t>)] </a:t>
            </a:r>
            <a:r>
              <a:rPr lang="en-US" sz="2600" noProof="1"/>
              <a:t>[UNSIGNED] [ZEROFILL]</a:t>
            </a:r>
          </a:p>
          <a:p>
            <a:pPr lvl="1">
              <a:lnSpc>
                <a:spcPct val="100000"/>
              </a:lnSpc>
            </a:pPr>
            <a:endParaRPr lang="en-US" sz="2600" noProof="1" smtClean="0"/>
          </a:p>
          <a:p>
            <a:pPr lvl="1">
              <a:lnSpc>
                <a:spcPct val="100000"/>
              </a:lnSpc>
            </a:pPr>
            <a:endParaRPr lang="en-US" sz="2600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Типове данни в </a:t>
            </a:r>
            <a:r>
              <a:rPr lang="en-US" dirty="0" smtClean="0"/>
              <a:t>MySQL </a:t>
            </a:r>
            <a:r>
              <a:rPr lang="en-US" dirty="0"/>
              <a:t>Server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311012"/>
              </p:ext>
            </p:extLst>
          </p:nvPr>
        </p:nvGraphicFramePr>
        <p:xfrm>
          <a:off x="3390380" y="3886200"/>
          <a:ext cx="5404888" cy="18706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9393">
                  <a:extLst>
                    <a:ext uri="{9D8B030D-6E8A-4147-A177-3AD203B41FA5}">
                      <a16:colId xmlns="" xmlns:a16="http://schemas.microsoft.com/office/drawing/2014/main" val="827560137"/>
                    </a:ext>
                  </a:extLst>
                </a:gridCol>
                <a:gridCol w="3285495">
                  <a:extLst>
                    <a:ext uri="{9D8B030D-6E8A-4147-A177-3AD203B41FA5}">
                      <a16:colId xmlns="" xmlns:a16="http://schemas.microsoft.com/office/drawing/2014/main" val="1378331011"/>
                    </a:ext>
                  </a:extLst>
                </a:gridCol>
              </a:tblGrid>
              <a:tr h="467667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9617379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effectLst/>
                        </a:rPr>
                        <a:t>INT (BIGINT)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8638321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is_online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effectLst/>
                        </a:rPr>
                        <a:t>TINYINT (BIT)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152217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r>
                        <a:rPr lang="en-US" baseline="0" dirty="0" smtClean="0"/>
                        <a:t> (DOUBLE)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628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89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11804650" cy="24304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b="1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CHAR </a:t>
            </a:r>
            <a:r>
              <a:rPr lang="en-US" sz="2800" noProof="1"/>
              <a:t>[(M)] [CHARACTER SET charset_name] [COLLATE collation_name</a:t>
            </a:r>
            <a:r>
              <a:rPr lang="en-US" sz="2800" noProof="1" smtClean="0"/>
              <a:t>]</a:t>
            </a:r>
            <a:endParaRPr lang="en-US" sz="2800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VARCHAR(M) </a:t>
            </a:r>
            <a:r>
              <a:rPr lang="en-US" sz="2800" noProof="1"/>
              <a:t>[CHARACTER SET charset_name] [COLLATE collation_name</a:t>
            </a:r>
            <a:r>
              <a:rPr lang="en-US" sz="2800" noProof="1" smtClean="0"/>
              <a:t>]</a:t>
            </a:r>
            <a:endParaRPr lang="bg-BG" sz="2800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TEXT</a:t>
            </a:r>
            <a:r>
              <a:rPr lang="en-US" sz="2800" noProof="1" smtClean="0"/>
              <a:t> </a:t>
            </a:r>
            <a:r>
              <a:rPr lang="en-US" sz="2800" noProof="1"/>
              <a:t>[(M)] [CHARACTER SET charset_name] [COLLATE collation_name</a:t>
            </a:r>
            <a:r>
              <a:rPr lang="en-US" sz="2800" noProof="1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BLOB</a:t>
            </a:r>
            <a:r>
              <a:rPr lang="en-US" sz="2800" noProof="1" smtClean="0"/>
              <a:t> </a:t>
            </a:r>
            <a:r>
              <a:rPr lang="en-US" sz="2800" noProof="1"/>
              <a:t>[(M)] </a:t>
            </a:r>
          </a:p>
          <a:p>
            <a:pPr lvl="1">
              <a:lnSpc>
                <a:spcPct val="100000"/>
              </a:lnSpc>
            </a:pPr>
            <a:endParaRPr lang="en-US" sz="2400" noProof="1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Типове данни в </a:t>
            </a:r>
            <a:r>
              <a:rPr lang="en-US" dirty="0" smtClean="0"/>
              <a:t>MySQL Server </a:t>
            </a:r>
            <a:r>
              <a:rPr lang="bg-BG" dirty="0" smtClean="0"/>
              <a:t>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976769"/>
              </p:ext>
            </p:extLst>
          </p:nvPr>
        </p:nvGraphicFramePr>
        <p:xfrm>
          <a:off x="3390380" y="3962400"/>
          <a:ext cx="5404888" cy="18706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9393">
                  <a:extLst>
                    <a:ext uri="{9D8B030D-6E8A-4147-A177-3AD203B41FA5}">
                      <a16:colId xmlns="" xmlns:a16="http://schemas.microsoft.com/office/drawing/2014/main" val="827560137"/>
                    </a:ext>
                  </a:extLst>
                </a:gridCol>
                <a:gridCol w="3285495">
                  <a:extLst>
                    <a:ext uri="{9D8B030D-6E8A-4147-A177-3AD203B41FA5}">
                      <a16:colId xmlns="" xmlns:a16="http://schemas.microsoft.com/office/drawing/2014/main" val="1378331011"/>
                    </a:ext>
                  </a:extLst>
                </a:gridCol>
              </a:tblGrid>
              <a:tr h="467667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9617379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effectLst/>
                        </a:rPr>
                        <a:t>VARCHAR(CHAR)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152217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TEXT(LONGTEXT)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6282832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smtClean="0"/>
                        <a:t>picture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BLOB(LONGBLOB)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40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0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24304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b="1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Date and Time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</a:t>
            </a:r>
            <a:endParaRPr lang="en-US" sz="2800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endParaRPr lang="en-US" sz="2800" b="1" noProof="1">
              <a:solidFill>
                <a:srgbClr val="F3BE60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00000"/>
              </a:lnSpc>
            </a:pPr>
            <a:r>
              <a:rPr lang="en-US" sz="2800" noProof="1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TIMESTAMP</a:t>
            </a:r>
            <a:endParaRPr lang="en-US" sz="2800" noProof="1"/>
          </a:p>
          <a:p>
            <a:pPr lvl="1">
              <a:lnSpc>
                <a:spcPct val="100000"/>
              </a:lnSpc>
            </a:pPr>
            <a:endParaRPr lang="en-US" sz="2600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Типове данни в </a:t>
            </a:r>
            <a:r>
              <a:rPr lang="en-US" dirty="0" smtClean="0"/>
              <a:t>MySQL Server (3)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944321"/>
              </p:ext>
            </p:extLst>
          </p:nvPr>
        </p:nvGraphicFramePr>
        <p:xfrm>
          <a:off x="3390380" y="3886200"/>
          <a:ext cx="5404888" cy="23383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3032">
                  <a:extLst>
                    <a:ext uri="{9D8B030D-6E8A-4147-A177-3AD203B41FA5}">
                      <a16:colId xmlns="" xmlns:a16="http://schemas.microsoft.com/office/drawing/2014/main" val="827560137"/>
                    </a:ext>
                  </a:extLst>
                </a:gridCol>
                <a:gridCol w="3081856">
                  <a:extLst>
                    <a:ext uri="{9D8B030D-6E8A-4147-A177-3AD203B41FA5}">
                      <a16:colId xmlns="" xmlns:a16="http://schemas.microsoft.com/office/drawing/2014/main" val="1378331011"/>
                    </a:ext>
                  </a:extLst>
                </a:gridCol>
              </a:tblGrid>
              <a:tr h="467667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9617379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smtClean="0"/>
                        <a:t>birthdate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8638321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last_time_online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effectLst/>
                        </a:rPr>
                        <a:t>TIMESTAMP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7745280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effectLst/>
                        </a:rPr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152217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deleted_on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1628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6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45000"/>
              </a:spcBef>
            </a:pPr>
            <a:r>
              <a:rPr lang="ru-RU" dirty="0" smtClean="0"/>
              <a:t>Ние ще управл</a:t>
            </a:r>
            <a:r>
              <a:rPr lang="bg-BG"/>
              <a:t>я</a:t>
            </a:r>
            <a:r>
              <a:rPr lang="ru-RU" smtClean="0"/>
              <a:t>ваме </a:t>
            </a:r>
            <a:r>
              <a:rPr lang="ru-RU" dirty="0" smtClean="0"/>
              <a:t>бази от данни със следните GUI клиенти</a:t>
            </a:r>
            <a:r>
              <a:rPr lang="en-US" dirty="0" smtClean="0"/>
              <a:t>: </a:t>
            </a:r>
          </a:p>
          <a:p>
            <a:pPr lvl="1">
              <a:spcBef>
                <a:spcPct val="45000"/>
              </a:spcBef>
            </a:pPr>
            <a:r>
              <a:rPr lang="en-US" dirty="0" smtClean="0"/>
              <a:t>HeidiSQL </a:t>
            </a:r>
          </a:p>
          <a:p>
            <a:pPr lvl="1">
              <a:spcBef>
                <a:spcPct val="45000"/>
              </a:spcBef>
            </a:pPr>
            <a:r>
              <a:rPr lang="en-US" dirty="0" smtClean="0"/>
              <a:t>MySQL Workbench</a:t>
            </a:r>
          </a:p>
          <a:p>
            <a:pPr>
              <a:spcBef>
                <a:spcPct val="45000"/>
              </a:spcBef>
            </a:pPr>
            <a:r>
              <a:rPr lang="bg-BG" dirty="0" smtClean="0"/>
              <a:t>Позволяващи ни:</a:t>
            </a:r>
            <a:endParaRPr lang="bg-BG" dirty="0"/>
          </a:p>
          <a:p>
            <a:pPr lvl="1"/>
            <a:r>
              <a:rPr lang="bg-BG" dirty="0" smtClean="0"/>
              <a:t>Да създаваме нова база от данни</a:t>
            </a:r>
            <a:endParaRPr lang="bg-BG" dirty="0"/>
          </a:p>
          <a:p>
            <a:pPr lvl="1"/>
            <a:r>
              <a:rPr lang="bg-BG" dirty="0" smtClean="0"/>
              <a:t>Да създаваме обекти в базата от данни (таблици, готови процедури, връзки и други)</a:t>
            </a:r>
            <a:endParaRPr lang="bg-BG" dirty="0"/>
          </a:p>
          <a:p>
            <a:pPr lvl="1"/>
            <a:r>
              <a:rPr lang="bg-BG" dirty="0" smtClean="0"/>
              <a:t>Да променяме свойствата на обект</a:t>
            </a:r>
            <a:endParaRPr lang="bg-BG" dirty="0"/>
          </a:p>
          <a:p>
            <a:pPr lvl="1"/>
            <a:r>
              <a:rPr lang="bg-BG" dirty="0" smtClean="0"/>
              <a:t>Да въвеждаме запис в таблица</a:t>
            </a:r>
            <a:endParaRPr lang="bg-BG" dirty="0"/>
          </a:p>
          <a:p>
            <a:pPr marL="377887" lvl="1" indent="0">
              <a:spcBef>
                <a:spcPct val="45000"/>
              </a:spcBef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Работа с интегрирани среди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Избираме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chemeClr val="accent1"/>
                </a:solidFill>
              </a:rPr>
              <a:t>Create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new -&gt; Database </a:t>
            </a:r>
            <a:r>
              <a:rPr lang="bg-BG" sz="3200" dirty="0" smtClean="0"/>
              <a:t>от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accent1"/>
                </a:solidFill>
              </a:rPr>
              <a:t>контекстното меню</a:t>
            </a:r>
            <a:endParaRPr lang="en-US" sz="3200" dirty="0"/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Създаване на нова База от Данни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5522912" y="3695700"/>
            <a:ext cx="838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2133600"/>
            <a:ext cx="4301750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2136648"/>
            <a:ext cx="4038600" cy="41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Десен клик </a:t>
            </a:r>
            <a:r>
              <a:rPr lang="en-US" sz="3200" dirty="0" smtClean="0"/>
              <a:t>– </a:t>
            </a:r>
            <a:r>
              <a:rPr lang="en-US" sz="3200" dirty="0">
                <a:solidFill>
                  <a:schemeClr val="accent1"/>
                </a:solidFill>
              </a:rPr>
              <a:t>Select Create new -&gt; Table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Създаване на таблици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5484812" y="3581400"/>
            <a:ext cx="3429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15" y="1853709"/>
            <a:ext cx="4455076" cy="4671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453" y="1853709"/>
            <a:ext cx="5531446" cy="46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Първичният ключ</a:t>
            </a:r>
            <a:r>
              <a:rPr lang="en-US" dirty="0" smtClean="0"/>
              <a:t> </a:t>
            </a:r>
            <a:r>
              <a:rPr lang="bg-BG" dirty="0" smtClean="0"/>
              <a:t>се използва да идентифицира уникално и индексира записи</a:t>
            </a:r>
            <a:endParaRPr lang="en-US" dirty="0"/>
          </a:p>
          <a:p>
            <a:r>
              <a:rPr lang="bg-BG" dirty="0" smtClean="0"/>
              <a:t>Щракнете  </a:t>
            </a:r>
            <a:r>
              <a:rPr lang="en-US" dirty="0" smtClean="0">
                <a:solidFill>
                  <a:schemeClr val="accent1"/>
                </a:solidFill>
              </a:rPr>
              <a:t>Create new index -&gt; Primary </a:t>
            </a:r>
            <a:r>
              <a:rPr lang="bg-BG" dirty="0" smtClean="0"/>
              <a:t>от контекстното меню на желания ред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 smtClean="0"/>
              <a:t>Създаване на таблици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2888396"/>
            <a:ext cx="5334000" cy="39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490</Words>
  <Application>Microsoft Office PowerPoint</Application>
  <PresentationFormat>Custom</PresentationFormat>
  <Paragraphs>108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Типове данни в MySQL Server</vt:lpstr>
      <vt:lpstr>Типове данни в MySQL Server (2)</vt:lpstr>
      <vt:lpstr>Типове данни в MySQL Server (3)</vt:lpstr>
      <vt:lpstr>Работа с интегрирани среди за разработка</vt:lpstr>
      <vt:lpstr>Създаване на нова База от Данни</vt:lpstr>
      <vt:lpstr>Създаване на таблици</vt:lpstr>
      <vt:lpstr>Създаване на таблици(2)</vt:lpstr>
      <vt:lpstr>Създаване на таблици(3)</vt:lpstr>
      <vt:lpstr>Запис и четене на данни</vt:lpstr>
      <vt:lpstr>Обобщение</vt:lpstr>
      <vt:lpstr>Типове данни в БД</vt:lpstr>
      <vt:lpstr>Лиценз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- Overview</dc:title>
  <dc:subject>Software Development Course</dc:subject>
  <dc:creator/>
  <cp:keywords>Databases, SQL, programming, SoftUni, Software University, programming, software development, software engineering, course, database systems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2018-10-07T03:39:42Z</dcterms:modified>
  <cp:category>Databases, SQL, programming, SoftUni, Software University, programming, software development, software engineering, course, database systems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