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0" r:id="rId3"/>
  </p:sldMasterIdLst>
  <p:notesMasterIdLst>
    <p:notesMasterId r:id="rId17"/>
  </p:notesMasterIdLst>
  <p:handoutMasterIdLst>
    <p:handoutMasterId r:id="rId18"/>
  </p:handoutMasterIdLst>
  <p:sldIdLst>
    <p:sldId id="607" r:id="rId4"/>
    <p:sldId id="608" r:id="rId5"/>
    <p:sldId id="591" r:id="rId6"/>
    <p:sldId id="593" r:id="rId7"/>
    <p:sldId id="594" r:id="rId8"/>
    <p:sldId id="595" r:id="rId9"/>
    <p:sldId id="596" r:id="rId10"/>
    <p:sldId id="598" r:id="rId11"/>
    <p:sldId id="599" r:id="rId12"/>
    <p:sldId id="601" r:id="rId13"/>
    <p:sldId id="603" r:id="rId14"/>
    <p:sldId id="604" r:id="rId15"/>
    <p:sldId id="60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09B291E-4D63-44D8-9FE2-F9EEBB49D803}">
          <p14:sldIdLst>
            <p14:sldId id="607"/>
            <p14:sldId id="608"/>
          </p14:sldIdLst>
        </p14:section>
        <p14:section name="Промяна и изтриване на данни" id="{3E743E31-33C3-4D16-BBD7-C7B0E16B14F6}">
          <p14:sldIdLst>
            <p14:sldId id="591"/>
            <p14:sldId id="593"/>
            <p14:sldId id="594"/>
            <p14:sldId id="595"/>
            <p14:sldId id="596"/>
            <p14:sldId id="598"/>
            <p14:sldId id="599"/>
            <p14:sldId id="601"/>
            <p14:sldId id="603"/>
          </p14:sldIdLst>
        </p14:section>
        <p14:section name="Заключение" id="{073E4E4A-E74B-4334-BD95-250575B7C28C}">
          <p14:sldIdLst>
            <p14:sldId id="604"/>
            <p14:sldId id="6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C6C0AA"/>
    <a:srgbClr val="FBEEDC"/>
    <a:srgbClr val="F0A22E"/>
    <a:srgbClr val="603A14"/>
    <a:srgbClr val="E85C0E"/>
    <a:srgbClr val="BAB398"/>
    <a:srgbClr val="ADA485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533" autoAdjust="0"/>
  </p:normalViewPr>
  <p:slideViewPr>
    <p:cSldViewPr>
      <p:cViewPr varScale="1">
        <p:scale>
          <a:sx n="74" d="100"/>
          <a:sy n="74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419" y="-5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9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50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7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83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1271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807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658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88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586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Промяна на Бази от Данни  Промяна на таблици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962541" cy="2524722"/>
            <a:chOff x="745783" y="3624633"/>
            <a:chExt cx="596254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70512" y="3706052"/>
              <a:ext cx="183781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</a:t>
              </a:r>
              <a:r>
                <a:rPr lang="bg-BG" sz="2000" b="1" spc="5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от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90798" y="4351845"/>
            <a:ext cx="4504416" cy="1715157"/>
            <a:chOff x="7290798" y="4351845"/>
            <a:chExt cx="4504416" cy="1715157"/>
          </a:xfrm>
        </p:grpSpPr>
        <p:sp>
          <p:nvSpPr>
            <p:cNvPr id="13" name="TextBox 12"/>
            <p:cNvSpPr txBox="1"/>
            <p:nvPr/>
          </p:nvSpPr>
          <p:spPr>
            <a:xfrm rot="20983918">
              <a:off x="7290798" y="5003001"/>
              <a:ext cx="1663151" cy="589253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60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SQL</a:t>
              </a:r>
            </a:p>
          </p:txBody>
        </p:sp>
        <p:pic>
          <p:nvPicPr>
            <p:cNvPr id="14" name="Picture 2" descr="database, storage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154" y="4351845"/>
              <a:ext cx="1715156" cy="171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database, storag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5412" y="4442934"/>
              <a:ext cx="1509802" cy="1624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81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Премахване и отрязване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ru-RU" dirty="0" smtClean="0"/>
              <a:t>За да премахнете ограничаващо правило от колона</a:t>
            </a:r>
            <a:endParaRPr lang="en-US" dirty="0"/>
          </a:p>
          <a:p>
            <a:pPr lvl="1"/>
            <a:r>
              <a:rPr lang="ru-RU" dirty="0" smtClean="0"/>
              <a:t>Това включва първични ключове, стойност ограничения и уникални полета</a:t>
            </a:r>
          </a:p>
          <a:p>
            <a:pPr marL="377887" lvl="1" indent="0">
              <a:buNone/>
            </a:pPr>
            <a:endParaRPr lang="ru-RU" dirty="0" smtClean="0"/>
          </a:p>
          <a:p>
            <a:pPr lvl="1"/>
            <a:endParaRPr lang="ru-RU" dirty="0" smtClean="0"/>
          </a:p>
          <a:p>
            <a:pPr lvl="1">
              <a:spcBef>
                <a:spcPts val="0"/>
              </a:spcBef>
            </a:pPr>
            <a:r>
              <a:rPr lang="ru-RU" dirty="0" smtClean="0"/>
              <a:t>За да премахнете стойност по подразбиране (ако не е указан, обръща към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NULL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48921" y="3037784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mployess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57497" y="2697939"/>
            <a:ext cx="2667000" cy="700710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таблица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052697" y="3647384"/>
            <a:ext cx="3505200" cy="700710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ограничение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8921" y="5305159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mployess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DEFAULT;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999226" y="5953323"/>
            <a:ext cx="3048000" cy="700710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колони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221807" y="5058666"/>
            <a:ext cx="3031289" cy="700710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таблица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3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sz="3200" dirty="0" smtClean="0">
                <a:solidFill>
                  <a:schemeClr val="tx1">
                    <a:lumMod val="95000"/>
                  </a:schemeClr>
                </a:solidFill>
              </a:rPr>
              <a:t>Можем</a:t>
            </a:r>
            <a:r>
              <a:rPr lang="bg-BG" sz="3200" dirty="0" smtClean="0">
                <a:solidFill>
                  <a:schemeClr val="accent1"/>
                </a:solidFill>
              </a:rPr>
              <a:t> да </a:t>
            </a:r>
            <a:r>
              <a:rPr lang="bg-BG" sz="3200" dirty="0" smtClean="0">
                <a:solidFill>
                  <a:srgbClr val="F3BE60"/>
                </a:solidFill>
              </a:rPr>
              <a:t>настройваме</a:t>
            </a:r>
            <a:r>
              <a:rPr lang="bg-BG" sz="3200" dirty="0" smtClean="0"/>
              <a:t> </a:t>
            </a:r>
            <a:r>
              <a:rPr lang="bg-BG" sz="3200" dirty="0"/>
              <a:t>таблица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smtClean="0">
                <a:solidFill>
                  <a:srgbClr val="F3BE60"/>
                </a:solidFill>
              </a:rPr>
              <a:t>Променяме</a:t>
            </a:r>
            <a:r>
              <a:rPr lang="ru-RU" sz="3200" dirty="0" smtClean="0"/>
              <a:t> </a:t>
            </a:r>
            <a:r>
              <a:rPr lang="ru-RU" sz="3200" dirty="0"/>
              <a:t>таблици с помощта на SQL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smtClean="0">
                <a:solidFill>
                  <a:srgbClr val="F3BE60"/>
                </a:solidFill>
              </a:rPr>
              <a:t>Изтриваме</a:t>
            </a:r>
            <a:r>
              <a:rPr lang="ru-RU" sz="3200" dirty="0" smtClean="0"/>
              <a:t> </a:t>
            </a:r>
            <a:r>
              <a:rPr lang="ru-RU" sz="3200" dirty="0"/>
              <a:t>данни и структури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sz="3200" dirty="0" smtClean="0">
                <a:solidFill>
                  <a:srgbClr val="F3BE60"/>
                </a:solidFill>
              </a:rPr>
              <a:t>Премахваме</a:t>
            </a:r>
            <a:r>
              <a:rPr lang="bg-BG" sz="3200" dirty="0" smtClean="0"/>
              <a:t> </a:t>
            </a:r>
            <a:r>
              <a:rPr lang="bg-BG" sz="3200" dirty="0"/>
              <a:t>и </a:t>
            </a:r>
            <a:r>
              <a:rPr lang="bg-BG" sz="3200" dirty="0" smtClean="0">
                <a:solidFill>
                  <a:srgbClr val="F3BE60"/>
                </a:solidFill>
              </a:rPr>
              <a:t>отрязваме </a:t>
            </a:r>
            <a:r>
              <a:rPr lang="bg-BG" sz="3200" dirty="0" smtClean="0"/>
              <a:t>таблици и БД</a:t>
            </a:r>
            <a:endParaRPr lang="ru-RU" sz="3200" dirty="0">
              <a:solidFill>
                <a:srgbClr val="F3BE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581400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9467" y="4977191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MODIFY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VARCHAR(100);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2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Настройки на </a:t>
            </a:r>
            <a:r>
              <a:rPr lang="bg-BG" dirty="0" smtClean="0"/>
              <a:t>таблица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>
                <a:solidFill>
                  <a:srgbClr val="F3BE60"/>
                </a:solidFill>
              </a:rPr>
              <a:t>Промяна</a:t>
            </a:r>
            <a:r>
              <a:rPr lang="ru-RU" dirty="0"/>
              <a:t> на </a:t>
            </a:r>
            <a:r>
              <a:rPr lang="ru-RU" dirty="0" smtClean="0"/>
              <a:t>структура на таблици </a:t>
            </a:r>
            <a:r>
              <a:rPr lang="ru-RU" dirty="0"/>
              <a:t>с помощта на </a:t>
            </a:r>
            <a:r>
              <a:rPr lang="ru-RU" dirty="0" smtClean="0"/>
              <a:t>SQL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>
                <a:solidFill>
                  <a:srgbClr val="F3BE60"/>
                </a:solidFill>
              </a:rPr>
              <a:t>Изтриване</a:t>
            </a:r>
            <a:r>
              <a:rPr lang="ru-RU" dirty="0"/>
              <a:t> на данни и </a:t>
            </a:r>
            <a:r>
              <a:rPr lang="ru-RU" dirty="0" smtClean="0"/>
              <a:t>структури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>
                <a:solidFill>
                  <a:srgbClr val="F3BE60"/>
                </a:solidFill>
              </a:rPr>
              <a:t>Премахване</a:t>
            </a:r>
            <a:r>
              <a:rPr lang="bg-BG" dirty="0"/>
              <a:t> и </a:t>
            </a:r>
            <a:r>
              <a:rPr lang="bg-BG" dirty="0" smtClean="0">
                <a:solidFill>
                  <a:srgbClr val="F3BE60"/>
                </a:solidFill>
              </a:rPr>
              <a:t>отрязване </a:t>
            </a:r>
            <a:r>
              <a:rPr lang="bg-BG" smtClean="0"/>
              <a:t>на таблици и БД</a:t>
            </a:r>
            <a:endParaRPr lang="ru-RU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1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Персонализирани свойства на колони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Първичен ключ</a:t>
            </a:r>
            <a:endParaRPr lang="en-US" sz="2800" dirty="0" smtClean="0"/>
          </a:p>
          <a:p>
            <a:endParaRPr lang="en-US" sz="2800" dirty="0"/>
          </a:p>
          <a:p>
            <a:r>
              <a:rPr lang="bg-BG" sz="2800" dirty="0" err="1" smtClean="0"/>
              <a:t>Автоувеличаване</a:t>
            </a:r>
            <a:endParaRPr lang="en-US" sz="2800" dirty="0" smtClean="0"/>
          </a:p>
          <a:p>
            <a:endParaRPr lang="en-US" sz="2800" dirty="0"/>
          </a:p>
          <a:p>
            <a:r>
              <a:rPr lang="bg-BG" sz="2800" dirty="0" smtClean="0"/>
              <a:t>Уникални ограничения </a:t>
            </a:r>
            <a:r>
              <a:rPr lang="en-US" sz="2800" dirty="0" smtClean="0"/>
              <a:t>– </a:t>
            </a:r>
            <a:r>
              <a:rPr lang="bg-BG" sz="2800" dirty="0" err="1" smtClean="0"/>
              <a:t>неповтарящи</a:t>
            </a:r>
            <a:r>
              <a:rPr lang="bg-BG" sz="2800" dirty="0" smtClean="0"/>
              <a:t> се стойности в цялата таблица</a:t>
            </a:r>
            <a:endParaRPr lang="en-US" sz="2800" dirty="0" smtClean="0"/>
          </a:p>
          <a:p>
            <a:pPr>
              <a:spcBef>
                <a:spcPts val="9000"/>
              </a:spcBef>
            </a:pPr>
            <a:r>
              <a:rPr lang="bg-BG" sz="2800" dirty="0" smtClean="0"/>
              <a:t>Стойности по подразбиране </a:t>
            </a:r>
            <a:r>
              <a:rPr lang="en-US" sz="2800" dirty="0" smtClean="0"/>
              <a:t>– </a:t>
            </a:r>
            <a:r>
              <a:rPr lang="bg-BG" sz="2800" dirty="0" smtClean="0"/>
              <a:t>ако не е специфицирано </a:t>
            </a:r>
            <a:r>
              <a:rPr lang="en-US" sz="2800" dirty="0" smtClean="0"/>
              <a:t>(</a:t>
            </a:r>
            <a:r>
              <a:rPr lang="bg-BG" sz="2800" dirty="0" smtClean="0"/>
              <a:t>в противен случай установено на </a:t>
            </a:r>
            <a:r>
              <a:rPr lang="en-US" sz="2800" i="1" dirty="0" smtClean="0">
                <a:solidFill>
                  <a:schemeClr val="accent1"/>
                </a:solidFill>
              </a:rPr>
              <a:t>NULL</a:t>
            </a:r>
            <a:r>
              <a:rPr lang="en-US" sz="2800" dirty="0" smtClean="0"/>
              <a:t>)</a:t>
            </a:r>
          </a:p>
          <a:p>
            <a:pPr>
              <a:spcBef>
                <a:spcPts val="9000"/>
              </a:spcBef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36812" y="1760315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 INT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6812" y="2914274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AUTO_INCREMENT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6812" y="4297436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mail VARCHAR(50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UNIQUE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36812" y="6071548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DEFAULT 0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6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ru-RU" dirty="0" smtClean="0"/>
              <a:t>Промяна на таблици с помощта на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ru-RU" dirty="0" smtClean="0"/>
              <a:t>Таблица могат да бъдат променени с помощта на ключови думи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ALTER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TABLE</a:t>
            </a:r>
            <a:endParaRPr lang="en-US" dirty="0"/>
          </a:p>
          <a:p>
            <a:pPr>
              <a:spcBef>
                <a:spcPts val="10200"/>
              </a:spcBef>
            </a:pPr>
            <a:r>
              <a:rPr lang="bg-BG" dirty="0" smtClean="0"/>
              <a:t>Добавяне на нова колона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274" y="4167991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salary DECIMAL;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3236" y="2274657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18412" y="2878583"/>
            <a:ext cx="3048000" cy="700710"/>
          </a:xfrm>
          <a:prstGeom prst="wedgeRoundRectCallout">
            <a:avLst>
              <a:gd name="adj1" fmla="val -59267"/>
              <a:gd name="adj2" fmla="val -896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таблица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519236" y="5432068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колона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637212" y="5432068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Тип данни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9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ru-RU" dirty="0" smtClean="0"/>
              <a:t>Промяна на таблици с помощта на </a:t>
            </a:r>
            <a:r>
              <a:rPr lang="en-US" dirty="0" smtClean="0"/>
              <a:t>SQL 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bg-BG" dirty="0" smtClean="0"/>
              <a:t>Изтриване на съществуваща колона      </a:t>
            </a:r>
            <a:endParaRPr lang="en-US" dirty="0" smtClean="0"/>
          </a:p>
          <a:p>
            <a:pPr>
              <a:spcBef>
                <a:spcPts val="14400"/>
              </a:spcBef>
            </a:pPr>
            <a:r>
              <a:rPr lang="ru-RU" dirty="0" smtClean="0"/>
              <a:t>Промяна на типа данни на съществуваща колона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6036" y="4446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MODIFY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VARCHAR(100);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6036" y="2172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full_name;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313612" y="1821679"/>
            <a:ext cx="3048000" cy="700710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колона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623416" y="5732359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колона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61212" y="5732359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Нов тип данни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3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ru-RU" dirty="0" smtClean="0"/>
              <a:t>Промяна на таблици с помощта на </a:t>
            </a:r>
            <a:r>
              <a:rPr lang="en-US" dirty="0" smtClean="0"/>
              <a:t>SQL </a:t>
            </a:r>
            <a:r>
              <a:rPr lang="en-US" dirty="0"/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spcBef>
                <a:spcPts val="11400"/>
              </a:spcBef>
            </a:pPr>
            <a:r>
              <a:rPr lang="ru-RU" dirty="0" smtClean="0"/>
              <a:t>Добавяне на първичен ключ към съществуваща колона</a:t>
            </a:r>
            <a:endParaRPr lang="en-US" dirty="0" smtClean="0"/>
          </a:p>
          <a:p>
            <a:pPr>
              <a:spcBef>
                <a:spcPts val="14400"/>
              </a:spcBef>
            </a:pPr>
            <a:r>
              <a:rPr lang="bg-BG" dirty="0" smtClean="0"/>
              <a:t>Добавяне на уникално ограничение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(id);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37412" y="1661490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ограничение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3412" y="2901573"/>
            <a:ext cx="5791200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 smtClean="0">
                <a:solidFill>
                  <a:srgbClr val="FFFFFF"/>
                </a:solidFill>
              </a:rPr>
              <a:t>Име на колона (повече от една за композитни ключ)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2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  <a:endParaRPr lang="fr-FR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 </a:t>
            </a:r>
            <a:r>
              <a:rPr lang="fr-FR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(email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6412" y="4260907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ограничение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3824" y="5713278"/>
            <a:ext cx="3263788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Имена на колона(и)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7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ru-RU" dirty="0" smtClean="0"/>
              <a:t>Промяна на таблици с помощта на </a:t>
            </a:r>
            <a:r>
              <a:rPr lang="en-US" dirty="0" smtClean="0"/>
              <a:t>SQL </a:t>
            </a:r>
            <a:r>
              <a:rPr lang="en-US" dirty="0"/>
              <a:t>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pPr>
              <a:spcBef>
                <a:spcPts val="11400"/>
              </a:spcBef>
            </a:pPr>
            <a:r>
              <a:rPr lang="bg-BG" sz="3600" dirty="0" smtClean="0"/>
              <a:t>Създаден по подразбиране стойност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1012" y="3055550"/>
            <a:ext cx="8226424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SET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DEFAULT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875212" y="4573362"/>
            <a:ext cx="3048000" cy="700710"/>
          </a:xfrm>
          <a:prstGeom prst="wedgeRoundRectCallout">
            <a:avLst>
              <a:gd name="adj1" fmla="val -39113"/>
              <a:gd name="adj2" fmla="val -1435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колона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484812" y="1981200"/>
            <a:ext cx="3048000" cy="700710"/>
          </a:xfrm>
          <a:prstGeom prst="wedgeRoundRectCallout">
            <a:avLst>
              <a:gd name="adj1" fmla="val 43214"/>
              <a:gd name="adj2" fmla="val 1860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Стойността по подразбиране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9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Изтриване от База от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bg-BG" dirty="0" smtClean="0"/>
              <a:t>Изтриването на структури се нарича </a:t>
            </a:r>
            <a:r>
              <a:rPr lang="en-US" dirty="0" smtClean="0">
                <a:solidFill>
                  <a:schemeClr val="accent1"/>
                </a:solidFill>
              </a:rPr>
              <a:t>dropping</a:t>
            </a:r>
            <a:r>
              <a:rPr lang="bg-BG" dirty="0" smtClean="0">
                <a:solidFill>
                  <a:schemeClr val="accent1"/>
                </a:solidFill>
              </a:rPr>
              <a:t> (премахване, падане, сваляне)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ru-RU" dirty="0" smtClean="0"/>
              <a:t>Можете да премахвате </a:t>
            </a:r>
            <a:r>
              <a:rPr lang="ru-RU" dirty="0" smtClean="0">
                <a:solidFill>
                  <a:srgbClr val="F3BE60"/>
                </a:solidFill>
              </a:rPr>
              <a:t>ключове, ограничения, таблици</a:t>
            </a:r>
            <a:r>
              <a:rPr lang="ru-RU" dirty="0" smtClean="0"/>
              <a:t>, дори и цялата База от Данни</a:t>
            </a:r>
          </a:p>
          <a:p>
            <a:pPr lvl="1"/>
            <a:r>
              <a:rPr lang="ru-RU" dirty="0" smtClean="0"/>
              <a:t>Изтриване на всички данни в таблица се нарича </a:t>
            </a:r>
            <a:r>
              <a:rPr lang="en-US" dirty="0" smtClean="0">
                <a:solidFill>
                  <a:schemeClr val="accent1"/>
                </a:solidFill>
              </a:rPr>
              <a:t>truncating</a:t>
            </a:r>
            <a:r>
              <a:rPr lang="bg-BG" dirty="0" smtClean="0">
                <a:solidFill>
                  <a:schemeClr val="accent1"/>
                </a:solidFill>
              </a:rPr>
              <a:t> (отрязване)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spcBef>
                <a:spcPts val="4200"/>
              </a:spcBef>
            </a:pPr>
            <a:r>
              <a:rPr lang="ru-RU" dirty="0" smtClean="0"/>
              <a:t>И двете действия </a:t>
            </a:r>
            <a:r>
              <a:rPr lang="ru-RU" dirty="0" smtClean="0">
                <a:solidFill>
                  <a:srgbClr val="F3BE60"/>
                </a:solidFill>
              </a:rPr>
              <a:t>не могат да бъдат </a:t>
            </a:r>
            <a:r>
              <a:rPr lang="ru-RU" dirty="0" smtClean="0"/>
              <a:t>отменени – използвайте ги с повишено внимание!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8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Премахване и отрязване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ru-RU" dirty="0" smtClean="0"/>
              <a:t>За да изтриете всички записи в таблица</a:t>
            </a:r>
            <a:endParaRPr lang="en-US" dirty="0"/>
          </a:p>
          <a:p>
            <a:pPr>
              <a:spcBef>
                <a:spcPts val="9000"/>
              </a:spcBef>
            </a:pPr>
            <a:r>
              <a:rPr lang="ru-RU" dirty="0" smtClean="0"/>
              <a:t>За да премахнете таблица – изтрийте данните и структурата</a:t>
            </a:r>
          </a:p>
          <a:p>
            <a:pPr>
              <a:spcBef>
                <a:spcPts val="9000"/>
              </a:spcBef>
            </a:pPr>
            <a:r>
              <a:rPr lang="bg-BG" dirty="0" smtClean="0"/>
              <a:t>За премахване на цялата База от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3236" y="205740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TRUNCATE TABLE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242412" y="2329782"/>
            <a:ext cx="3048000" cy="700710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таблица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3236" y="386889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18412" y="4141272"/>
            <a:ext cx="3048000" cy="700710"/>
          </a:xfrm>
          <a:prstGeom prst="wedgeRoundRectCallout">
            <a:avLst>
              <a:gd name="adj1" fmla="val -65787"/>
              <a:gd name="adj2" fmla="val -49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3236" y="5480295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DATABASE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soft_uni;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618412" y="5050509"/>
            <a:ext cx="3048000" cy="700710"/>
          </a:xfrm>
          <a:prstGeom prst="wedgeRoundRectCallout">
            <a:avLst>
              <a:gd name="adj1" fmla="val -69070"/>
              <a:gd name="adj2" fmla="val 554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база данни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571</Words>
  <Application>Microsoft Office PowerPoint</Application>
  <PresentationFormat>Custom</PresentationFormat>
  <Paragraphs>120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PowerPoint Presentation</vt:lpstr>
      <vt:lpstr>Съдържание</vt:lpstr>
      <vt:lpstr>Персонализирани свойства на колони</vt:lpstr>
      <vt:lpstr>Промяна на таблици с помощта на SQL</vt:lpstr>
      <vt:lpstr>Промяна на таблици с помощта на SQL (2)</vt:lpstr>
      <vt:lpstr>Промяна на таблици с помощта на SQL (3)</vt:lpstr>
      <vt:lpstr>Промяна на таблици с помощта на SQL (4)</vt:lpstr>
      <vt:lpstr>Изтриване от База от Данни</vt:lpstr>
      <vt:lpstr>Премахване и отрязване</vt:lpstr>
      <vt:lpstr>Премахване и отрязване(2)</vt:lpstr>
      <vt:lpstr>Обобщение</vt:lpstr>
      <vt:lpstr>Дефиниране на класове</vt:lpstr>
      <vt:lpstr>Лиценз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- Overview</dc:title>
  <dc:subject>Software Development Course</dc:subject>
  <dc:creator/>
  <cp:keywords>Databases, SQL, programming, SoftUni, Software University, programming, software development, software engineering, course, database systems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2018-10-09T17:07:24Z</dcterms:modified>
  <cp:category>Databases, SQL, programming, SoftUni, Software University, programming, software development, software engineering, course, database systems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