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80" r:id="rId5"/>
    <p:sldId id="262" r:id="rId6"/>
    <p:sldId id="281" r:id="rId7"/>
    <p:sldId id="283" r:id="rId8"/>
    <p:sldId id="285" r:id="rId9"/>
    <p:sldId id="286" r:id="rId10"/>
    <p:sldId id="300" r:id="rId11"/>
    <p:sldId id="298" r:id="rId12"/>
    <p:sldId id="297" r:id="rId13"/>
    <p:sldId id="296" r:id="rId14"/>
    <p:sldId id="295" r:id="rId15"/>
    <p:sldId id="272" r:id="rId16"/>
    <p:sldId id="274" r:id="rId17"/>
    <p:sldId id="275" r:id="rId18"/>
    <p:sldId id="312" r:id="rId19"/>
    <p:sldId id="313" r:id="rId20"/>
    <p:sldId id="314" r:id="rId21"/>
    <p:sldId id="315" r:id="rId22"/>
    <p:sldId id="282" r:id="rId23"/>
    <p:sldId id="316" r:id="rId24"/>
    <p:sldId id="284" r:id="rId25"/>
    <p:sldId id="317" r:id="rId26"/>
    <p:sldId id="318" r:id="rId27"/>
    <p:sldId id="287" r:id="rId28"/>
    <p:sldId id="319" r:id="rId29"/>
    <p:sldId id="320" r:id="rId30"/>
    <p:sldId id="321" r:id="rId31"/>
    <p:sldId id="322" r:id="rId32"/>
    <p:sldId id="32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312768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593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7557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27028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835779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4002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82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9306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62444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779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1/7/2024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904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1/7/2024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08708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ronline.org/2021/03/13/whats-behind-the-biden-administrations-new-100-billion-nuclear-missile-syste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pacexdata.com/v4/rocke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ollage of a rocket&#10;&#10;Description automatically generated">
            <a:extLst>
              <a:ext uri="{FF2B5EF4-FFF2-40B4-BE49-F238E27FC236}">
                <a16:creationId xmlns:a16="http://schemas.microsoft.com/office/drawing/2014/main" id="{019C8FDA-BE57-EF12-5048-5FEAB9B5CB19}"/>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7037" r="7036" b="-1"/>
          <a:stretch/>
        </p:blipFill>
        <p:spPr>
          <a:xfrm>
            <a:off x="20" y="9664"/>
            <a:ext cx="12191980" cy="6857990"/>
          </a:xfrm>
          <a:prstGeom prst="rect">
            <a:avLst/>
          </a:prstGeom>
          <a:noFill/>
        </p:spPr>
      </p:pic>
      <p:sp>
        <p:nvSpPr>
          <p:cNvPr id="18"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1477929" y="4101844"/>
            <a:ext cx="3043621" cy="1319184"/>
          </a:xfrm>
        </p:spPr>
        <p:txBody>
          <a:bodyPr tIns="91440" bIns="91440" anchor="b">
            <a:normAutofit/>
          </a:bodyPr>
          <a:lstStyle/>
          <a:p>
            <a:r>
              <a:rPr lang="en-IN" dirty="0">
                <a:solidFill>
                  <a:schemeClr val="accent1">
                    <a:lumMod val="60000"/>
                    <a:lumOff val="40000"/>
                  </a:schemeClr>
                </a:solidFill>
                <a:effectLst>
                  <a:outerShdw blurRad="38100" dist="38100" dir="2700000" algn="tl">
                    <a:srgbClr val="000000">
                      <a:alpha val="43137"/>
                    </a:srgbClr>
                  </a:outerShdw>
                </a:effectLst>
              </a:rPr>
              <a:t>Abhishek Anand</a:t>
            </a:r>
          </a:p>
          <a:p>
            <a:r>
              <a:rPr lang="en-IN" dirty="0">
                <a:solidFill>
                  <a:schemeClr val="accent1">
                    <a:lumMod val="60000"/>
                    <a:lumOff val="40000"/>
                  </a:schemeClr>
                </a:solidFill>
                <a:effectLst>
                  <a:outerShdw blurRad="38100" dist="38100" dir="2700000" algn="tl">
                    <a:srgbClr val="000000">
                      <a:alpha val="43137"/>
                    </a:srgbClr>
                  </a:outerShdw>
                </a:effectLst>
              </a:rPr>
              <a:t>07.01.2024</a:t>
            </a:r>
            <a:endParaRPr lang="en-US" dirty="0">
              <a:solidFill>
                <a:schemeClr val="accent1">
                  <a:lumMod val="60000"/>
                  <a:lumOff val="40000"/>
                </a:schemeClr>
              </a:solidFill>
              <a:effectLst>
                <a:outerShdw blurRad="38100" dist="38100" dir="2700000" algn="tl">
                  <a:srgbClr val="000000">
                    <a:alpha val="43137"/>
                  </a:srgbClr>
                </a:outerShdw>
              </a:effectLst>
            </a:endParaRPr>
          </a:p>
        </p:txBody>
      </p:sp>
      <p:sp>
        <p:nvSpPr>
          <p:cNvPr id="24"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normAutofit/>
          </a:bodyPr>
          <a:lstStyle/>
          <a:p>
            <a:pPr>
              <a:spcAft>
                <a:spcPts val="600"/>
              </a:spcAft>
            </a:pPr>
            <a:fld id="{1437450A-6C25-4B4D-B27D-E1E9B2CE4682}" type="slidenum">
              <a:rPr lang="en-US">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
        <p:nvSpPr>
          <p:cNvPr id="26" name="Title 1">
            <a:extLst>
              <a:ext uri="{FF2B5EF4-FFF2-40B4-BE49-F238E27FC236}">
                <a16:creationId xmlns:a16="http://schemas.microsoft.com/office/drawing/2014/main" id="{C3593A3F-E735-77A3-8300-AE62B0AFBF9A}"/>
              </a:ext>
            </a:extLst>
          </p:cNvPr>
          <p:cNvSpPr>
            <a:spLocks noGrp="1"/>
          </p:cNvSpPr>
          <p:nvPr>
            <p:ph type="ctrTitle"/>
          </p:nvPr>
        </p:nvSpPr>
        <p:spPr>
          <a:xfrm>
            <a:off x="729619" y="1597224"/>
            <a:ext cx="3941391" cy="1841435"/>
          </a:xfrm>
        </p:spPr>
        <p:txBody>
          <a:bodyPr tIns="91440" bIns="91440" anchor="ctr">
            <a:normAutofit/>
          </a:bodyPr>
          <a:lstStyle/>
          <a:p>
            <a:pPr>
              <a:lnSpc>
                <a:spcPct val="110000"/>
              </a:lnSpc>
            </a:pPr>
            <a:r>
              <a:rPr lang="en-IN" dirty="0">
                <a:solidFill>
                  <a:schemeClr val="accent1">
                    <a:lumMod val="60000"/>
                    <a:lumOff val="40000"/>
                  </a:schemeClr>
                </a:solidFill>
                <a:effectLst>
                  <a:outerShdw blurRad="38100" dist="38100" dir="2700000" algn="tl">
                    <a:srgbClr val="000000">
                      <a:alpha val="43137"/>
                    </a:srgbClr>
                  </a:outerShdw>
                </a:effectLst>
              </a:rPr>
              <a:t>Applied Data SCIENCE CAPSTONE</a:t>
            </a:r>
            <a:endParaRPr lang="en-US"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2848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6C8849-6122-B3B4-0FCF-BF481587B52F}"/>
              </a:ext>
            </a:extLst>
          </p:cNvPr>
          <p:cNvSpPr/>
          <p:nvPr/>
        </p:nvSpPr>
        <p:spPr>
          <a:xfrm>
            <a:off x="13197" y="231006"/>
            <a:ext cx="12192000" cy="1395663"/>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693020"/>
            <a:ext cx="8977511" cy="837398"/>
          </a:xfrm>
        </p:spPr>
        <p:txBody>
          <a:bodyPr>
            <a:normAutofit fontScale="90000"/>
          </a:bodyPr>
          <a:lstStyle/>
          <a:p>
            <a:r>
              <a:rPr lang="en-IN" dirty="0">
                <a:solidFill>
                  <a:schemeClr val="bg2"/>
                </a:solidFill>
              </a:rPr>
              <a:t>METHODOLOGY </a:t>
            </a:r>
            <a:br>
              <a:rPr lang="en-IN" sz="2400" b="0" dirty="0">
                <a:solidFill>
                  <a:schemeClr val="bg2"/>
                </a:solidFill>
              </a:rPr>
            </a:br>
            <a:r>
              <a:rPr lang="en-US" sz="2400" b="1" dirty="0">
                <a:solidFill>
                  <a:schemeClr val="bg2"/>
                </a:solidFill>
                <a:latin typeface="Tw Cen MT Condensed" panose="020B0606020104020203" pitchFamily="34" charset="77"/>
              </a:rPr>
              <a:t>Data collection, wrangling, and formatting</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fontScale="47500" lnSpcReduction="20000"/>
          </a:bodyPr>
          <a:lstStyle/>
          <a:p>
            <a:r>
              <a:rPr lang="en-US" sz="2400" dirty="0"/>
              <a:t>Matplotlib and Seaborn</a:t>
            </a:r>
          </a:p>
          <a:p>
            <a:pPr lvl="1"/>
            <a:r>
              <a:rPr lang="en-US" sz="2000" dirty="0"/>
              <a:t>Functions from the Matplotlib and Seaborn libraries are used to visualize the data through scatterplots, bar charts, and line charts.</a:t>
            </a:r>
          </a:p>
          <a:p>
            <a:pPr lvl="1"/>
            <a:r>
              <a:rPr lang="en-US" sz="2000" dirty="0"/>
              <a:t>The plots and charts are used to understand more about the relationships between several features, such as:</a:t>
            </a:r>
          </a:p>
          <a:p>
            <a:pPr lvl="2"/>
            <a:r>
              <a:rPr lang="en-US" sz="1900" dirty="0"/>
              <a:t>The relationship between flight number and launch site</a:t>
            </a:r>
          </a:p>
          <a:p>
            <a:pPr lvl="2"/>
            <a:r>
              <a:rPr lang="en-US" sz="1900" dirty="0"/>
              <a:t>The relationship between payload mass and launch site</a:t>
            </a:r>
          </a:p>
          <a:p>
            <a:pPr lvl="2"/>
            <a:r>
              <a:rPr lang="en-US" sz="1900" dirty="0"/>
              <a:t>The relationship between success rate and orbit type</a:t>
            </a:r>
          </a:p>
          <a:p>
            <a:r>
              <a:rPr lang="en-US" sz="2400" dirty="0"/>
              <a:t>Folium</a:t>
            </a:r>
          </a:p>
          <a:p>
            <a:pPr lvl="1"/>
            <a:r>
              <a:rPr lang="en-US" sz="2000" dirty="0"/>
              <a:t>Functions from the Folium libraries are used to visualize the data through interactive maps.</a:t>
            </a:r>
          </a:p>
          <a:p>
            <a:pPr lvl="1"/>
            <a:r>
              <a:rPr lang="en-US" sz="2000" dirty="0"/>
              <a:t> The Folium library is used to:</a:t>
            </a:r>
          </a:p>
          <a:p>
            <a:pPr lvl="2"/>
            <a:r>
              <a:rPr lang="en-US" sz="1800" dirty="0"/>
              <a:t>Mark all launch sites on a map</a:t>
            </a:r>
          </a:p>
          <a:p>
            <a:pPr lvl="2"/>
            <a:r>
              <a:rPr lang="en-US" sz="1800" dirty="0"/>
              <a:t>Mark the succeeded launches and failed launches for each site on the map</a:t>
            </a:r>
          </a:p>
          <a:p>
            <a:pPr lvl="2"/>
            <a:r>
              <a:rPr lang="en-US" sz="1800" dirty="0"/>
              <a:t>Mark the distances between a launch site to its proximities such as the nearest city, railway, or highway/</a:t>
            </a:r>
          </a:p>
          <a:p>
            <a:r>
              <a:rPr lang="en-US" sz="2400" dirty="0"/>
              <a:t>Dash</a:t>
            </a:r>
          </a:p>
          <a:p>
            <a:pPr lvl="1"/>
            <a:r>
              <a:rPr lang="en-US" sz="2000" dirty="0"/>
              <a:t>Functions from Dash are used to generate an interactive site where we can toggle the input using a dropdown menu and a range slider.</a:t>
            </a:r>
          </a:p>
          <a:p>
            <a:pPr lvl="1"/>
            <a:r>
              <a:rPr lang="en-US" sz="2000" dirty="0"/>
              <a:t>Using a pie chart and a scatterplot, the interactive site shows:</a:t>
            </a:r>
          </a:p>
          <a:p>
            <a:pPr lvl="2"/>
            <a:r>
              <a:rPr lang="en-US" sz="1800" dirty="0"/>
              <a:t>The total success launches from each launch site</a:t>
            </a:r>
          </a:p>
          <a:p>
            <a:pPr lvl="2"/>
            <a:r>
              <a:rPr lang="en-US" sz="1800" dirty="0"/>
              <a:t>The correlation between payload mass and mission outcome (success or failure) for each launch site</a:t>
            </a:r>
          </a:p>
          <a:p>
            <a:endParaRPr lang="en-US" sz="2200" dirty="0"/>
          </a:p>
          <a:p>
            <a:endParaRPr lang="en-US" dirty="0"/>
          </a:p>
        </p:txBody>
      </p:sp>
    </p:spTree>
    <p:extLst>
      <p:ext uri="{BB962C8B-B14F-4D97-AF65-F5344CB8AC3E}">
        <p14:creationId xmlns:p14="http://schemas.microsoft.com/office/powerpoint/2010/main" val="10270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7E7EA5-FBDD-E0B5-C0C0-C631A8EEA780}"/>
              </a:ext>
            </a:extLst>
          </p:cNvPr>
          <p:cNvSpPr/>
          <p:nvPr/>
        </p:nvSpPr>
        <p:spPr>
          <a:xfrm>
            <a:off x="13197" y="231006"/>
            <a:ext cx="12192000" cy="1222409"/>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4" y="423512"/>
            <a:ext cx="8977511" cy="873063"/>
          </a:xfrm>
        </p:spPr>
        <p:txBody>
          <a:bodyPr>
            <a:normAutofit fontScale="90000"/>
          </a:bodyPr>
          <a:lstStyle/>
          <a:p>
            <a:r>
              <a:rPr lang="en-IN" dirty="0">
                <a:solidFill>
                  <a:schemeClr val="bg2"/>
                </a:solidFill>
              </a:rPr>
              <a:t>METHODOLOGY </a:t>
            </a:r>
            <a:br>
              <a:rPr lang="en-IN" sz="2400" b="0" dirty="0">
                <a:solidFill>
                  <a:schemeClr val="bg2"/>
                </a:solidFill>
              </a:rPr>
            </a:br>
            <a:r>
              <a:rPr lang="en-US" sz="2400" dirty="0">
                <a:solidFill>
                  <a:schemeClr val="bg2"/>
                </a:solidFill>
                <a:latin typeface="Tw Cen MT Condensed" panose="020B0606020104020203" pitchFamily="34" charset="77"/>
              </a:rPr>
              <a:t>MACHINE LEARNING PREDICTIONS</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fontScale="70000" lnSpcReduction="20000"/>
          </a:bodyPr>
          <a:lstStyle/>
          <a:p>
            <a:r>
              <a:rPr lang="en-US" sz="2400" dirty="0"/>
              <a:t>Functions from the Scikit-learn library are used to create our machine learning models.</a:t>
            </a:r>
          </a:p>
          <a:p>
            <a:r>
              <a:rPr lang="en-US" sz="2400" dirty="0"/>
              <a:t>The machine learning prediction phase include the following steps:</a:t>
            </a:r>
          </a:p>
          <a:p>
            <a:pPr lvl="1"/>
            <a:r>
              <a:rPr lang="en-US" sz="2000" dirty="0"/>
              <a:t>Standardizing the data</a:t>
            </a:r>
          </a:p>
          <a:p>
            <a:pPr lvl="1"/>
            <a:r>
              <a:rPr lang="en-US" sz="2000" dirty="0"/>
              <a:t>Splitting the data into training and test data</a:t>
            </a:r>
          </a:p>
          <a:p>
            <a:pPr lvl="1"/>
            <a:r>
              <a:rPr lang="en-US" sz="2000" dirty="0"/>
              <a:t>Creating machine learning models, which include:</a:t>
            </a:r>
          </a:p>
          <a:p>
            <a:pPr lvl="2"/>
            <a:r>
              <a:rPr lang="en-US" sz="1800" dirty="0"/>
              <a:t>Logistic regression</a:t>
            </a:r>
          </a:p>
          <a:p>
            <a:pPr lvl="2"/>
            <a:r>
              <a:rPr lang="en-US" sz="1800" dirty="0"/>
              <a:t>Support vector machine (SVM)</a:t>
            </a:r>
          </a:p>
          <a:p>
            <a:pPr lvl="2"/>
            <a:r>
              <a:rPr lang="en-US" sz="1800" dirty="0"/>
              <a:t>Decision tree</a:t>
            </a:r>
          </a:p>
          <a:p>
            <a:pPr lvl="2"/>
            <a:r>
              <a:rPr lang="en-US" sz="1800" dirty="0"/>
              <a:t>K nearest neighbors (KNN)</a:t>
            </a:r>
          </a:p>
          <a:p>
            <a:pPr lvl="1"/>
            <a:r>
              <a:rPr lang="en-US" sz="2000" dirty="0"/>
              <a:t>Fit the models on the training set </a:t>
            </a:r>
          </a:p>
          <a:p>
            <a:pPr lvl="1"/>
            <a:r>
              <a:rPr lang="en-US" sz="2000" dirty="0"/>
              <a:t>Find the best combination of hyperparameters for each model</a:t>
            </a:r>
          </a:p>
          <a:p>
            <a:pPr lvl="1"/>
            <a:r>
              <a:rPr lang="en-US" sz="2000" dirty="0"/>
              <a:t>Evaluate the models based on their accuracy scores and confusion matrix</a:t>
            </a:r>
          </a:p>
          <a:p>
            <a:endParaRPr lang="en-US" dirty="0"/>
          </a:p>
        </p:txBody>
      </p:sp>
    </p:spTree>
    <p:extLst>
      <p:ext uri="{BB962C8B-B14F-4D97-AF65-F5344CB8AC3E}">
        <p14:creationId xmlns:p14="http://schemas.microsoft.com/office/powerpoint/2010/main" val="159875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308763-1513-C7FF-12C8-6368792E99C7}"/>
              </a:ext>
            </a:extLst>
          </p:cNvPr>
          <p:cNvSpPr/>
          <p:nvPr/>
        </p:nvSpPr>
        <p:spPr>
          <a:xfrm>
            <a:off x="13197" y="163630"/>
            <a:ext cx="12192000" cy="128978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500514"/>
            <a:ext cx="8977511" cy="721894"/>
          </a:xfrm>
        </p:spPr>
        <p:txBody>
          <a:bodyPr>
            <a:normAutofit fontScale="90000"/>
          </a:bodyPr>
          <a:lstStyle/>
          <a:p>
            <a:r>
              <a:rPr lang="en-IN" dirty="0">
                <a:solidFill>
                  <a:schemeClr val="bg2"/>
                </a:solidFill>
              </a:rPr>
              <a:t>METHODOLOGY </a:t>
            </a:r>
            <a:br>
              <a:rPr lang="en-IN" sz="2400" b="0" dirty="0">
                <a:solidFill>
                  <a:schemeClr val="bg2"/>
                </a:solidFill>
              </a:rPr>
            </a:br>
            <a:r>
              <a:rPr lang="en-US" sz="2400" dirty="0">
                <a:solidFill>
                  <a:schemeClr val="bg2"/>
                </a:solidFill>
                <a:latin typeface="Tw Cen MT Condensed" panose="020B0606020104020203" pitchFamily="34" charset="77"/>
              </a:rPr>
              <a:t>RESULTS</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2400" dirty="0"/>
              <a:t>The results are split into 5 sections:</a:t>
            </a:r>
          </a:p>
          <a:p>
            <a:pPr lvl="1"/>
            <a:r>
              <a:rPr lang="en-US" sz="2000" dirty="0"/>
              <a:t>SQL (EDA with SQL)</a:t>
            </a:r>
          </a:p>
          <a:p>
            <a:pPr lvl="1"/>
            <a:r>
              <a:rPr lang="en-US" sz="2000" dirty="0"/>
              <a:t>Matplotlib and Seaborn (EDA with Visualization)</a:t>
            </a:r>
          </a:p>
          <a:p>
            <a:pPr lvl="1"/>
            <a:r>
              <a:rPr lang="en-US" sz="2000" dirty="0"/>
              <a:t>Folium</a:t>
            </a:r>
          </a:p>
          <a:p>
            <a:pPr lvl="1"/>
            <a:r>
              <a:rPr lang="en-US" sz="2000" dirty="0"/>
              <a:t>Dash</a:t>
            </a:r>
          </a:p>
          <a:p>
            <a:pPr lvl="1"/>
            <a:r>
              <a:rPr lang="en-US" sz="2000" dirty="0"/>
              <a:t>Predictive Analysis </a:t>
            </a:r>
          </a:p>
          <a:p>
            <a:r>
              <a:rPr lang="en-US" sz="2400" dirty="0"/>
              <a:t>In all of the graphs that follow, class 0 represents a failed launch outcome while class 1 represents a successful launch outcome.</a:t>
            </a:r>
          </a:p>
          <a:p>
            <a:endParaRPr lang="en-US" dirty="0"/>
          </a:p>
        </p:txBody>
      </p:sp>
    </p:spTree>
    <p:extLst>
      <p:ext uri="{BB962C8B-B14F-4D97-AF65-F5344CB8AC3E}">
        <p14:creationId xmlns:p14="http://schemas.microsoft.com/office/powerpoint/2010/main" val="960338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B60B4E-E82E-B3BA-C7D4-71F0E2816C29}"/>
              </a:ext>
            </a:extLst>
          </p:cNvPr>
          <p:cNvSpPr/>
          <p:nvPr/>
        </p:nvSpPr>
        <p:spPr>
          <a:xfrm>
            <a:off x="13197" y="336885"/>
            <a:ext cx="12192000" cy="1522846"/>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1233200"/>
            <a:ext cx="8977511" cy="662978"/>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dirty="0">
                <a:solidFill>
                  <a:schemeClr val="bg2"/>
                </a:solidFill>
              </a:rPr>
              <a:t>METHODOLOGY </a:t>
            </a:r>
            <a:br>
              <a:rPr lang="en-IN" sz="2400" b="0" dirty="0">
                <a:solidFill>
                  <a:schemeClr val="bg2"/>
                </a:solidFill>
              </a:rPr>
            </a:br>
            <a:r>
              <a:rPr lang="en-US" sz="2400" dirty="0">
                <a:solidFill>
                  <a:schemeClr val="bg2"/>
                </a:solidFill>
                <a:latin typeface="Tw Cen MT Condensed" panose="020B0606020104020203" pitchFamily="34" charset="77"/>
              </a:rPr>
              <a:t>RESULTS - </a:t>
            </a:r>
            <a:r>
              <a:rPr lang="en-US" sz="2400" dirty="0">
                <a:solidFill>
                  <a:schemeClr val="bg2"/>
                </a:solidFill>
              </a:rPr>
              <a:t>SQL (EDA with SQL)</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1800" dirty="0"/>
              <a:t>The names of the unique launch sites in the space mission</a:t>
            </a:r>
          </a:p>
          <a:p>
            <a:endParaRPr lang="en-US" sz="1800" dirty="0"/>
          </a:p>
          <a:p>
            <a:endParaRPr lang="en-US" sz="1800" dirty="0"/>
          </a:p>
          <a:p>
            <a:endParaRPr lang="en-US" sz="1800" dirty="0"/>
          </a:p>
          <a:p>
            <a:r>
              <a:rPr lang="en-US" sz="1800" dirty="0"/>
              <a:t>5 records where launch sites begin with ‘CCA’</a:t>
            </a:r>
          </a:p>
          <a:p>
            <a:endParaRPr lang="en-US" dirty="0"/>
          </a:p>
        </p:txBody>
      </p:sp>
      <p:pic>
        <p:nvPicPr>
          <p:cNvPr id="4" name="Picture 3">
            <a:extLst>
              <a:ext uri="{FF2B5EF4-FFF2-40B4-BE49-F238E27FC236}">
                <a16:creationId xmlns:a16="http://schemas.microsoft.com/office/drawing/2014/main" id="{BBA3E1B6-C66D-A1B6-3F5E-D59426A6950D}"/>
              </a:ext>
            </a:extLst>
          </p:cNvPr>
          <p:cNvPicPr>
            <a:picLocks noChangeAspect="1"/>
          </p:cNvPicPr>
          <p:nvPr/>
        </p:nvPicPr>
        <p:blipFill>
          <a:blip r:embed="rId2"/>
          <a:stretch>
            <a:fillRect/>
          </a:stretch>
        </p:blipFill>
        <p:spPr>
          <a:xfrm>
            <a:off x="2134712" y="2179401"/>
            <a:ext cx="1473200" cy="1549400"/>
          </a:xfrm>
          <a:prstGeom prst="rect">
            <a:avLst/>
          </a:prstGeom>
        </p:spPr>
      </p:pic>
      <p:pic>
        <p:nvPicPr>
          <p:cNvPr id="5" name="Picture 4">
            <a:extLst>
              <a:ext uri="{FF2B5EF4-FFF2-40B4-BE49-F238E27FC236}">
                <a16:creationId xmlns:a16="http://schemas.microsoft.com/office/drawing/2014/main" id="{60244F48-1878-7209-089D-8CFAE0DA37F3}"/>
              </a:ext>
            </a:extLst>
          </p:cNvPr>
          <p:cNvPicPr>
            <a:picLocks noChangeAspect="1"/>
          </p:cNvPicPr>
          <p:nvPr/>
        </p:nvPicPr>
        <p:blipFill>
          <a:blip r:embed="rId3"/>
          <a:stretch>
            <a:fillRect/>
          </a:stretch>
        </p:blipFill>
        <p:spPr>
          <a:xfrm>
            <a:off x="1020058" y="4193468"/>
            <a:ext cx="10178277" cy="1522846"/>
          </a:xfrm>
          <a:prstGeom prst="rect">
            <a:avLst/>
          </a:prstGeom>
        </p:spPr>
      </p:pic>
    </p:spTree>
    <p:extLst>
      <p:ext uri="{BB962C8B-B14F-4D97-AF65-F5344CB8AC3E}">
        <p14:creationId xmlns:p14="http://schemas.microsoft.com/office/powerpoint/2010/main" val="408346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F03E37-AC8C-144C-078C-90937285589C}"/>
              </a:ext>
            </a:extLst>
          </p:cNvPr>
          <p:cNvSpPr/>
          <p:nvPr/>
        </p:nvSpPr>
        <p:spPr>
          <a:xfrm>
            <a:off x="13197" y="404261"/>
            <a:ext cx="12192000" cy="1443790"/>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1233200"/>
            <a:ext cx="8977511" cy="662978"/>
          </a:xfrm>
        </p:spPr>
        <p:txBody>
          <a:bodyPr>
            <a:normAutofit fontScale="90000"/>
          </a:bodyPr>
          <a:lstStyle/>
          <a:p>
            <a:r>
              <a:rPr lang="en-IN" dirty="0">
                <a:solidFill>
                  <a:schemeClr val="bg2"/>
                </a:solidFill>
              </a:rPr>
              <a:t>METHODOLOGY </a:t>
            </a:r>
            <a:br>
              <a:rPr lang="en-IN" sz="2400" b="0" dirty="0">
                <a:solidFill>
                  <a:schemeClr val="bg2"/>
                </a:solidFill>
              </a:rPr>
            </a:br>
            <a:r>
              <a:rPr lang="en-IN" sz="2400" dirty="0">
                <a:solidFill>
                  <a:schemeClr val="bg2"/>
                </a:solidFill>
              </a:rPr>
              <a:t>RESULTS</a:t>
            </a:r>
            <a:r>
              <a:rPr lang="en-IN" sz="2400" b="0" dirty="0">
                <a:solidFill>
                  <a:schemeClr val="bg2"/>
                </a:solidFill>
              </a:rPr>
              <a:t> - </a:t>
            </a:r>
            <a:r>
              <a:rPr lang="en-US" sz="2400" dirty="0">
                <a:solidFill>
                  <a:schemeClr val="bg2"/>
                </a:solidFill>
              </a:rPr>
              <a:t>Matplotlib and Seaborn (EDA)</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1800" dirty="0"/>
              <a:t>The total payload mass carried by boosters launched by NASA (CRS)</a:t>
            </a:r>
          </a:p>
          <a:p>
            <a:endParaRPr lang="en-US" sz="1800" dirty="0"/>
          </a:p>
          <a:p>
            <a:pPr marL="0" indent="0">
              <a:buNone/>
            </a:pPr>
            <a:endParaRPr lang="en-US" sz="1800" dirty="0"/>
          </a:p>
          <a:p>
            <a:r>
              <a:rPr lang="en-US" sz="1800" dirty="0"/>
              <a:t>The average payload mass carried by booster version F9 v1.1</a:t>
            </a:r>
          </a:p>
          <a:p>
            <a:endParaRPr lang="en-US" sz="1800" dirty="0"/>
          </a:p>
          <a:p>
            <a:pPr marL="0" indent="0">
              <a:buNone/>
            </a:pPr>
            <a:endParaRPr lang="en-US" sz="1800" dirty="0"/>
          </a:p>
          <a:p>
            <a:r>
              <a:rPr lang="en-US" sz="1800" dirty="0"/>
              <a:t>The date when the first successful landing outcome in ground pad was achieved</a:t>
            </a:r>
          </a:p>
          <a:p>
            <a:pPr marL="0" indent="0">
              <a:buNone/>
            </a:pPr>
            <a:endParaRPr lang="en-US" sz="1800" dirty="0"/>
          </a:p>
          <a:p>
            <a:endParaRPr lang="en-US" dirty="0"/>
          </a:p>
        </p:txBody>
      </p:sp>
      <p:pic>
        <p:nvPicPr>
          <p:cNvPr id="4" name="Picture 3">
            <a:extLst>
              <a:ext uri="{FF2B5EF4-FFF2-40B4-BE49-F238E27FC236}">
                <a16:creationId xmlns:a16="http://schemas.microsoft.com/office/drawing/2014/main" id="{CEE1F6F1-60DB-F980-B097-EEDBF10B9A2B}"/>
              </a:ext>
            </a:extLst>
          </p:cNvPr>
          <p:cNvPicPr>
            <a:picLocks noChangeAspect="1"/>
          </p:cNvPicPr>
          <p:nvPr/>
        </p:nvPicPr>
        <p:blipFill>
          <a:blip r:embed="rId2"/>
          <a:stretch>
            <a:fillRect/>
          </a:stretch>
        </p:blipFill>
        <p:spPr>
          <a:xfrm>
            <a:off x="1942207" y="2337906"/>
            <a:ext cx="2882900" cy="723900"/>
          </a:xfrm>
          <a:prstGeom prst="rect">
            <a:avLst/>
          </a:prstGeom>
        </p:spPr>
      </p:pic>
      <p:pic>
        <p:nvPicPr>
          <p:cNvPr id="5" name="Picture 4">
            <a:extLst>
              <a:ext uri="{FF2B5EF4-FFF2-40B4-BE49-F238E27FC236}">
                <a16:creationId xmlns:a16="http://schemas.microsoft.com/office/drawing/2014/main" id="{0B23A60E-A50F-AF64-433A-C3FFFA9F9886}"/>
              </a:ext>
            </a:extLst>
          </p:cNvPr>
          <p:cNvPicPr>
            <a:picLocks noChangeAspect="1"/>
          </p:cNvPicPr>
          <p:nvPr/>
        </p:nvPicPr>
        <p:blipFill>
          <a:blip r:embed="rId3"/>
          <a:stretch>
            <a:fillRect/>
          </a:stretch>
        </p:blipFill>
        <p:spPr>
          <a:xfrm>
            <a:off x="1942207" y="3628530"/>
            <a:ext cx="3886200" cy="622300"/>
          </a:xfrm>
          <a:prstGeom prst="rect">
            <a:avLst/>
          </a:prstGeom>
        </p:spPr>
      </p:pic>
      <p:pic>
        <p:nvPicPr>
          <p:cNvPr id="6" name="Picture 5">
            <a:extLst>
              <a:ext uri="{FF2B5EF4-FFF2-40B4-BE49-F238E27FC236}">
                <a16:creationId xmlns:a16="http://schemas.microsoft.com/office/drawing/2014/main" id="{262FA662-E63B-FB70-1AA5-F56E5F22A733}"/>
              </a:ext>
            </a:extLst>
          </p:cNvPr>
          <p:cNvPicPr>
            <a:picLocks noChangeAspect="1"/>
          </p:cNvPicPr>
          <p:nvPr/>
        </p:nvPicPr>
        <p:blipFill>
          <a:blip r:embed="rId4"/>
          <a:stretch>
            <a:fillRect/>
          </a:stretch>
        </p:blipFill>
        <p:spPr>
          <a:xfrm>
            <a:off x="1942207" y="4961823"/>
            <a:ext cx="4279900" cy="749300"/>
          </a:xfrm>
          <a:prstGeom prst="rect">
            <a:avLst/>
          </a:prstGeom>
        </p:spPr>
      </p:pic>
    </p:spTree>
    <p:extLst>
      <p:ext uri="{BB962C8B-B14F-4D97-AF65-F5344CB8AC3E}">
        <p14:creationId xmlns:p14="http://schemas.microsoft.com/office/powerpoint/2010/main" val="1605002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E42B9A-CD4B-77C6-8D81-E79D2DA68A79}"/>
              </a:ext>
            </a:extLst>
          </p:cNvPr>
          <p:cNvSpPr/>
          <p:nvPr/>
        </p:nvSpPr>
        <p:spPr>
          <a:xfrm>
            <a:off x="13197" y="452387"/>
            <a:ext cx="12192000" cy="1551104"/>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2003492"/>
            <a:ext cx="10515600" cy="4822001"/>
          </a:xfrm>
        </p:spPr>
        <p:txBody>
          <a:bodyPr>
            <a:normAutofit/>
          </a:bodyPr>
          <a:lstStyle/>
          <a:p>
            <a:r>
              <a:rPr lang="en-US" sz="2400" dirty="0"/>
              <a:t>The names of the boosters which have success in drone ship and have payload mass greater than 4000 but less than 6000</a:t>
            </a:r>
          </a:p>
          <a:p>
            <a:endParaRPr lang="en-US" sz="2400" dirty="0"/>
          </a:p>
          <a:p>
            <a:pPr marL="0" indent="0">
              <a:buNone/>
            </a:pPr>
            <a:endParaRPr lang="en-US" sz="2400" dirty="0"/>
          </a:p>
          <a:p>
            <a:pPr marL="0" indent="0">
              <a:buNone/>
            </a:pPr>
            <a:endParaRPr lang="en-US" sz="2400" dirty="0"/>
          </a:p>
          <a:p>
            <a:r>
              <a:rPr lang="en-US" sz="2400" dirty="0"/>
              <a:t>The total number of successful and failure mission outcomes</a:t>
            </a:r>
          </a:p>
          <a:p>
            <a:pPr marL="0" indent="0">
              <a:buNone/>
            </a:pPr>
            <a:endParaRPr lang="en-US" sz="2400" dirty="0"/>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943276" y="952901"/>
            <a:ext cx="10289406" cy="105059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2"/>
                </a:solidFill>
                <a:latin typeface="Tw Cen MT Condensed" panose="020B0606020104020203" pitchFamily="34" charset="77"/>
              </a:rPr>
              <a:t>RESULTS</a:t>
            </a:r>
          </a:p>
          <a:p>
            <a:pPr>
              <a:spcBef>
                <a:spcPts val="500"/>
              </a:spcBef>
            </a:pPr>
            <a:r>
              <a:rPr lang="en-US" sz="3400" b="1" dirty="0">
                <a:solidFill>
                  <a:schemeClr val="bg2"/>
                </a:solidFill>
                <a:latin typeface="Tw Cen MT Condensed" panose="020B0606020104020203" pitchFamily="34" charset="77"/>
              </a:rPr>
              <a:t>SQL (EDA with SQL)</a:t>
            </a:r>
          </a:p>
        </p:txBody>
      </p:sp>
      <p:pic>
        <p:nvPicPr>
          <p:cNvPr id="8" name="Picture 7">
            <a:extLst>
              <a:ext uri="{FF2B5EF4-FFF2-40B4-BE49-F238E27FC236}">
                <a16:creationId xmlns:a16="http://schemas.microsoft.com/office/drawing/2014/main" id="{0BD0FE85-8C3A-4D40-A0C4-489F6EE436E7}"/>
              </a:ext>
            </a:extLst>
          </p:cNvPr>
          <p:cNvPicPr>
            <a:picLocks noChangeAspect="1"/>
          </p:cNvPicPr>
          <p:nvPr/>
        </p:nvPicPr>
        <p:blipFill>
          <a:blip r:embed="rId2"/>
          <a:stretch>
            <a:fillRect/>
          </a:stretch>
        </p:blipFill>
        <p:spPr>
          <a:xfrm>
            <a:off x="1172186" y="2915892"/>
            <a:ext cx="1511300" cy="1625600"/>
          </a:xfrm>
          <a:prstGeom prst="rect">
            <a:avLst/>
          </a:prstGeom>
        </p:spPr>
      </p:pic>
      <p:pic>
        <p:nvPicPr>
          <p:cNvPr id="11" name="Picture 10">
            <a:extLst>
              <a:ext uri="{FF2B5EF4-FFF2-40B4-BE49-F238E27FC236}">
                <a16:creationId xmlns:a16="http://schemas.microsoft.com/office/drawing/2014/main" id="{C930E457-59EF-3541-A518-A054A9FB850B}"/>
              </a:ext>
            </a:extLst>
          </p:cNvPr>
          <p:cNvPicPr>
            <a:picLocks noChangeAspect="1"/>
          </p:cNvPicPr>
          <p:nvPr/>
        </p:nvPicPr>
        <p:blipFill>
          <a:blip r:embed="rId3"/>
          <a:stretch>
            <a:fillRect/>
          </a:stretch>
        </p:blipFill>
        <p:spPr>
          <a:xfrm>
            <a:off x="1172186" y="5197642"/>
            <a:ext cx="3178433" cy="471638"/>
          </a:xfrm>
          <a:prstGeom prst="rect">
            <a:avLst/>
          </a:prstGeom>
        </p:spPr>
      </p:pic>
    </p:spTree>
    <p:extLst>
      <p:ext uri="{BB962C8B-B14F-4D97-AF65-F5344CB8AC3E}">
        <p14:creationId xmlns:p14="http://schemas.microsoft.com/office/powerpoint/2010/main" val="396447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65677"/>
            <a:ext cx="10515600" cy="5259587"/>
          </a:xfrm>
        </p:spPr>
        <p:txBody>
          <a:bodyPr>
            <a:normAutofit/>
          </a:bodyPr>
          <a:lstStyle/>
          <a:p>
            <a:r>
              <a:rPr lang="en-MY" sz="2400" dirty="0"/>
              <a:t>The failed landing outcomes in drone ship, their booster versions, and launch site names for in year 2015</a:t>
            </a:r>
          </a:p>
          <a:p>
            <a:endParaRPr lang="en-MY" sz="2400" dirty="0"/>
          </a:p>
          <a:p>
            <a:r>
              <a:rPr lang="en-MY" sz="2400" dirty="0"/>
              <a:t>The count of landing outcomes between the date 2010-06-04 and 2017-03-20, in descending order</a:t>
            </a: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SQL (EDA with SQL)</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pic>
        <p:nvPicPr>
          <p:cNvPr id="8" name="Picture 7">
            <a:extLst>
              <a:ext uri="{FF2B5EF4-FFF2-40B4-BE49-F238E27FC236}">
                <a16:creationId xmlns:a16="http://schemas.microsoft.com/office/drawing/2014/main" id="{45CF0C1A-CED5-3643-B95B-B504EA4EFD2A}"/>
              </a:ext>
            </a:extLst>
          </p:cNvPr>
          <p:cNvPicPr>
            <a:picLocks noChangeAspect="1"/>
          </p:cNvPicPr>
          <p:nvPr/>
        </p:nvPicPr>
        <p:blipFill>
          <a:blip r:embed="rId2"/>
          <a:stretch>
            <a:fillRect/>
          </a:stretch>
        </p:blipFill>
        <p:spPr>
          <a:xfrm>
            <a:off x="1172185" y="2342954"/>
            <a:ext cx="3919579" cy="737130"/>
          </a:xfrm>
          <a:prstGeom prst="rect">
            <a:avLst/>
          </a:prstGeom>
        </p:spPr>
      </p:pic>
      <p:pic>
        <p:nvPicPr>
          <p:cNvPr id="11" name="Picture 10">
            <a:extLst>
              <a:ext uri="{FF2B5EF4-FFF2-40B4-BE49-F238E27FC236}">
                <a16:creationId xmlns:a16="http://schemas.microsoft.com/office/drawing/2014/main" id="{CF44B467-93D1-6B42-88F2-1A0FC9BA4DD3}"/>
              </a:ext>
            </a:extLst>
          </p:cNvPr>
          <p:cNvPicPr>
            <a:picLocks noChangeAspect="1"/>
          </p:cNvPicPr>
          <p:nvPr/>
        </p:nvPicPr>
        <p:blipFill>
          <a:blip r:embed="rId3"/>
          <a:stretch>
            <a:fillRect/>
          </a:stretch>
        </p:blipFill>
        <p:spPr>
          <a:xfrm>
            <a:off x="1172185" y="3938878"/>
            <a:ext cx="3024430" cy="1874782"/>
          </a:xfrm>
          <a:prstGeom prst="rect">
            <a:avLst/>
          </a:prstGeom>
        </p:spPr>
      </p:pic>
    </p:spTree>
    <p:extLst>
      <p:ext uri="{BB962C8B-B14F-4D97-AF65-F5344CB8AC3E}">
        <p14:creationId xmlns:p14="http://schemas.microsoft.com/office/powerpoint/2010/main" val="1254159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65677"/>
            <a:ext cx="10515600" cy="5259587"/>
          </a:xfrm>
        </p:spPr>
        <p:txBody>
          <a:bodyPr>
            <a:normAutofit/>
          </a:bodyPr>
          <a:lstStyle/>
          <a:p>
            <a:r>
              <a:rPr lang="en-MY" sz="2400" dirty="0"/>
              <a:t>The relationship between flight number and launch site</a:t>
            </a:r>
          </a:p>
          <a:p>
            <a:endParaRPr lang="en-MY" sz="2400" dirty="0"/>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Matplotlib and Seaborn (EDA with Visualization)</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9" name="Picture 8">
            <a:extLst>
              <a:ext uri="{FF2B5EF4-FFF2-40B4-BE49-F238E27FC236}">
                <a16:creationId xmlns:a16="http://schemas.microsoft.com/office/drawing/2014/main" id="{4994FE0F-E570-CF43-A295-1AE28922B273}"/>
              </a:ext>
            </a:extLst>
          </p:cNvPr>
          <p:cNvPicPr>
            <a:picLocks noChangeAspect="1"/>
          </p:cNvPicPr>
          <p:nvPr/>
        </p:nvPicPr>
        <p:blipFill>
          <a:blip r:embed="rId2"/>
          <a:stretch>
            <a:fillRect/>
          </a:stretch>
        </p:blipFill>
        <p:spPr>
          <a:xfrm>
            <a:off x="1388186" y="2050181"/>
            <a:ext cx="8375246" cy="3744227"/>
          </a:xfrm>
          <a:prstGeom prst="rect">
            <a:avLst/>
          </a:prstGeom>
        </p:spPr>
      </p:pic>
    </p:spTree>
    <p:extLst>
      <p:ext uri="{BB962C8B-B14F-4D97-AF65-F5344CB8AC3E}">
        <p14:creationId xmlns:p14="http://schemas.microsoft.com/office/powerpoint/2010/main" val="281778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5225648"/>
          </a:xfrm>
        </p:spPr>
        <p:txBody>
          <a:bodyPr>
            <a:normAutofit/>
          </a:bodyPr>
          <a:lstStyle/>
          <a:p>
            <a:r>
              <a:rPr lang="en-MY" sz="2400" dirty="0"/>
              <a:t>The relationship between payload mass and launch site</a:t>
            </a:r>
          </a:p>
          <a:p>
            <a:endParaRPr lang="en-MY" sz="2400" dirty="0"/>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Matplotlib and Seaborn (EDA with Visualization)</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8" name="Picture 7">
            <a:extLst>
              <a:ext uri="{FF2B5EF4-FFF2-40B4-BE49-F238E27FC236}">
                <a16:creationId xmlns:a16="http://schemas.microsoft.com/office/drawing/2014/main" id="{0F62D1E6-0312-CB4B-80CA-47E90071E1F5}"/>
              </a:ext>
            </a:extLst>
          </p:cNvPr>
          <p:cNvPicPr>
            <a:picLocks noChangeAspect="1"/>
          </p:cNvPicPr>
          <p:nvPr/>
        </p:nvPicPr>
        <p:blipFill>
          <a:blip r:embed="rId2"/>
          <a:stretch>
            <a:fillRect/>
          </a:stretch>
        </p:blipFill>
        <p:spPr>
          <a:xfrm>
            <a:off x="1388186" y="2107934"/>
            <a:ext cx="8478485" cy="3250449"/>
          </a:xfrm>
          <a:prstGeom prst="rect">
            <a:avLst/>
          </a:prstGeom>
        </p:spPr>
      </p:pic>
    </p:spTree>
    <p:extLst>
      <p:ext uri="{BB962C8B-B14F-4D97-AF65-F5344CB8AC3E}">
        <p14:creationId xmlns:p14="http://schemas.microsoft.com/office/powerpoint/2010/main" val="233733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03263"/>
            <a:ext cx="10515600" cy="4822001"/>
          </a:xfrm>
        </p:spPr>
        <p:txBody>
          <a:bodyPr>
            <a:normAutofit/>
          </a:bodyPr>
          <a:lstStyle/>
          <a:p>
            <a:r>
              <a:rPr lang="en-MY" sz="2400" dirty="0"/>
              <a:t>The relationship between success rate and orbit type</a:t>
            </a:r>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Matplotlib and Seaborn (EDA with Visualization)</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9" name="Picture 8">
            <a:extLst>
              <a:ext uri="{FF2B5EF4-FFF2-40B4-BE49-F238E27FC236}">
                <a16:creationId xmlns:a16="http://schemas.microsoft.com/office/drawing/2014/main" id="{3F9756CC-F1FC-594A-9ECF-D4B089EAE958}"/>
              </a:ext>
            </a:extLst>
          </p:cNvPr>
          <p:cNvPicPr>
            <a:picLocks noChangeAspect="1"/>
          </p:cNvPicPr>
          <p:nvPr/>
        </p:nvPicPr>
        <p:blipFill>
          <a:blip r:embed="rId2"/>
          <a:stretch>
            <a:fillRect/>
          </a:stretch>
        </p:blipFill>
        <p:spPr>
          <a:xfrm>
            <a:off x="1608092" y="2403795"/>
            <a:ext cx="6024276" cy="3332862"/>
          </a:xfrm>
          <a:prstGeom prst="rect">
            <a:avLst/>
          </a:prstGeom>
        </p:spPr>
      </p:pic>
    </p:spTree>
    <p:extLst>
      <p:ext uri="{BB962C8B-B14F-4D97-AF65-F5344CB8AC3E}">
        <p14:creationId xmlns:p14="http://schemas.microsoft.com/office/powerpoint/2010/main" val="7296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8000" r="-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4F9F-DCC9-82BF-5E49-6480B34ABE31}"/>
              </a:ext>
            </a:extLst>
          </p:cNvPr>
          <p:cNvSpPr>
            <a:spLocks noGrp="1"/>
          </p:cNvSpPr>
          <p:nvPr>
            <p:ph type="title"/>
          </p:nvPr>
        </p:nvSpPr>
        <p:spPr/>
        <p:txBody>
          <a:bodyPr/>
          <a:lstStyle/>
          <a:p>
            <a:r>
              <a:rPr lang="en-IN" dirty="0">
                <a:solidFill>
                  <a:schemeClr val="bg2"/>
                </a:solidFill>
              </a:rPr>
              <a:t>OUTLINE</a:t>
            </a:r>
            <a:endParaRPr lang="en-US" dirty="0">
              <a:solidFill>
                <a:schemeClr val="bg2"/>
              </a:solidFill>
            </a:endParaRPr>
          </a:p>
        </p:txBody>
      </p:sp>
      <p:sp>
        <p:nvSpPr>
          <p:cNvPr id="3" name="Content Placeholder 2">
            <a:extLst>
              <a:ext uri="{FF2B5EF4-FFF2-40B4-BE49-F238E27FC236}">
                <a16:creationId xmlns:a16="http://schemas.microsoft.com/office/drawing/2014/main" id="{BAFA0B40-5E85-B823-5450-14B269AB5404}"/>
              </a:ext>
            </a:extLst>
          </p:cNvPr>
          <p:cNvSpPr>
            <a:spLocks noGrp="1"/>
          </p:cNvSpPr>
          <p:nvPr>
            <p:ph idx="1"/>
          </p:nvPr>
        </p:nvSpPr>
        <p:spPr/>
        <p:txBody>
          <a:bodyPr/>
          <a:lstStyle/>
          <a:p>
            <a:r>
              <a:rPr lang="en-IN" dirty="0">
                <a:solidFill>
                  <a:schemeClr val="bg2"/>
                </a:solidFill>
              </a:rPr>
              <a:t>Executive Summary</a:t>
            </a:r>
          </a:p>
          <a:p>
            <a:r>
              <a:rPr lang="en-IN" dirty="0">
                <a:solidFill>
                  <a:schemeClr val="bg2"/>
                </a:solidFill>
              </a:rPr>
              <a:t>Introduction</a:t>
            </a:r>
          </a:p>
          <a:p>
            <a:r>
              <a:rPr lang="en-IN" dirty="0">
                <a:solidFill>
                  <a:schemeClr val="bg2"/>
                </a:solidFill>
              </a:rPr>
              <a:t>Methodology</a:t>
            </a:r>
          </a:p>
          <a:p>
            <a:r>
              <a:rPr lang="en-IN" dirty="0">
                <a:solidFill>
                  <a:schemeClr val="bg2"/>
                </a:solidFill>
              </a:rPr>
              <a:t>Results</a:t>
            </a:r>
          </a:p>
          <a:p>
            <a:r>
              <a:rPr lang="en-IN" dirty="0">
                <a:solidFill>
                  <a:schemeClr val="bg2"/>
                </a:solidFill>
              </a:rPr>
              <a:t>Discussion</a:t>
            </a:r>
          </a:p>
          <a:p>
            <a:r>
              <a:rPr lang="en-IN" dirty="0">
                <a:solidFill>
                  <a:schemeClr val="bg2"/>
                </a:solidFill>
              </a:rPr>
              <a:t>Conclusion</a:t>
            </a:r>
          </a:p>
          <a:p>
            <a:endParaRPr lang="en-IN" dirty="0"/>
          </a:p>
          <a:p>
            <a:endParaRPr lang="en-US" dirty="0"/>
          </a:p>
        </p:txBody>
      </p:sp>
    </p:spTree>
    <p:extLst>
      <p:ext uri="{BB962C8B-B14F-4D97-AF65-F5344CB8AC3E}">
        <p14:creationId xmlns:p14="http://schemas.microsoft.com/office/powerpoint/2010/main" val="240748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5225648"/>
          </a:xfrm>
        </p:spPr>
        <p:txBody>
          <a:bodyPr>
            <a:normAutofit/>
          </a:bodyPr>
          <a:lstStyle/>
          <a:p>
            <a:r>
              <a:rPr lang="en-MY" sz="2400" dirty="0"/>
              <a:t>The relationship between flight number and orbit type</a:t>
            </a:r>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Matplotlib and Seaborn (EDA with Visualization)</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8" name="Picture 7">
            <a:extLst>
              <a:ext uri="{FF2B5EF4-FFF2-40B4-BE49-F238E27FC236}">
                <a16:creationId xmlns:a16="http://schemas.microsoft.com/office/drawing/2014/main" id="{7E101C80-0503-2B49-802D-4BF82168C268}"/>
              </a:ext>
            </a:extLst>
          </p:cNvPr>
          <p:cNvPicPr>
            <a:picLocks noChangeAspect="1"/>
          </p:cNvPicPr>
          <p:nvPr/>
        </p:nvPicPr>
        <p:blipFill>
          <a:blip r:embed="rId2"/>
          <a:stretch>
            <a:fillRect/>
          </a:stretch>
        </p:blipFill>
        <p:spPr>
          <a:xfrm>
            <a:off x="1175486" y="2016796"/>
            <a:ext cx="7064943" cy="3629919"/>
          </a:xfrm>
          <a:prstGeom prst="rect">
            <a:avLst/>
          </a:prstGeom>
        </p:spPr>
      </p:pic>
    </p:spTree>
    <p:extLst>
      <p:ext uri="{BB962C8B-B14F-4D97-AF65-F5344CB8AC3E}">
        <p14:creationId xmlns:p14="http://schemas.microsoft.com/office/powerpoint/2010/main" val="148857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5225648"/>
          </a:xfrm>
        </p:spPr>
        <p:txBody>
          <a:bodyPr>
            <a:normAutofit/>
          </a:bodyPr>
          <a:lstStyle/>
          <a:p>
            <a:r>
              <a:rPr lang="en-MY" sz="2400" dirty="0"/>
              <a:t>The launch success yearly trend</a:t>
            </a:r>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Matplotlib and Seaborn (EDA with Visualization)</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8" name="Picture 7">
            <a:extLst>
              <a:ext uri="{FF2B5EF4-FFF2-40B4-BE49-F238E27FC236}">
                <a16:creationId xmlns:a16="http://schemas.microsoft.com/office/drawing/2014/main" id="{770A2C22-3361-5540-AF98-8B133B5722FE}"/>
              </a:ext>
            </a:extLst>
          </p:cNvPr>
          <p:cNvPicPr>
            <a:picLocks noChangeAspect="1"/>
          </p:cNvPicPr>
          <p:nvPr/>
        </p:nvPicPr>
        <p:blipFill>
          <a:blip r:embed="rId2"/>
          <a:stretch>
            <a:fillRect/>
          </a:stretch>
        </p:blipFill>
        <p:spPr>
          <a:xfrm>
            <a:off x="1076495" y="2016796"/>
            <a:ext cx="6893224" cy="3706920"/>
          </a:xfrm>
          <a:prstGeom prst="rect">
            <a:avLst/>
          </a:prstGeom>
        </p:spPr>
      </p:pic>
    </p:spTree>
    <p:extLst>
      <p:ext uri="{BB962C8B-B14F-4D97-AF65-F5344CB8AC3E}">
        <p14:creationId xmlns:p14="http://schemas.microsoft.com/office/powerpoint/2010/main" val="1468226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5225648"/>
          </a:xfrm>
        </p:spPr>
        <p:txBody>
          <a:bodyPr>
            <a:normAutofit/>
          </a:bodyPr>
          <a:lstStyle/>
          <a:p>
            <a:r>
              <a:rPr lang="en-US" sz="2400" dirty="0"/>
              <a:t>The succeeded launches and failed launches for each site on map</a:t>
            </a:r>
          </a:p>
          <a:p>
            <a:pPr lvl="1"/>
            <a:r>
              <a:rPr lang="en-US" sz="2000" dirty="0"/>
              <a:t>If we zoom in on one of the launch site, we can see green and red tags. Each green tag represents a successful launch while each red tag represents a failed launch</a:t>
            </a: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Folium</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14" name="Picture 13">
            <a:extLst>
              <a:ext uri="{FF2B5EF4-FFF2-40B4-BE49-F238E27FC236}">
                <a16:creationId xmlns:a16="http://schemas.microsoft.com/office/drawing/2014/main" id="{6390BDFE-E14D-3846-B29D-612F3468BD79}"/>
              </a:ext>
            </a:extLst>
          </p:cNvPr>
          <p:cNvPicPr>
            <a:picLocks noChangeAspect="1"/>
          </p:cNvPicPr>
          <p:nvPr/>
        </p:nvPicPr>
        <p:blipFill>
          <a:blip r:embed="rId2"/>
          <a:stretch>
            <a:fillRect/>
          </a:stretch>
        </p:blipFill>
        <p:spPr>
          <a:xfrm>
            <a:off x="1388186" y="2780515"/>
            <a:ext cx="8495071" cy="2927266"/>
          </a:xfrm>
          <a:prstGeom prst="rect">
            <a:avLst/>
          </a:prstGeom>
        </p:spPr>
      </p:pic>
    </p:spTree>
    <p:extLst>
      <p:ext uri="{BB962C8B-B14F-4D97-AF65-F5344CB8AC3E}">
        <p14:creationId xmlns:p14="http://schemas.microsoft.com/office/powerpoint/2010/main" val="1781997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4689427"/>
          </a:xfrm>
        </p:spPr>
        <p:txBody>
          <a:bodyPr>
            <a:normAutofit/>
          </a:bodyPr>
          <a:lstStyle/>
          <a:p>
            <a:r>
              <a:rPr lang="en-US" sz="2400" dirty="0"/>
              <a:t>The distances between a launch site to its proximities such as the nearest city, railway, or highway</a:t>
            </a:r>
          </a:p>
          <a:p>
            <a:pPr lvl="1"/>
            <a:r>
              <a:rPr lang="en-US" sz="2000" dirty="0"/>
              <a:t>The picture below shows the distance between the VAFB SLC-4E launch site and the nearest coastline</a:t>
            </a:r>
          </a:p>
          <a:p>
            <a:pPr marL="0" indent="0">
              <a:buNone/>
            </a:pP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Folium</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pic>
        <p:nvPicPr>
          <p:cNvPr id="8" name="Picture 7">
            <a:extLst>
              <a:ext uri="{FF2B5EF4-FFF2-40B4-BE49-F238E27FC236}">
                <a16:creationId xmlns:a16="http://schemas.microsoft.com/office/drawing/2014/main" id="{4DD66ADF-76B9-EB4E-909D-1A1AC6E7F63E}"/>
              </a:ext>
            </a:extLst>
          </p:cNvPr>
          <p:cNvPicPr>
            <a:picLocks noChangeAspect="1"/>
          </p:cNvPicPr>
          <p:nvPr/>
        </p:nvPicPr>
        <p:blipFill rotWithShape="1">
          <a:blip r:embed="rId2"/>
          <a:srcRect l="32712" t="15961"/>
          <a:stretch/>
        </p:blipFill>
        <p:spPr>
          <a:xfrm>
            <a:off x="1388186" y="3207210"/>
            <a:ext cx="6120581" cy="2683451"/>
          </a:xfrm>
          <a:prstGeom prst="rect">
            <a:avLst/>
          </a:prstGeom>
        </p:spPr>
      </p:pic>
    </p:spTree>
    <p:extLst>
      <p:ext uri="{BB962C8B-B14F-4D97-AF65-F5344CB8AC3E}">
        <p14:creationId xmlns:p14="http://schemas.microsoft.com/office/powerpoint/2010/main" val="191221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366787"/>
            <a:ext cx="10515600" cy="5358477"/>
          </a:xfrm>
        </p:spPr>
        <p:txBody>
          <a:bodyPr>
            <a:normAutofit/>
          </a:bodyPr>
          <a:lstStyle/>
          <a:p>
            <a:r>
              <a:rPr lang="en-US" dirty="0"/>
              <a:t>The picture below shows a pie chart when launch site CCAFS LC-40 is chosen.</a:t>
            </a:r>
          </a:p>
          <a:p>
            <a:r>
              <a:rPr lang="en-US" dirty="0"/>
              <a:t>0 represents failed launches while 1 represents successful launches. We can see that 73.1% of launches done at CCAFS LC-40 are failed launches.</a:t>
            </a:r>
            <a:br>
              <a:rPr lang="en-MY" dirty="0"/>
            </a:br>
            <a:endParaRPr lang="en-MY" dirty="0"/>
          </a:p>
          <a:p>
            <a:pPr marL="0" indent="0">
              <a:buNone/>
            </a:pPr>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Dash</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9" name="Picture 8">
            <a:extLst>
              <a:ext uri="{FF2B5EF4-FFF2-40B4-BE49-F238E27FC236}">
                <a16:creationId xmlns:a16="http://schemas.microsoft.com/office/drawing/2014/main" id="{FF5415FE-BD8F-814C-8590-A35061A30324}"/>
              </a:ext>
            </a:extLst>
          </p:cNvPr>
          <p:cNvPicPr>
            <a:picLocks noChangeAspect="1"/>
          </p:cNvPicPr>
          <p:nvPr/>
        </p:nvPicPr>
        <p:blipFill>
          <a:blip r:embed="rId2"/>
          <a:stretch>
            <a:fillRect/>
          </a:stretch>
        </p:blipFill>
        <p:spPr>
          <a:xfrm>
            <a:off x="1221849" y="2675515"/>
            <a:ext cx="8616707" cy="3006585"/>
          </a:xfrm>
          <a:prstGeom prst="rect">
            <a:avLst/>
          </a:prstGeom>
        </p:spPr>
      </p:pic>
    </p:spTree>
    <p:extLst>
      <p:ext uri="{BB962C8B-B14F-4D97-AF65-F5344CB8AC3E}">
        <p14:creationId xmlns:p14="http://schemas.microsoft.com/office/powerpoint/2010/main" val="383248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4540072"/>
          </a:xfrm>
        </p:spPr>
        <p:txBody>
          <a:bodyPr>
            <a:normAutofit/>
          </a:bodyPr>
          <a:lstStyle/>
          <a:p>
            <a:r>
              <a:rPr lang="en-US" sz="2000" dirty="0"/>
              <a:t>The picture below shows a scatterplot when the payload mass range is set to be from 2000kg to 8000kg.</a:t>
            </a:r>
          </a:p>
          <a:p>
            <a:r>
              <a:rPr lang="en-US" sz="2000" dirty="0"/>
              <a:t>Class 0 represents failed launches while class 1 represents successful launches. </a:t>
            </a:r>
            <a:endParaRPr lang="en-MY" sz="20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Dash</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8" name="Picture 7">
            <a:extLst>
              <a:ext uri="{FF2B5EF4-FFF2-40B4-BE49-F238E27FC236}">
                <a16:creationId xmlns:a16="http://schemas.microsoft.com/office/drawing/2014/main" id="{96EA7AC3-F86F-CD46-87BF-BF760450BE84}"/>
              </a:ext>
            </a:extLst>
          </p:cNvPr>
          <p:cNvPicPr>
            <a:picLocks noChangeAspect="1"/>
          </p:cNvPicPr>
          <p:nvPr/>
        </p:nvPicPr>
        <p:blipFill>
          <a:blip r:embed="rId2"/>
          <a:stretch>
            <a:fillRect/>
          </a:stretch>
        </p:blipFill>
        <p:spPr>
          <a:xfrm>
            <a:off x="1172186" y="2983833"/>
            <a:ext cx="9483213" cy="2839452"/>
          </a:xfrm>
          <a:prstGeom prst="rect">
            <a:avLst/>
          </a:prstGeom>
        </p:spPr>
      </p:pic>
    </p:spTree>
    <p:extLst>
      <p:ext uri="{BB962C8B-B14F-4D97-AF65-F5344CB8AC3E}">
        <p14:creationId xmlns:p14="http://schemas.microsoft.com/office/powerpoint/2010/main" val="2581907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03263"/>
            <a:ext cx="10515600" cy="4822001"/>
          </a:xfrm>
        </p:spPr>
        <p:txBody>
          <a:bodyPr>
            <a:normAutofit/>
          </a:bodyPr>
          <a:lstStyle/>
          <a:p>
            <a:r>
              <a:rPr lang="en-US" sz="2400" dirty="0"/>
              <a:t>Logistic regression</a:t>
            </a:r>
          </a:p>
          <a:p>
            <a:pPr lvl="1"/>
            <a:r>
              <a:rPr lang="en-US" sz="2000" dirty="0" err="1"/>
              <a:t>GridSearchCV</a:t>
            </a:r>
            <a:r>
              <a:rPr lang="en-US" sz="2000" dirty="0"/>
              <a:t> best score: </a:t>
            </a:r>
            <a:r>
              <a:rPr lang="en-MY" sz="2000" dirty="0"/>
              <a:t>0.8464285714285713</a:t>
            </a:r>
          </a:p>
          <a:p>
            <a:pPr lvl="1"/>
            <a:r>
              <a:rPr lang="en-MY" sz="2000" dirty="0"/>
              <a:t>Accuracy score on test set: 0.8333333333333334</a:t>
            </a:r>
          </a:p>
          <a:p>
            <a:pPr lvl="1"/>
            <a:r>
              <a:rPr lang="en-MY" sz="2000" dirty="0"/>
              <a:t>Confusion matrix:</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Predictive Analysis</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9" name="Picture 8">
            <a:extLst>
              <a:ext uri="{FF2B5EF4-FFF2-40B4-BE49-F238E27FC236}">
                <a16:creationId xmlns:a16="http://schemas.microsoft.com/office/drawing/2014/main" id="{DD640FFE-5E4A-F74B-9882-DB13234EC57C}"/>
              </a:ext>
            </a:extLst>
          </p:cNvPr>
          <p:cNvPicPr>
            <a:picLocks noChangeAspect="1"/>
          </p:cNvPicPr>
          <p:nvPr/>
        </p:nvPicPr>
        <p:blipFill>
          <a:blip r:embed="rId2"/>
          <a:stretch>
            <a:fillRect/>
          </a:stretch>
        </p:blipFill>
        <p:spPr>
          <a:xfrm>
            <a:off x="7440328" y="2035998"/>
            <a:ext cx="3580598" cy="3026890"/>
          </a:xfrm>
          <a:prstGeom prst="rect">
            <a:avLst/>
          </a:prstGeom>
        </p:spPr>
      </p:pic>
    </p:spTree>
    <p:extLst>
      <p:ext uri="{BB962C8B-B14F-4D97-AF65-F5344CB8AC3E}">
        <p14:creationId xmlns:p14="http://schemas.microsoft.com/office/powerpoint/2010/main" val="139961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03263"/>
            <a:ext cx="10515600" cy="4822001"/>
          </a:xfrm>
        </p:spPr>
        <p:txBody>
          <a:bodyPr>
            <a:normAutofit/>
          </a:bodyPr>
          <a:lstStyle/>
          <a:p>
            <a:r>
              <a:rPr lang="en-US" sz="2400" dirty="0"/>
              <a:t>Support vector machine (SVM)</a:t>
            </a:r>
          </a:p>
          <a:p>
            <a:pPr lvl="1"/>
            <a:r>
              <a:rPr lang="en-US" sz="2000" dirty="0" err="1"/>
              <a:t>GridSearchCV</a:t>
            </a:r>
            <a:r>
              <a:rPr lang="en-US" sz="2000" dirty="0"/>
              <a:t> best score: </a:t>
            </a:r>
            <a:r>
              <a:rPr lang="en-MY" sz="2000" dirty="0"/>
              <a:t>0.8482142857142856</a:t>
            </a:r>
          </a:p>
          <a:p>
            <a:pPr lvl="1"/>
            <a:r>
              <a:rPr lang="en-MY" sz="2000" dirty="0"/>
              <a:t>Accuracy score on test set: 0.8333333333333334</a:t>
            </a:r>
          </a:p>
          <a:p>
            <a:pPr lvl="1"/>
            <a:r>
              <a:rPr lang="en-MY" sz="2000" dirty="0"/>
              <a:t>Confusion matrix:</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Predictive Analysis</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9" name="Picture 8">
            <a:extLst>
              <a:ext uri="{FF2B5EF4-FFF2-40B4-BE49-F238E27FC236}">
                <a16:creationId xmlns:a16="http://schemas.microsoft.com/office/drawing/2014/main" id="{DD640FFE-5E4A-F74B-9882-DB13234EC57C}"/>
              </a:ext>
            </a:extLst>
          </p:cNvPr>
          <p:cNvPicPr>
            <a:picLocks noChangeAspect="1"/>
          </p:cNvPicPr>
          <p:nvPr/>
        </p:nvPicPr>
        <p:blipFill>
          <a:blip r:embed="rId2"/>
          <a:stretch>
            <a:fillRect/>
          </a:stretch>
        </p:blipFill>
        <p:spPr>
          <a:xfrm>
            <a:off x="7286324" y="2035998"/>
            <a:ext cx="3830856" cy="3055766"/>
          </a:xfrm>
          <a:prstGeom prst="rect">
            <a:avLst/>
          </a:prstGeom>
        </p:spPr>
      </p:pic>
    </p:spTree>
    <p:extLst>
      <p:ext uri="{BB962C8B-B14F-4D97-AF65-F5344CB8AC3E}">
        <p14:creationId xmlns:p14="http://schemas.microsoft.com/office/powerpoint/2010/main" val="3255012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03263"/>
            <a:ext cx="10515600" cy="4822001"/>
          </a:xfrm>
        </p:spPr>
        <p:txBody>
          <a:bodyPr>
            <a:normAutofit/>
          </a:bodyPr>
          <a:lstStyle/>
          <a:p>
            <a:r>
              <a:rPr lang="en-US" sz="2400" dirty="0"/>
              <a:t>Decision tree</a:t>
            </a:r>
          </a:p>
          <a:p>
            <a:pPr lvl="1"/>
            <a:r>
              <a:rPr lang="en-US" sz="2000" dirty="0" err="1"/>
              <a:t>GridSearchCV</a:t>
            </a:r>
            <a:r>
              <a:rPr lang="en-US" sz="2000" dirty="0"/>
              <a:t> best score: </a:t>
            </a:r>
            <a:r>
              <a:rPr lang="en-MY" sz="2000" dirty="0"/>
              <a:t>0.8892857142857142</a:t>
            </a:r>
          </a:p>
          <a:p>
            <a:pPr lvl="1"/>
            <a:r>
              <a:rPr lang="en-MY" sz="2000" dirty="0"/>
              <a:t>Accuracy score on test set: 0.8333333333333334</a:t>
            </a:r>
          </a:p>
          <a:p>
            <a:pPr lvl="1"/>
            <a:r>
              <a:rPr lang="en-MY" sz="2000" dirty="0"/>
              <a:t>Confusion matrix:</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Predictive Analysis</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9" name="Picture 8">
            <a:extLst>
              <a:ext uri="{FF2B5EF4-FFF2-40B4-BE49-F238E27FC236}">
                <a16:creationId xmlns:a16="http://schemas.microsoft.com/office/drawing/2014/main" id="{DD640FFE-5E4A-F74B-9882-DB13234EC57C}"/>
              </a:ext>
            </a:extLst>
          </p:cNvPr>
          <p:cNvPicPr>
            <a:picLocks noChangeAspect="1"/>
          </p:cNvPicPr>
          <p:nvPr/>
        </p:nvPicPr>
        <p:blipFill>
          <a:blip r:embed="rId2"/>
          <a:stretch>
            <a:fillRect/>
          </a:stretch>
        </p:blipFill>
        <p:spPr>
          <a:xfrm>
            <a:off x="7498079" y="2115746"/>
            <a:ext cx="3609475" cy="2860515"/>
          </a:xfrm>
          <a:prstGeom prst="rect">
            <a:avLst/>
          </a:prstGeom>
        </p:spPr>
      </p:pic>
    </p:spTree>
    <p:extLst>
      <p:ext uri="{BB962C8B-B14F-4D97-AF65-F5344CB8AC3E}">
        <p14:creationId xmlns:p14="http://schemas.microsoft.com/office/powerpoint/2010/main" val="3203547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903263"/>
            <a:ext cx="10515600" cy="4822001"/>
          </a:xfrm>
        </p:spPr>
        <p:txBody>
          <a:bodyPr>
            <a:normAutofit/>
          </a:bodyPr>
          <a:lstStyle/>
          <a:p>
            <a:r>
              <a:rPr lang="en-US" sz="2400" dirty="0"/>
              <a:t>K nearest neighbors (KNN)</a:t>
            </a:r>
          </a:p>
          <a:p>
            <a:pPr lvl="1"/>
            <a:r>
              <a:rPr lang="en-US" sz="2000" dirty="0" err="1"/>
              <a:t>GridSearchCV</a:t>
            </a:r>
            <a:r>
              <a:rPr lang="en-US" sz="2000" dirty="0"/>
              <a:t> best score: </a:t>
            </a:r>
            <a:r>
              <a:rPr lang="en-MY" sz="2000" dirty="0"/>
              <a:t>0.8482142857142858</a:t>
            </a:r>
          </a:p>
          <a:p>
            <a:pPr lvl="1"/>
            <a:r>
              <a:rPr lang="en-MY" sz="2000" dirty="0"/>
              <a:t>Accuracy score on test set: 0.8333333333333334</a:t>
            </a:r>
          </a:p>
          <a:p>
            <a:pPr lvl="1"/>
            <a:r>
              <a:rPr lang="en-MY" sz="2000" dirty="0"/>
              <a:t>Confusion matrix:</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Predictive Analysis</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pic>
        <p:nvPicPr>
          <p:cNvPr id="9" name="Picture 8">
            <a:extLst>
              <a:ext uri="{FF2B5EF4-FFF2-40B4-BE49-F238E27FC236}">
                <a16:creationId xmlns:a16="http://schemas.microsoft.com/office/drawing/2014/main" id="{DD640FFE-5E4A-F74B-9882-DB13234EC57C}"/>
              </a:ext>
            </a:extLst>
          </p:cNvPr>
          <p:cNvPicPr>
            <a:picLocks noChangeAspect="1"/>
          </p:cNvPicPr>
          <p:nvPr/>
        </p:nvPicPr>
        <p:blipFill>
          <a:blip r:embed="rId2"/>
          <a:stretch>
            <a:fillRect/>
          </a:stretch>
        </p:blipFill>
        <p:spPr>
          <a:xfrm>
            <a:off x="7334451" y="2134997"/>
            <a:ext cx="3763478" cy="3110771"/>
          </a:xfrm>
          <a:prstGeom prst="rect">
            <a:avLst/>
          </a:prstGeom>
        </p:spPr>
      </p:pic>
    </p:spTree>
    <p:extLst>
      <p:ext uri="{BB962C8B-B14F-4D97-AF65-F5344CB8AC3E}">
        <p14:creationId xmlns:p14="http://schemas.microsoft.com/office/powerpoint/2010/main" val="280426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7A6438-3EF7-76F9-18AD-FCD2FAE32FD5}"/>
              </a:ext>
            </a:extLst>
          </p:cNvPr>
          <p:cNvSpPr/>
          <p:nvPr/>
        </p:nvSpPr>
        <p:spPr>
          <a:xfrm>
            <a:off x="13197" y="336885"/>
            <a:ext cx="12192000" cy="1617044"/>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885525"/>
            <a:ext cx="8977511" cy="914399"/>
          </a:xfrm>
        </p:spPr>
        <p:txBody>
          <a:bodyPr/>
          <a:lstStyle/>
          <a:p>
            <a:r>
              <a:rPr lang="en-IN" dirty="0">
                <a:solidFill>
                  <a:schemeClr val="bg2"/>
                </a:solidFill>
              </a:rPr>
              <a:t>EXECUTIVE SUMMARY</a:t>
            </a:r>
            <a:endParaRPr lang="en-US"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p:txBody>
          <a:bodyPr>
            <a:normAutofit fontScale="85000" lnSpcReduction="20000"/>
          </a:bodyPr>
          <a:lstStyle/>
          <a:p>
            <a:r>
              <a:rPr lang="en-IN" dirty="0"/>
              <a:t>In this Capstone Project, data is collected from SpaceX API and SpaceX Wikipedia page.</a:t>
            </a:r>
          </a:p>
          <a:p>
            <a:r>
              <a:rPr lang="en-IN" dirty="0"/>
              <a:t>The main steps in this project includes :-</a:t>
            </a:r>
          </a:p>
          <a:p>
            <a:pPr lvl="1"/>
            <a:r>
              <a:rPr lang="en-IN" dirty="0"/>
              <a:t>Data collection &amp; formatting</a:t>
            </a:r>
          </a:p>
          <a:p>
            <a:pPr lvl="1"/>
            <a:r>
              <a:rPr lang="en-IN" dirty="0"/>
              <a:t>Exploratory Data Analysis</a:t>
            </a:r>
          </a:p>
          <a:p>
            <a:pPr lvl="1"/>
            <a:r>
              <a:rPr lang="en-IN" dirty="0"/>
              <a:t>Data Visualization</a:t>
            </a:r>
          </a:p>
          <a:p>
            <a:pPr lvl="1"/>
            <a:r>
              <a:rPr lang="en-IN" dirty="0"/>
              <a:t>Prediction using Machine Learning Algorithms</a:t>
            </a:r>
          </a:p>
          <a:p>
            <a:r>
              <a:rPr lang="en-IN" dirty="0"/>
              <a:t>Our graph shows that some features of the rocket launches have a correlation with the outcome of the launches i.e. success or failure.</a:t>
            </a:r>
          </a:p>
          <a:p>
            <a:r>
              <a:rPr lang="en-IN" dirty="0"/>
              <a:t>It’s also concluded that Decision Tree may be the best machine Learning Algorithm to predict the outcome.</a:t>
            </a:r>
          </a:p>
        </p:txBody>
      </p:sp>
    </p:spTree>
    <p:extLst>
      <p:ext uri="{BB962C8B-B14F-4D97-AF65-F5344CB8AC3E}">
        <p14:creationId xmlns:p14="http://schemas.microsoft.com/office/powerpoint/2010/main" val="2331563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499617"/>
            <a:ext cx="10515600" cy="5697596"/>
          </a:xfrm>
        </p:spPr>
        <p:txBody>
          <a:bodyPr>
            <a:normAutofit/>
          </a:bodyPr>
          <a:lstStyle/>
          <a:p>
            <a:r>
              <a:rPr lang="en-US" sz="2400" dirty="0"/>
              <a:t>Putting the results of all 4 models side by side, we can see that they all share the same accuracy score and confusion matrix when tested on the test set. </a:t>
            </a:r>
          </a:p>
          <a:p>
            <a:r>
              <a:rPr lang="en-US" sz="2400" dirty="0"/>
              <a:t>Therefore, their </a:t>
            </a:r>
            <a:r>
              <a:rPr lang="en-US" sz="2400" dirty="0" err="1"/>
              <a:t>GridSearchCV</a:t>
            </a:r>
            <a:r>
              <a:rPr lang="en-US" sz="2400" dirty="0"/>
              <a:t> best scores are used to rank them instead. Based on the </a:t>
            </a:r>
            <a:r>
              <a:rPr lang="en-US" sz="2400" dirty="0" err="1"/>
              <a:t>GridSearchCV</a:t>
            </a:r>
            <a:r>
              <a:rPr lang="en-US" sz="2400" dirty="0"/>
              <a:t> best scores, the models are ranked in the following order with the first being the best and the last one being the worst:</a:t>
            </a:r>
          </a:p>
          <a:p>
            <a:pPr marL="800100" lvl="1" indent="-342900">
              <a:buFont typeface="+mj-lt"/>
              <a:buAutoNum type="arabicPeriod"/>
            </a:pPr>
            <a:r>
              <a:rPr lang="en-MY" sz="2000" dirty="0"/>
              <a:t>Decision</a:t>
            </a:r>
            <a:r>
              <a:rPr lang="en-MY" sz="1800" dirty="0"/>
              <a:t> tree (</a:t>
            </a:r>
            <a:r>
              <a:rPr lang="en-MY" sz="1800" dirty="0" err="1"/>
              <a:t>GridSearchCV</a:t>
            </a:r>
            <a:r>
              <a:rPr lang="en-MY" sz="1800" dirty="0"/>
              <a:t> best score: 0.8892857142857142) </a:t>
            </a:r>
          </a:p>
          <a:p>
            <a:pPr marL="800100" lvl="1" indent="-342900">
              <a:buFont typeface="+mj-lt"/>
              <a:buAutoNum type="arabicPeriod"/>
            </a:pPr>
            <a:r>
              <a:rPr lang="en-MY" sz="1800" dirty="0"/>
              <a:t>K nearest </a:t>
            </a:r>
            <a:r>
              <a:rPr lang="en-MY" sz="1800" dirty="0" err="1"/>
              <a:t>neighbors</a:t>
            </a:r>
            <a:r>
              <a:rPr lang="en-MY" sz="1800" dirty="0"/>
              <a:t>, KNN (</a:t>
            </a:r>
            <a:r>
              <a:rPr lang="en-MY" sz="1800" dirty="0" err="1"/>
              <a:t>GridSearchCV</a:t>
            </a:r>
            <a:r>
              <a:rPr lang="en-MY" sz="1800" dirty="0"/>
              <a:t> best score:</a:t>
            </a:r>
            <a:r>
              <a:rPr lang="en-US" sz="1800" dirty="0"/>
              <a:t> </a:t>
            </a:r>
            <a:r>
              <a:rPr lang="en-MY" sz="1800" dirty="0"/>
              <a:t>0.8482142857142858)</a:t>
            </a:r>
          </a:p>
          <a:p>
            <a:pPr marL="800100" lvl="1" indent="-342900">
              <a:buFont typeface="+mj-lt"/>
              <a:buAutoNum type="arabicPeriod"/>
            </a:pPr>
            <a:r>
              <a:rPr lang="en-MY" sz="1800" dirty="0"/>
              <a:t>Support vector machine, SVM (</a:t>
            </a:r>
            <a:r>
              <a:rPr lang="en-MY" sz="1800" dirty="0" err="1"/>
              <a:t>GridSearchCV</a:t>
            </a:r>
            <a:r>
              <a:rPr lang="en-MY" sz="1800" dirty="0"/>
              <a:t> best score: 0.8482142857142856)</a:t>
            </a:r>
          </a:p>
          <a:p>
            <a:pPr marL="800100" lvl="1" indent="-342900">
              <a:buFont typeface="+mj-lt"/>
              <a:buAutoNum type="arabicPeriod"/>
            </a:pPr>
            <a:r>
              <a:rPr lang="en-MY" sz="1800" dirty="0"/>
              <a:t>Logistic regression (</a:t>
            </a:r>
            <a:r>
              <a:rPr lang="en-MY" sz="1800" dirty="0" err="1"/>
              <a:t>GridSearchCV</a:t>
            </a:r>
            <a:r>
              <a:rPr lang="en-MY" sz="1800" dirty="0"/>
              <a:t> best score: 0.8464285714285713)</a:t>
            </a:r>
          </a:p>
          <a:p>
            <a:pPr marL="800100" lvl="1" indent="-342900">
              <a:buFont typeface="+mj-lt"/>
              <a:buAutoNum type="arabicPeriod"/>
            </a:pPr>
            <a:endParaRPr lang="en-MY"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8CAA9C6-E304-9E4E-B1A5-19807301C9A0}"/>
              </a:ext>
            </a:extLst>
          </p:cNvPr>
          <p:cNvSpPr txBox="1">
            <a:spLocks/>
          </p:cNvSpPr>
          <p:nvPr/>
        </p:nvSpPr>
        <p:spPr>
          <a:xfrm>
            <a:off x="838200" y="301131"/>
            <a:ext cx="11353800" cy="996150"/>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RESULTS</a:t>
            </a:r>
          </a:p>
          <a:p>
            <a:pPr>
              <a:spcBef>
                <a:spcPts val="500"/>
              </a:spcBef>
            </a:pPr>
            <a:r>
              <a:rPr lang="en-US" sz="3400" b="1" dirty="0">
                <a:solidFill>
                  <a:schemeClr val="bg1"/>
                </a:solidFill>
                <a:latin typeface="Tw Cen MT Condensed" panose="020B0606020104020203" pitchFamily="34" charset="77"/>
              </a:rPr>
              <a:t>       Predictive Analysis</a:t>
            </a:r>
          </a:p>
        </p:txBody>
      </p:sp>
      <p:sp>
        <p:nvSpPr>
          <p:cNvPr id="7" name="Oval 6">
            <a:extLst>
              <a:ext uri="{FF2B5EF4-FFF2-40B4-BE49-F238E27FC236}">
                <a16:creationId xmlns:a16="http://schemas.microsoft.com/office/drawing/2014/main" id="{02B63748-5F71-8A45-9D9F-EE2C76A34E0D}"/>
              </a:ext>
            </a:extLst>
          </p:cNvPr>
          <p:cNvSpPr/>
          <p:nvPr/>
        </p:nvSpPr>
        <p:spPr>
          <a:xfrm>
            <a:off x="956186" y="818311"/>
            <a:ext cx="432000" cy="432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84684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00747"/>
            <a:ext cx="10515600" cy="5057253"/>
          </a:xfrm>
        </p:spPr>
        <p:txBody>
          <a:bodyPr>
            <a:normAutofit/>
          </a:bodyPr>
          <a:lstStyle/>
          <a:p>
            <a:r>
              <a:rPr lang="en-US" sz="2000" dirty="0"/>
              <a:t>From the data visualization section, we can see that some features may have correlation with the mission outcome in several ways. For example, </a:t>
            </a:r>
            <a:r>
              <a:rPr lang="en-MY" sz="2000" dirty="0"/>
              <a:t>with heavy payloads the successful landing or positive landing rate are more for orbit types Polar, LEO and ISS. However, for GTO, we cannot distinguish this well as both positive landing rate and negative landing(unsuccessful mission) are both there here.</a:t>
            </a:r>
          </a:p>
          <a:p>
            <a:r>
              <a:rPr lang="en-MY" sz="2000" dirty="0"/>
              <a:t>Therefore, each feature may have a certain impact on the final mission outcome. The exact ways of how each of these features impact the mission outcome are difficult to decipher. However, we can use some machine learning algorithms to learn the pattern of the past data and predict whether a mission will be successful or not based on the given features.</a:t>
            </a:r>
          </a:p>
          <a:p>
            <a:endParaRPr lang="en-MY" sz="24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DISCUSSION</a:t>
            </a:r>
          </a:p>
        </p:txBody>
      </p:sp>
    </p:spTree>
    <p:extLst>
      <p:ext uri="{BB962C8B-B14F-4D97-AF65-F5344CB8AC3E}">
        <p14:creationId xmlns:p14="http://schemas.microsoft.com/office/powerpoint/2010/main" val="4138664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598413"/>
            <a:ext cx="10515600" cy="5451317"/>
          </a:xfrm>
        </p:spPr>
        <p:txBody>
          <a:bodyPr>
            <a:normAutofit/>
          </a:bodyPr>
          <a:lstStyle/>
          <a:p>
            <a:r>
              <a:rPr lang="en-MY" sz="2400" dirty="0"/>
              <a:t>In this project, we try to predict if the first stage of a given Falcon 9 launch will land in order to determine the cost of a launch.</a:t>
            </a:r>
          </a:p>
          <a:p>
            <a:r>
              <a:rPr lang="en-MY" sz="2400" dirty="0"/>
              <a:t>Each feature of a Falcon 9 launch, such as its payload mass or orbit type, may affect the mission outcome in a certain way. </a:t>
            </a:r>
          </a:p>
          <a:p>
            <a:r>
              <a:rPr lang="en-MY" sz="2400" dirty="0"/>
              <a:t>Several machine learning algorithms are employed to learn the patterns of past Falcon 9 launch data to produce predictive models that can be used to predict the outcome of a Falcon 9 launch.</a:t>
            </a:r>
          </a:p>
          <a:p>
            <a:r>
              <a:rPr lang="en-MY" sz="2400" dirty="0"/>
              <a:t>The predictive model produced by decision tree algorithm performed the best among the 4 machine learning algorithms employed. </a:t>
            </a:r>
            <a:endParaRPr lang="en-US" dirty="0"/>
          </a:p>
          <a:p>
            <a:pPr lvl="1"/>
            <a:endParaRPr lang="en-US" dirty="0"/>
          </a:p>
          <a:p>
            <a:endParaRPr lang="en-US" sz="2400" dirty="0"/>
          </a:p>
          <a:p>
            <a:pPr lvl="1"/>
            <a:endParaRPr lang="en-US" sz="1800" dirty="0"/>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838200" y="301131"/>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chemeClr val="bg1"/>
                </a:solidFill>
                <a:latin typeface="Tw Cen MT Condensed" panose="020B0606020104020203" pitchFamily="34" charset="77"/>
              </a:rPr>
              <a:t>CONCLUSION</a:t>
            </a:r>
          </a:p>
        </p:txBody>
      </p:sp>
    </p:spTree>
    <p:extLst>
      <p:ext uri="{BB962C8B-B14F-4D97-AF65-F5344CB8AC3E}">
        <p14:creationId xmlns:p14="http://schemas.microsoft.com/office/powerpoint/2010/main" val="312740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1B7F23-07E1-D5E8-43F2-F3BBDBDD4B76}"/>
              </a:ext>
            </a:extLst>
          </p:cNvPr>
          <p:cNvSpPr/>
          <p:nvPr/>
        </p:nvSpPr>
        <p:spPr>
          <a:xfrm>
            <a:off x="0" y="231007"/>
            <a:ext cx="12192000" cy="1540042"/>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70884D-BF44-9069-6788-F3CBA7C454E8}"/>
              </a:ext>
            </a:extLst>
          </p:cNvPr>
          <p:cNvSpPr>
            <a:spLocks noGrp="1"/>
          </p:cNvSpPr>
          <p:nvPr>
            <p:ph type="title"/>
          </p:nvPr>
        </p:nvSpPr>
        <p:spPr>
          <a:xfrm>
            <a:off x="1615817" y="712270"/>
            <a:ext cx="9164725" cy="885524"/>
          </a:xfrm>
        </p:spPr>
        <p:txBody>
          <a:bodyPr/>
          <a:lstStyle/>
          <a:p>
            <a:r>
              <a:rPr lang="en-IN" dirty="0">
                <a:solidFill>
                  <a:schemeClr val="bg2"/>
                </a:solidFill>
              </a:rPr>
              <a:t>Introduction</a:t>
            </a:r>
            <a:endParaRPr lang="en-US" dirty="0">
              <a:solidFill>
                <a:schemeClr val="bg2"/>
              </a:solidFill>
            </a:endParaRPr>
          </a:p>
        </p:txBody>
      </p:sp>
      <p:sp>
        <p:nvSpPr>
          <p:cNvPr id="3" name="Content Placeholder 2">
            <a:extLst>
              <a:ext uri="{FF2B5EF4-FFF2-40B4-BE49-F238E27FC236}">
                <a16:creationId xmlns:a16="http://schemas.microsoft.com/office/drawing/2014/main" id="{71D14578-0CE9-9EC6-F3AA-CD098881ED8F}"/>
              </a:ext>
            </a:extLst>
          </p:cNvPr>
          <p:cNvSpPr>
            <a:spLocks noGrp="1"/>
          </p:cNvSpPr>
          <p:nvPr>
            <p:ph sz="half" idx="1"/>
          </p:nvPr>
        </p:nvSpPr>
        <p:spPr/>
        <p:txBody>
          <a:bodyPr/>
          <a:lstStyle/>
          <a:p>
            <a:r>
              <a:rPr lang="en-IN" dirty="0"/>
              <a:t>SpaceX (Falcon 9) has best pricing ($62 million vs. upwards $165 million)</a:t>
            </a:r>
          </a:p>
          <a:p>
            <a:r>
              <a:rPr lang="en-IN" dirty="0"/>
              <a:t>It’s largely of its ability to recover part of rocket at Stage 1.</a:t>
            </a:r>
          </a:p>
          <a:p>
            <a:r>
              <a:rPr lang="en-IN" dirty="0"/>
              <a:t>Space Y wants to compete with Space X</a:t>
            </a:r>
            <a:endParaRPr lang="en-US" dirty="0"/>
          </a:p>
        </p:txBody>
      </p:sp>
      <p:sp>
        <p:nvSpPr>
          <p:cNvPr id="4" name="Content Placeholder 3">
            <a:extLst>
              <a:ext uri="{FF2B5EF4-FFF2-40B4-BE49-F238E27FC236}">
                <a16:creationId xmlns:a16="http://schemas.microsoft.com/office/drawing/2014/main" id="{F01CD16A-F293-46ED-1145-86F467E1F288}"/>
              </a:ext>
            </a:extLst>
          </p:cNvPr>
          <p:cNvSpPr>
            <a:spLocks noGrp="1"/>
          </p:cNvSpPr>
          <p:nvPr>
            <p:ph sz="half" idx="2"/>
          </p:nvPr>
        </p:nvSpPr>
        <p:spPr/>
        <p:txBody>
          <a:bodyPr/>
          <a:lstStyle/>
          <a:p>
            <a:pPr marL="0" indent="0">
              <a:buNone/>
            </a:pPr>
            <a:r>
              <a:rPr lang="en-IN" dirty="0"/>
              <a:t>Space Y asked us to :-</a:t>
            </a:r>
          </a:p>
          <a:p>
            <a:pPr lvl="1"/>
            <a:r>
              <a:rPr lang="en-US" dirty="0"/>
              <a:t>Determine the price of each launch.</a:t>
            </a:r>
          </a:p>
          <a:p>
            <a:pPr lvl="1"/>
            <a:r>
              <a:rPr lang="en-US" dirty="0"/>
              <a:t>Gather public Information about SpaceX and create Dashboard for the team.</a:t>
            </a:r>
          </a:p>
          <a:p>
            <a:pPr lvl="1"/>
            <a:r>
              <a:rPr lang="en-US" dirty="0"/>
              <a:t>Train a machine learning model to Predict successful Stage 1 recovery.</a:t>
            </a:r>
          </a:p>
        </p:txBody>
      </p:sp>
    </p:spTree>
    <p:extLst>
      <p:ext uri="{BB962C8B-B14F-4D97-AF65-F5344CB8AC3E}">
        <p14:creationId xmlns:p14="http://schemas.microsoft.com/office/powerpoint/2010/main" val="423992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506BC1-04E0-25BC-2249-AC52C7C2E55B}"/>
              </a:ext>
            </a:extLst>
          </p:cNvPr>
          <p:cNvSpPr/>
          <p:nvPr/>
        </p:nvSpPr>
        <p:spPr>
          <a:xfrm>
            <a:off x="13197" y="317634"/>
            <a:ext cx="12192000" cy="1337911"/>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1145407"/>
            <a:ext cx="8977511" cy="750772"/>
          </a:xfrm>
        </p:spPr>
        <p:txBody>
          <a:bodyPr>
            <a:normAutofit fontScale="90000"/>
          </a:bodyPr>
          <a:lstStyle/>
          <a:p>
            <a:r>
              <a:rPr lang="en-IN" dirty="0">
                <a:solidFill>
                  <a:schemeClr val="bg2"/>
                </a:solidFill>
              </a:rPr>
              <a:t>METHODOLOGY</a:t>
            </a:r>
            <a:r>
              <a:rPr lang="en-IN" dirty="0"/>
              <a:t> </a:t>
            </a:r>
            <a:br>
              <a:rPr lang="en-IN" sz="2400" b="0" dirty="0"/>
            </a:br>
            <a:endParaRPr lang="en-US" sz="2400" b="0" dirty="0"/>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fontScale="25000" lnSpcReduction="20000"/>
          </a:bodyPr>
          <a:lstStyle/>
          <a:p>
            <a:r>
              <a:rPr lang="en-US" sz="4800" dirty="0"/>
              <a:t>The overall methodology includes:</a:t>
            </a:r>
          </a:p>
          <a:p>
            <a:pPr marL="914400" lvl="1" indent="-457200">
              <a:buFont typeface="+mj-lt"/>
              <a:buAutoNum type="arabicPeriod"/>
            </a:pPr>
            <a:r>
              <a:rPr lang="en-US" sz="4800" dirty="0"/>
              <a:t>Data collection, wrangling, and formatting, using:</a:t>
            </a:r>
          </a:p>
          <a:p>
            <a:pPr lvl="2"/>
            <a:r>
              <a:rPr lang="en-US" sz="4800" dirty="0"/>
              <a:t>SpaceX API</a:t>
            </a:r>
          </a:p>
          <a:p>
            <a:pPr lvl="2"/>
            <a:r>
              <a:rPr lang="en-US" sz="4800" dirty="0"/>
              <a:t>Web scraping</a:t>
            </a:r>
          </a:p>
          <a:p>
            <a:pPr marL="914400" lvl="1" indent="-457200">
              <a:buFont typeface="+mj-lt"/>
              <a:buAutoNum type="arabicPeriod"/>
            </a:pPr>
            <a:r>
              <a:rPr lang="en-US" sz="4800" dirty="0"/>
              <a:t>Exploratory data analysis (EDA), using:</a:t>
            </a:r>
          </a:p>
          <a:p>
            <a:pPr lvl="2"/>
            <a:r>
              <a:rPr lang="en-US" sz="4800" dirty="0"/>
              <a:t>Pandas and NumPy </a:t>
            </a:r>
          </a:p>
          <a:p>
            <a:pPr lvl="2"/>
            <a:r>
              <a:rPr lang="en-US" sz="4800" dirty="0"/>
              <a:t>SQL</a:t>
            </a:r>
          </a:p>
          <a:p>
            <a:pPr marL="914400" lvl="1" indent="-457200">
              <a:buFont typeface="+mj-lt"/>
              <a:buAutoNum type="arabicPeriod"/>
            </a:pPr>
            <a:r>
              <a:rPr lang="en-US" sz="4800" dirty="0"/>
              <a:t>Data visualization, using:</a:t>
            </a:r>
          </a:p>
          <a:p>
            <a:pPr lvl="2"/>
            <a:r>
              <a:rPr lang="en-US" sz="4800" dirty="0"/>
              <a:t>Matplotlib and Seaborn</a:t>
            </a:r>
          </a:p>
          <a:p>
            <a:pPr lvl="2"/>
            <a:r>
              <a:rPr lang="en-US" sz="4800" dirty="0"/>
              <a:t>Folium</a:t>
            </a:r>
          </a:p>
          <a:p>
            <a:pPr lvl="2"/>
            <a:r>
              <a:rPr lang="en-US" sz="4800" dirty="0"/>
              <a:t>Dash</a:t>
            </a:r>
          </a:p>
          <a:p>
            <a:pPr marL="914400" lvl="1" indent="-457200">
              <a:buFont typeface="+mj-lt"/>
              <a:buAutoNum type="arabicPeriod"/>
            </a:pPr>
            <a:r>
              <a:rPr lang="en-US" sz="4800" dirty="0"/>
              <a:t>Machine learning prediction, using</a:t>
            </a:r>
          </a:p>
          <a:p>
            <a:pPr lvl="2"/>
            <a:r>
              <a:rPr lang="en-US" sz="4800" dirty="0"/>
              <a:t>Logistic regression</a:t>
            </a:r>
          </a:p>
          <a:p>
            <a:pPr lvl="2"/>
            <a:r>
              <a:rPr lang="en-US" sz="4800" dirty="0"/>
              <a:t>Support vector machine (SVM)</a:t>
            </a:r>
          </a:p>
          <a:p>
            <a:pPr lvl="2"/>
            <a:r>
              <a:rPr lang="en-US" sz="4800" dirty="0"/>
              <a:t>Decision tree</a:t>
            </a:r>
          </a:p>
          <a:p>
            <a:pPr lvl="2"/>
            <a:r>
              <a:rPr lang="en-US" sz="4800" dirty="0"/>
              <a:t>K-nearest neighbors (KNN)</a:t>
            </a:r>
          </a:p>
          <a:p>
            <a:endParaRPr lang="en-US" dirty="0"/>
          </a:p>
        </p:txBody>
      </p:sp>
    </p:spTree>
    <p:extLst>
      <p:ext uri="{BB962C8B-B14F-4D97-AF65-F5344CB8AC3E}">
        <p14:creationId xmlns:p14="http://schemas.microsoft.com/office/powerpoint/2010/main" val="1287214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47156E-4B2D-3151-FDB3-AE3A37F71000}"/>
              </a:ext>
            </a:extLst>
          </p:cNvPr>
          <p:cNvSpPr/>
          <p:nvPr/>
        </p:nvSpPr>
        <p:spPr>
          <a:xfrm>
            <a:off x="13197" y="308009"/>
            <a:ext cx="12192000" cy="1366788"/>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847023"/>
            <a:ext cx="8977511" cy="827773"/>
          </a:xfrm>
        </p:spPr>
        <p:txBody>
          <a:bodyPr>
            <a:normAutofit fontScale="90000"/>
          </a:bodyPr>
          <a:lstStyle/>
          <a:p>
            <a:r>
              <a:rPr lang="en-IN" dirty="0">
                <a:solidFill>
                  <a:schemeClr val="bg2"/>
                </a:solidFill>
              </a:rPr>
              <a:t>METHODOLOGY </a:t>
            </a:r>
            <a:br>
              <a:rPr lang="en-IN" sz="2400" b="0" dirty="0">
                <a:solidFill>
                  <a:schemeClr val="bg2"/>
                </a:solidFill>
              </a:rPr>
            </a:br>
            <a:r>
              <a:rPr lang="en-US" sz="2400" b="1" dirty="0">
                <a:solidFill>
                  <a:schemeClr val="bg2"/>
                </a:solidFill>
                <a:latin typeface="Tw Cen MT Condensed" panose="020B0606020104020203" pitchFamily="34" charset="77"/>
              </a:rPr>
              <a:t>Data collection, wrangling, and formatting</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2400" dirty="0"/>
              <a:t>SpaceX API</a:t>
            </a:r>
          </a:p>
          <a:p>
            <a:pPr lvl="1"/>
            <a:r>
              <a:rPr lang="en-US" sz="2000" dirty="0"/>
              <a:t>The API used is </a:t>
            </a:r>
            <a:r>
              <a:rPr lang="en-MY" sz="2000" u="sng" dirty="0">
                <a:hlinkClick r:id="rId2"/>
              </a:rPr>
              <a:t>https://api.spacexdata.com/v4/rockets/</a:t>
            </a:r>
            <a:r>
              <a:rPr lang="en-MY" sz="2000" u="sng" dirty="0"/>
              <a:t>.</a:t>
            </a:r>
          </a:p>
          <a:p>
            <a:pPr lvl="1"/>
            <a:r>
              <a:rPr lang="en-MY" sz="2000" dirty="0"/>
              <a:t>The API provides data about many types of rocket launches done by SpaceX, the data is therefore filtered to include only Falcon 9 launches.</a:t>
            </a:r>
          </a:p>
          <a:p>
            <a:pPr lvl="1"/>
            <a:r>
              <a:rPr lang="en-MY" sz="2000" dirty="0"/>
              <a:t>Every missing value in the data is replaced the mean </a:t>
            </a:r>
            <a:r>
              <a:rPr lang="en-US" sz="2000" dirty="0"/>
              <a:t>the column that the missing value belongs to. </a:t>
            </a:r>
          </a:p>
          <a:p>
            <a:pPr lvl="1"/>
            <a:r>
              <a:rPr lang="en-US" sz="2000" dirty="0"/>
              <a:t>We end up with 90 rows or instances and 17 columns or features. The picture below shows the first few rows of the data:</a:t>
            </a:r>
          </a:p>
          <a:p>
            <a:pPr marL="457200" lvl="1" indent="0">
              <a:buNone/>
            </a:pPr>
            <a:endParaRPr lang="en-US" sz="1400" dirty="0"/>
          </a:p>
          <a:p>
            <a:endParaRPr lang="en-US" dirty="0"/>
          </a:p>
        </p:txBody>
      </p:sp>
    </p:spTree>
    <p:extLst>
      <p:ext uri="{BB962C8B-B14F-4D97-AF65-F5344CB8AC3E}">
        <p14:creationId xmlns:p14="http://schemas.microsoft.com/office/powerpoint/2010/main" val="24465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1BEF63-20C7-D20D-194B-66F2EB03ECBE}"/>
              </a:ext>
            </a:extLst>
          </p:cNvPr>
          <p:cNvSpPr/>
          <p:nvPr/>
        </p:nvSpPr>
        <p:spPr>
          <a:xfrm>
            <a:off x="13197" y="250257"/>
            <a:ext cx="12192000" cy="134753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810272"/>
            <a:ext cx="8977511" cy="710520"/>
          </a:xfrm>
        </p:spPr>
        <p:txBody>
          <a:bodyPr>
            <a:normAutofit fontScale="90000"/>
          </a:bodyPr>
          <a:lstStyle/>
          <a:p>
            <a:r>
              <a:rPr lang="en-IN" dirty="0">
                <a:solidFill>
                  <a:schemeClr val="bg2"/>
                </a:solidFill>
              </a:rPr>
              <a:t>METHODOLOGY </a:t>
            </a:r>
            <a:br>
              <a:rPr lang="en-IN" sz="2400" b="0" dirty="0">
                <a:solidFill>
                  <a:schemeClr val="bg2"/>
                </a:solidFill>
              </a:rPr>
            </a:br>
            <a:r>
              <a:rPr lang="en-US" sz="2400" b="1" dirty="0">
                <a:solidFill>
                  <a:schemeClr val="bg2"/>
                </a:solidFill>
                <a:latin typeface="Tw Cen MT Condensed" panose="020B0606020104020203" pitchFamily="34" charset="77"/>
              </a:rPr>
              <a:t>Data collection, wrangling, and formatting</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1600" dirty="0"/>
              <a:t>SpaceX API</a:t>
            </a:r>
          </a:p>
          <a:p>
            <a:pPr lvl="1"/>
            <a:r>
              <a:rPr lang="en-US" dirty="0"/>
              <a:t>The API used is </a:t>
            </a:r>
            <a:r>
              <a:rPr lang="en-MY" u="sng" dirty="0">
                <a:hlinkClick r:id="rId2"/>
              </a:rPr>
              <a:t>https://api.spacexdata.com/v4/rockets/</a:t>
            </a:r>
            <a:r>
              <a:rPr lang="en-MY" u="sng" dirty="0"/>
              <a:t>.</a:t>
            </a:r>
          </a:p>
          <a:p>
            <a:pPr lvl="1"/>
            <a:r>
              <a:rPr lang="en-MY" dirty="0"/>
              <a:t>The API provides data about many types of rocket launches done by SpaceX, the data is therefore filtered to include only Falcon 9 launches.</a:t>
            </a:r>
          </a:p>
          <a:p>
            <a:pPr lvl="1"/>
            <a:r>
              <a:rPr lang="en-MY" dirty="0"/>
              <a:t>Every missing value in the data is replaced the mean </a:t>
            </a:r>
            <a:r>
              <a:rPr lang="en-US" dirty="0"/>
              <a:t>the column that the missing value belongs to. </a:t>
            </a:r>
          </a:p>
          <a:p>
            <a:pPr lvl="1"/>
            <a:r>
              <a:rPr lang="en-US" dirty="0"/>
              <a:t>We end up with 90 rows or instances and 17 columns or features. The picture below shows the first few rows of the data:</a:t>
            </a:r>
          </a:p>
          <a:p>
            <a:pPr lvl="1"/>
            <a:endParaRPr lang="en-US" sz="2000" dirty="0"/>
          </a:p>
          <a:p>
            <a:pPr marL="457200" lvl="1" indent="0">
              <a:buNone/>
            </a:pPr>
            <a:endParaRPr lang="en-US" sz="1400" dirty="0"/>
          </a:p>
          <a:p>
            <a:endParaRPr lang="en-US" dirty="0"/>
          </a:p>
        </p:txBody>
      </p:sp>
      <p:pic>
        <p:nvPicPr>
          <p:cNvPr id="5" name="Picture 4" descr="A screenshot of a black screen&#10;&#10;Description automatically generated">
            <a:extLst>
              <a:ext uri="{FF2B5EF4-FFF2-40B4-BE49-F238E27FC236}">
                <a16:creationId xmlns:a16="http://schemas.microsoft.com/office/drawing/2014/main" id="{09B4B7D9-0E61-1659-B494-B2EE72E04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5701" y="4538894"/>
            <a:ext cx="7144117" cy="1085906"/>
          </a:xfrm>
          <a:prstGeom prst="rect">
            <a:avLst/>
          </a:prstGeom>
        </p:spPr>
      </p:pic>
    </p:spTree>
    <p:extLst>
      <p:ext uri="{BB962C8B-B14F-4D97-AF65-F5344CB8AC3E}">
        <p14:creationId xmlns:p14="http://schemas.microsoft.com/office/powerpoint/2010/main" val="125092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AC2E5B-8ED0-15F1-570C-622BC9F86CE0}"/>
              </a:ext>
            </a:extLst>
          </p:cNvPr>
          <p:cNvSpPr/>
          <p:nvPr/>
        </p:nvSpPr>
        <p:spPr>
          <a:xfrm>
            <a:off x="13197" y="211756"/>
            <a:ext cx="12192000" cy="1414913"/>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731520"/>
            <a:ext cx="8977511" cy="789272"/>
          </a:xfrm>
        </p:spPr>
        <p:txBody>
          <a:bodyPr>
            <a:normAutofit fontScale="90000"/>
          </a:bodyPr>
          <a:lstStyle/>
          <a:p>
            <a:r>
              <a:rPr lang="en-IN" dirty="0">
                <a:solidFill>
                  <a:schemeClr val="bg2"/>
                </a:solidFill>
              </a:rPr>
              <a:t>METHODOLOGY </a:t>
            </a:r>
            <a:br>
              <a:rPr lang="en-IN" sz="2400" b="0" dirty="0">
                <a:solidFill>
                  <a:schemeClr val="bg2"/>
                </a:solidFill>
              </a:rPr>
            </a:br>
            <a:r>
              <a:rPr lang="en-US" sz="2400" b="1" dirty="0">
                <a:solidFill>
                  <a:schemeClr val="bg2"/>
                </a:solidFill>
                <a:latin typeface="Tw Cen MT Condensed" panose="020B0606020104020203" pitchFamily="34" charset="77"/>
              </a:rPr>
              <a:t>Data collection, wrangling, and formatting</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a:bodyPr>
          <a:lstStyle/>
          <a:p>
            <a:r>
              <a:rPr lang="en-US" sz="2400" dirty="0"/>
              <a:t>The data is later processed so that there are no missing entries and categorical features are encoded using one-hot encoding.</a:t>
            </a:r>
          </a:p>
          <a:p>
            <a:r>
              <a:rPr lang="en-US" sz="2400" dirty="0"/>
              <a:t>An extra column called ‘Class’ is also added to the data frame. The column ‘Class’ contains 0 if a given launch is failed and 1 if it is successful.</a:t>
            </a:r>
          </a:p>
          <a:p>
            <a:r>
              <a:rPr lang="en-US" sz="2400" dirty="0"/>
              <a:t>In the end, we end up with 90 rows or instances and 83 columns or features.</a:t>
            </a:r>
            <a:endParaRPr lang="en-US" sz="1800" dirty="0"/>
          </a:p>
          <a:p>
            <a:pPr lvl="1"/>
            <a:endParaRPr lang="en-US" dirty="0"/>
          </a:p>
          <a:p>
            <a:endParaRPr lang="en-US" dirty="0"/>
          </a:p>
        </p:txBody>
      </p:sp>
    </p:spTree>
    <p:extLst>
      <p:ext uri="{BB962C8B-B14F-4D97-AF65-F5344CB8AC3E}">
        <p14:creationId xmlns:p14="http://schemas.microsoft.com/office/powerpoint/2010/main" val="48145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18AE8E-798A-460B-4BBF-D05904F87E09}"/>
              </a:ext>
            </a:extLst>
          </p:cNvPr>
          <p:cNvSpPr/>
          <p:nvPr/>
        </p:nvSpPr>
        <p:spPr>
          <a:xfrm>
            <a:off x="13197" y="202131"/>
            <a:ext cx="12192000" cy="1366787"/>
          </a:xfrm>
          <a:prstGeom prst="rect">
            <a:avLst/>
          </a:prstGeom>
          <a:solidFill>
            <a:schemeClr val="tx1">
              <a:lumMod val="85000"/>
              <a:lumOff val="1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D0506-933C-0B23-0322-2382775FCCB0}"/>
              </a:ext>
            </a:extLst>
          </p:cNvPr>
          <p:cNvSpPr>
            <a:spLocks noGrp="1"/>
          </p:cNvSpPr>
          <p:nvPr>
            <p:ph type="title"/>
          </p:nvPr>
        </p:nvSpPr>
        <p:spPr>
          <a:xfrm>
            <a:off x="1620442" y="596766"/>
            <a:ext cx="8977511" cy="885525"/>
          </a:xfrm>
        </p:spPr>
        <p:txBody>
          <a:bodyPr>
            <a:normAutofit fontScale="90000"/>
          </a:bodyPr>
          <a:lstStyle/>
          <a:p>
            <a:r>
              <a:rPr lang="en-IN" dirty="0">
                <a:solidFill>
                  <a:schemeClr val="bg2"/>
                </a:solidFill>
              </a:rPr>
              <a:t>METHODOLOGY </a:t>
            </a:r>
            <a:br>
              <a:rPr lang="en-IN" sz="2400" b="0" dirty="0">
                <a:solidFill>
                  <a:schemeClr val="bg2"/>
                </a:solidFill>
              </a:rPr>
            </a:br>
            <a:r>
              <a:rPr lang="en-US" sz="2400" b="1" dirty="0">
                <a:solidFill>
                  <a:schemeClr val="bg2"/>
                </a:solidFill>
                <a:latin typeface="Tw Cen MT Condensed" panose="020B0606020104020203" pitchFamily="34" charset="77"/>
              </a:rPr>
              <a:t>Data collection, wrangling, and formatting</a:t>
            </a:r>
            <a:endParaRPr lang="en-US" sz="2400" b="0" dirty="0">
              <a:solidFill>
                <a:schemeClr val="bg2"/>
              </a:solidFill>
            </a:endParaRPr>
          </a:p>
        </p:txBody>
      </p:sp>
      <p:sp>
        <p:nvSpPr>
          <p:cNvPr id="3" name="Content Placeholder 2">
            <a:extLst>
              <a:ext uri="{FF2B5EF4-FFF2-40B4-BE49-F238E27FC236}">
                <a16:creationId xmlns:a16="http://schemas.microsoft.com/office/drawing/2014/main" id="{2672FDC6-9ECC-7A4C-7737-A0F422FA9FDC}"/>
              </a:ext>
            </a:extLst>
          </p:cNvPr>
          <p:cNvSpPr>
            <a:spLocks noGrp="1"/>
          </p:cNvSpPr>
          <p:nvPr>
            <p:ph idx="1"/>
          </p:nvPr>
        </p:nvSpPr>
        <p:spPr>
          <a:xfrm>
            <a:off x="1620444" y="1799924"/>
            <a:ext cx="8977509" cy="3761501"/>
          </a:xfrm>
        </p:spPr>
        <p:txBody>
          <a:bodyPr>
            <a:normAutofit fontScale="85000" lnSpcReduction="10000"/>
          </a:bodyPr>
          <a:lstStyle/>
          <a:p>
            <a:r>
              <a:rPr lang="en-US" sz="2400" dirty="0"/>
              <a:t>Pandas and NumPy</a:t>
            </a:r>
          </a:p>
          <a:p>
            <a:pPr lvl="1"/>
            <a:r>
              <a:rPr lang="en-US" sz="2000" dirty="0"/>
              <a:t>Functions from the Pandas and NumPy libraries are used to derive basic information about the data collected, which includes:</a:t>
            </a:r>
          </a:p>
          <a:p>
            <a:pPr lvl="2"/>
            <a:r>
              <a:rPr lang="en-US" sz="1800" dirty="0"/>
              <a:t>The number of launches on each launch site</a:t>
            </a:r>
          </a:p>
          <a:p>
            <a:pPr lvl="2"/>
            <a:r>
              <a:rPr lang="en-US" sz="1800" dirty="0"/>
              <a:t>The number of occurrence of each orbit</a:t>
            </a:r>
          </a:p>
          <a:p>
            <a:pPr lvl="2"/>
            <a:r>
              <a:rPr lang="en-US" sz="1800" dirty="0"/>
              <a:t>The number and occurrence of each mission outcome</a:t>
            </a:r>
          </a:p>
          <a:p>
            <a:r>
              <a:rPr lang="en-US" sz="2400" dirty="0"/>
              <a:t>SQL</a:t>
            </a:r>
          </a:p>
          <a:p>
            <a:pPr lvl="1"/>
            <a:r>
              <a:rPr lang="en-US" sz="2000" dirty="0"/>
              <a:t>The data is queried using SQL to answer several questions about the data such as:</a:t>
            </a:r>
          </a:p>
          <a:p>
            <a:pPr lvl="2"/>
            <a:r>
              <a:rPr lang="en-US" sz="1800" dirty="0"/>
              <a:t>The names of the unique launch sites in the space mission</a:t>
            </a:r>
          </a:p>
          <a:p>
            <a:pPr lvl="2"/>
            <a:r>
              <a:rPr lang="en-US" sz="1800" dirty="0"/>
              <a:t>The total payload mass carried by boosters launched by NASA (CRS)</a:t>
            </a:r>
          </a:p>
          <a:p>
            <a:pPr lvl="2"/>
            <a:r>
              <a:rPr lang="en-US" sz="1800" dirty="0"/>
              <a:t>The average payload mass carried by booster version F9 v1.1</a:t>
            </a:r>
            <a:endParaRPr lang="en-US" sz="2600" dirty="0"/>
          </a:p>
          <a:p>
            <a:pPr lvl="1"/>
            <a:endParaRPr lang="en-US" sz="2000" dirty="0"/>
          </a:p>
          <a:p>
            <a:endParaRPr lang="en-US" dirty="0"/>
          </a:p>
        </p:txBody>
      </p:sp>
    </p:spTree>
    <p:extLst>
      <p:ext uri="{BB962C8B-B14F-4D97-AF65-F5344CB8AC3E}">
        <p14:creationId xmlns:p14="http://schemas.microsoft.com/office/powerpoint/2010/main" val="721732164"/>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383620"/>
      </a:dk2>
      <a:lt2>
        <a:srgbClr val="E2E8E6"/>
      </a:lt2>
      <a:accent1>
        <a:srgbClr val="DC819D"/>
      </a:accent1>
      <a:accent2>
        <a:srgbClr val="D47065"/>
      </a:accent2>
      <a:accent3>
        <a:srgbClr val="D1995B"/>
      </a:accent3>
      <a:accent4>
        <a:srgbClr val="ABA551"/>
      </a:accent4>
      <a:accent5>
        <a:srgbClr val="94AD65"/>
      </a:accent5>
      <a:accent6>
        <a:srgbClr val="6BB455"/>
      </a:accent6>
      <a:hlink>
        <a:srgbClr val="568F7D"/>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544</TotalTime>
  <Words>1902</Words>
  <Application>Microsoft Office PowerPoint</Application>
  <PresentationFormat>Widescreen</PresentationFormat>
  <Paragraphs>250</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Trade Gothic Next Cond</vt:lpstr>
      <vt:lpstr>Trade Gothic Next Light</vt:lpstr>
      <vt:lpstr>Tw Cen MT Condensed</vt:lpstr>
      <vt:lpstr>LimelightVTI</vt:lpstr>
      <vt:lpstr>Applied Data SCIENCE CAPSTONE</vt:lpstr>
      <vt:lpstr>OUTLINE</vt:lpstr>
      <vt:lpstr>EXECUTIVE SUMMARY</vt:lpstr>
      <vt:lpstr>Introduction</vt:lpstr>
      <vt:lpstr>METHODOLOGY  </vt:lpstr>
      <vt:lpstr>METHODOLOGY  Data collection, wrangling, and formatting</vt:lpstr>
      <vt:lpstr>METHODOLOGY  Data collection, wrangling, and formatting</vt:lpstr>
      <vt:lpstr>METHODOLOGY  Data collection, wrangling, and formatting</vt:lpstr>
      <vt:lpstr>METHODOLOGY  Data collection, wrangling, and formatting</vt:lpstr>
      <vt:lpstr>METHODOLOGY  Data collection, wrangling, and formatting</vt:lpstr>
      <vt:lpstr>METHODOLOGY  MACHINE LEARNING PREDICTIONS</vt:lpstr>
      <vt:lpstr>METHODOLOGY  RESULTS</vt:lpstr>
      <vt:lpstr>        METHODOLOGY  RESULTS - SQL (EDA with SQL)</vt:lpstr>
      <vt:lpstr>METHODOLOGY  RESULTS - Matplotlib and Seaborn (EDA)</vt:lpstr>
      <vt:lpstr>PowerPoint Presentation</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lpstr>Outline</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CAPSTONE</dc:title>
  <dc:creator>ANAND, ABHISHEK</dc:creator>
  <cp:lastModifiedBy>ANAND, ABHISHEK</cp:lastModifiedBy>
  <cp:revision>4</cp:revision>
  <dcterms:created xsi:type="dcterms:W3CDTF">2024-01-05T19:44:05Z</dcterms:created>
  <dcterms:modified xsi:type="dcterms:W3CDTF">2024-01-07T16:54:58Z</dcterms:modified>
</cp:coreProperties>
</file>