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9"/>
  </p:notesMasterIdLst>
  <p:sldIdLst>
    <p:sldId id="259" r:id="rId2"/>
    <p:sldId id="256" r:id="rId3"/>
    <p:sldId id="261" r:id="rId4"/>
    <p:sldId id="257" r:id="rId5"/>
    <p:sldId id="260" r:id="rId6"/>
    <p:sldId id="281" r:id="rId7"/>
    <p:sldId id="294" r:id="rId8"/>
    <p:sldId id="295" r:id="rId9"/>
    <p:sldId id="283" r:id="rId10"/>
    <p:sldId id="290" r:id="rId11"/>
    <p:sldId id="296" r:id="rId12"/>
    <p:sldId id="297" r:id="rId13"/>
    <p:sldId id="301" r:id="rId14"/>
    <p:sldId id="298" r:id="rId15"/>
    <p:sldId id="302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82570" autoAdjust="0"/>
  </p:normalViewPr>
  <p:slideViewPr>
    <p:cSldViewPr>
      <p:cViewPr varScale="1">
        <p:scale>
          <a:sx n="75" d="100"/>
          <a:sy n="75" d="100"/>
        </p:scale>
        <p:origin x="-16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5281B-0D73-4E03-9F52-2C3DB7FF1443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76CF036-3001-438E-AC86-DC901AF50EF6}">
      <dgm:prSet phldrT="[Texte]"/>
      <dgm:spPr/>
      <dgm:t>
        <a:bodyPr/>
        <a:lstStyle/>
        <a:p>
          <a:r>
            <a:rPr lang="fr-FR" dirty="0" smtClean="0"/>
            <a:t>Chef d’équipe</a:t>
          </a:r>
          <a:br>
            <a:rPr lang="fr-FR" dirty="0" smtClean="0"/>
          </a:br>
          <a:r>
            <a:rPr lang="fr-FR" dirty="0" smtClean="0"/>
            <a:t>Sylvain </a:t>
          </a:r>
          <a:r>
            <a:rPr lang="fr-FR" dirty="0" err="1" smtClean="0"/>
            <a:t>Laugié</a:t>
          </a:r>
          <a:endParaRPr lang="fr-FR" dirty="0"/>
        </a:p>
      </dgm:t>
    </dgm:pt>
    <dgm:pt modelId="{4B26CF03-52EF-43AD-A4C2-DD10A0299550}" type="parTrans" cxnId="{49EFD611-D176-43A1-A83F-8255A9789428}">
      <dgm:prSet/>
      <dgm:spPr/>
      <dgm:t>
        <a:bodyPr/>
        <a:lstStyle/>
        <a:p>
          <a:endParaRPr lang="fr-FR"/>
        </a:p>
      </dgm:t>
    </dgm:pt>
    <dgm:pt modelId="{E26C1C18-D304-4956-9DBA-37D501E33449}" type="sibTrans" cxnId="{49EFD611-D176-43A1-A83F-8255A9789428}">
      <dgm:prSet/>
      <dgm:spPr/>
      <dgm:t>
        <a:bodyPr/>
        <a:lstStyle/>
        <a:p>
          <a:endParaRPr lang="fr-FR"/>
        </a:p>
      </dgm:t>
    </dgm:pt>
    <dgm:pt modelId="{2D7DB49C-61BF-4276-BF06-917B795701B0}">
      <dgm:prSet phldrT="[Texte]"/>
      <dgm:spPr/>
      <dgm:t>
        <a:bodyPr/>
        <a:lstStyle/>
        <a:p>
          <a:r>
            <a:rPr lang="fr-FR" dirty="0" smtClean="0"/>
            <a:t>Responsable organisation</a:t>
          </a:r>
          <a:br>
            <a:rPr lang="fr-FR" dirty="0" smtClean="0"/>
          </a:br>
          <a:r>
            <a:rPr lang="fr-FR" dirty="0" smtClean="0"/>
            <a:t>Yoann </a:t>
          </a:r>
          <a:r>
            <a:rPr lang="fr-FR" dirty="0" err="1" smtClean="0"/>
            <a:t>Fleytoux</a:t>
          </a:r>
          <a:endParaRPr lang="fr-FR" dirty="0"/>
        </a:p>
      </dgm:t>
    </dgm:pt>
    <dgm:pt modelId="{C9455163-8A7F-4C49-BEEF-47097916536F}" type="parTrans" cxnId="{EFB2B8FA-86B9-417D-968D-130D832ADF7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7060429D-1D96-4BEA-B960-F7649EF26415}" type="sibTrans" cxnId="{EFB2B8FA-86B9-417D-968D-130D832ADF74}">
      <dgm:prSet/>
      <dgm:spPr/>
      <dgm:t>
        <a:bodyPr/>
        <a:lstStyle/>
        <a:p>
          <a:endParaRPr lang="fr-FR"/>
        </a:p>
      </dgm:t>
    </dgm:pt>
    <dgm:pt modelId="{4E607671-B5F5-454B-B8AF-97237C3E92FB}">
      <dgm:prSet phldrT="[Texte]"/>
      <dgm:spPr/>
      <dgm:t>
        <a:bodyPr/>
        <a:lstStyle/>
        <a:p>
          <a:r>
            <a:rPr lang="fr-FR" dirty="0" smtClean="0"/>
            <a:t>Responsable communication</a:t>
          </a:r>
          <a:br>
            <a:rPr lang="fr-FR" dirty="0" smtClean="0"/>
          </a:br>
          <a:r>
            <a:rPr lang="fr-FR" dirty="0" smtClean="0"/>
            <a:t>Alexandre Schreiber</a:t>
          </a:r>
          <a:endParaRPr lang="fr-FR" dirty="0"/>
        </a:p>
      </dgm:t>
    </dgm:pt>
    <dgm:pt modelId="{4DC8D9BE-325D-4F43-AC5C-09608DE1FD64}" type="parTrans" cxnId="{86F8EE55-8B8B-4C4B-B62E-AF8CA901B1E1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27FDCB41-629F-4F88-A5B6-1BDCB333FF63}" type="sibTrans" cxnId="{86F8EE55-8B8B-4C4B-B62E-AF8CA901B1E1}">
      <dgm:prSet/>
      <dgm:spPr/>
      <dgm:t>
        <a:bodyPr/>
        <a:lstStyle/>
        <a:p>
          <a:endParaRPr lang="fr-FR"/>
        </a:p>
      </dgm:t>
    </dgm:pt>
    <dgm:pt modelId="{D5E146A1-758B-4C2E-A8FB-2BCAA4015016}">
      <dgm:prSet phldrT="[Texte]"/>
      <dgm:spPr/>
      <dgm:t>
        <a:bodyPr/>
        <a:lstStyle/>
        <a:p>
          <a:r>
            <a:rPr lang="fr-FR" dirty="0" smtClean="0"/>
            <a:t>Responsable planning</a:t>
          </a:r>
          <a:br>
            <a:rPr lang="fr-FR" dirty="0" smtClean="0"/>
          </a:br>
          <a:r>
            <a:rPr lang="fr-FR" dirty="0" smtClean="0"/>
            <a:t>Olivier Sire De Vilar</a:t>
          </a:r>
          <a:endParaRPr lang="fr-FR" dirty="0"/>
        </a:p>
      </dgm:t>
    </dgm:pt>
    <dgm:pt modelId="{CD1A600B-C3FD-427D-857B-38CAD5C27D3B}" type="parTrans" cxnId="{451F52A7-D6D4-4E5D-ADCE-38BAEB848861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fr-FR"/>
        </a:p>
      </dgm:t>
    </dgm:pt>
    <dgm:pt modelId="{C70BF2D8-84E0-49B2-88EE-69A0F34CAA1A}" type="sibTrans" cxnId="{451F52A7-D6D4-4E5D-ADCE-38BAEB848861}">
      <dgm:prSet/>
      <dgm:spPr/>
      <dgm:t>
        <a:bodyPr/>
        <a:lstStyle/>
        <a:p>
          <a:endParaRPr lang="fr-FR"/>
        </a:p>
      </dgm:t>
    </dgm:pt>
    <dgm:pt modelId="{CED92794-F712-4424-8319-1C1E503A231C}" type="pres">
      <dgm:prSet presAssocID="{26D5281B-0D73-4E03-9F52-2C3DB7FF14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C7CE2627-C21A-4B11-96EC-856BC78A72E0}" type="pres">
      <dgm:prSet presAssocID="{B76CF036-3001-438E-AC86-DC901AF50EF6}" presName="hierRoot1" presStyleCnt="0">
        <dgm:presLayoutVars>
          <dgm:hierBranch val="init"/>
        </dgm:presLayoutVars>
      </dgm:prSet>
      <dgm:spPr/>
    </dgm:pt>
    <dgm:pt modelId="{EFC0E882-EC28-4311-830B-D86ECCEEAE53}" type="pres">
      <dgm:prSet presAssocID="{B76CF036-3001-438E-AC86-DC901AF50EF6}" presName="rootComposite1" presStyleCnt="0"/>
      <dgm:spPr/>
    </dgm:pt>
    <dgm:pt modelId="{9D20A0F7-99C9-426B-9687-281EE91FAE6B}" type="pres">
      <dgm:prSet presAssocID="{B76CF036-3001-438E-AC86-DC901AF50EF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239367-E204-4E86-BBD3-07A145C4DE36}" type="pres">
      <dgm:prSet presAssocID="{B76CF036-3001-438E-AC86-DC901AF50EF6}" presName="rootConnector1" presStyleLbl="node1" presStyleIdx="0" presStyleCnt="0"/>
      <dgm:spPr/>
      <dgm:t>
        <a:bodyPr/>
        <a:lstStyle/>
        <a:p>
          <a:endParaRPr lang="fr-FR"/>
        </a:p>
      </dgm:t>
    </dgm:pt>
    <dgm:pt modelId="{A7A1FF02-4108-4E97-AB04-3701C25BAEC8}" type="pres">
      <dgm:prSet presAssocID="{B76CF036-3001-438E-AC86-DC901AF50EF6}" presName="hierChild2" presStyleCnt="0"/>
      <dgm:spPr/>
    </dgm:pt>
    <dgm:pt modelId="{8859A4A1-699F-4CA6-8905-B03D2F387BEF}" type="pres">
      <dgm:prSet presAssocID="{C9455163-8A7F-4C49-BEEF-47097916536F}" presName="Name37" presStyleLbl="parChTrans1D2" presStyleIdx="0" presStyleCnt="3"/>
      <dgm:spPr/>
      <dgm:t>
        <a:bodyPr/>
        <a:lstStyle/>
        <a:p>
          <a:endParaRPr lang="fr-FR"/>
        </a:p>
      </dgm:t>
    </dgm:pt>
    <dgm:pt modelId="{FBB6F6A4-E648-4855-82F2-3A18B5E9A357}" type="pres">
      <dgm:prSet presAssocID="{2D7DB49C-61BF-4276-BF06-917B795701B0}" presName="hierRoot2" presStyleCnt="0">
        <dgm:presLayoutVars>
          <dgm:hierBranch val="init"/>
        </dgm:presLayoutVars>
      </dgm:prSet>
      <dgm:spPr/>
    </dgm:pt>
    <dgm:pt modelId="{B4AE8FD7-0C05-4111-AE83-F3CB4DDD59A2}" type="pres">
      <dgm:prSet presAssocID="{2D7DB49C-61BF-4276-BF06-917B795701B0}" presName="rootComposite" presStyleCnt="0"/>
      <dgm:spPr/>
    </dgm:pt>
    <dgm:pt modelId="{69BBC0CD-2A12-4BDF-9CD9-0F735B9E7D03}" type="pres">
      <dgm:prSet presAssocID="{2D7DB49C-61BF-4276-BF06-917B795701B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629A97-8332-471F-9755-D3971E121552}" type="pres">
      <dgm:prSet presAssocID="{2D7DB49C-61BF-4276-BF06-917B795701B0}" presName="rootConnector" presStyleLbl="node2" presStyleIdx="0" presStyleCnt="3"/>
      <dgm:spPr/>
      <dgm:t>
        <a:bodyPr/>
        <a:lstStyle/>
        <a:p>
          <a:endParaRPr lang="fr-FR"/>
        </a:p>
      </dgm:t>
    </dgm:pt>
    <dgm:pt modelId="{9DB9953D-E3D0-4F11-8259-56061278F6AD}" type="pres">
      <dgm:prSet presAssocID="{2D7DB49C-61BF-4276-BF06-917B795701B0}" presName="hierChild4" presStyleCnt="0"/>
      <dgm:spPr/>
    </dgm:pt>
    <dgm:pt modelId="{074DAD2B-3B1C-40FF-94C5-3729E6F74835}" type="pres">
      <dgm:prSet presAssocID="{2D7DB49C-61BF-4276-BF06-917B795701B0}" presName="hierChild5" presStyleCnt="0"/>
      <dgm:spPr/>
    </dgm:pt>
    <dgm:pt modelId="{C7ADBE32-361A-48E3-8D66-40A7F6ABDF8B}" type="pres">
      <dgm:prSet presAssocID="{4DC8D9BE-325D-4F43-AC5C-09608DE1FD64}" presName="Name37" presStyleLbl="parChTrans1D2" presStyleIdx="1" presStyleCnt="3"/>
      <dgm:spPr/>
      <dgm:t>
        <a:bodyPr/>
        <a:lstStyle/>
        <a:p>
          <a:endParaRPr lang="fr-FR"/>
        </a:p>
      </dgm:t>
    </dgm:pt>
    <dgm:pt modelId="{0CF3BFAD-7A57-40A9-AECF-74AAE074986D}" type="pres">
      <dgm:prSet presAssocID="{4E607671-B5F5-454B-B8AF-97237C3E92FB}" presName="hierRoot2" presStyleCnt="0">
        <dgm:presLayoutVars>
          <dgm:hierBranch val="init"/>
        </dgm:presLayoutVars>
      </dgm:prSet>
      <dgm:spPr/>
    </dgm:pt>
    <dgm:pt modelId="{E4CD0821-3203-4E02-9796-E47D0FD3D356}" type="pres">
      <dgm:prSet presAssocID="{4E607671-B5F5-454B-B8AF-97237C3E92FB}" presName="rootComposite" presStyleCnt="0"/>
      <dgm:spPr/>
    </dgm:pt>
    <dgm:pt modelId="{32D89839-1F78-41C8-B284-CEDD5F2164DD}" type="pres">
      <dgm:prSet presAssocID="{4E607671-B5F5-454B-B8AF-97237C3E92F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7903BC3-CBC2-485C-B103-6276FE203129}" type="pres">
      <dgm:prSet presAssocID="{4E607671-B5F5-454B-B8AF-97237C3E92FB}" presName="rootConnector" presStyleLbl="node2" presStyleIdx="1" presStyleCnt="3"/>
      <dgm:spPr/>
      <dgm:t>
        <a:bodyPr/>
        <a:lstStyle/>
        <a:p>
          <a:endParaRPr lang="fr-FR"/>
        </a:p>
      </dgm:t>
    </dgm:pt>
    <dgm:pt modelId="{3542E0EC-86B8-4C1A-A32F-8700161CDDA0}" type="pres">
      <dgm:prSet presAssocID="{4E607671-B5F5-454B-B8AF-97237C3E92FB}" presName="hierChild4" presStyleCnt="0"/>
      <dgm:spPr/>
    </dgm:pt>
    <dgm:pt modelId="{2C135E75-0852-49DD-A847-E0A5C423425A}" type="pres">
      <dgm:prSet presAssocID="{4E607671-B5F5-454B-B8AF-97237C3E92FB}" presName="hierChild5" presStyleCnt="0"/>
      <dgm:spPr/>
    </dgm:pt>
    <dgm:pt modelId="{4EEFDE4D-FAA9-492C-96FC-CB36207D9A2B}" type="pres">
      <dgm:prSet presAssocID="{CD1A600B-C3FD-427D-857B-38CAD5C27D3B}" presName="Name37" presStyleLbl="parChTrans1D2" presStyleIdx="2" presStyleCnt="3"/>
      <dgm:spPr/>
      <dgm:t>
        <a:bodyPr/>
        <a:lstStyle/>
        <a:p>
          <a:endParaRPr lang="fr-FR"/>
        </a:p>
      </dgm:t>
    </dgm:pt>
    <dgm:pt modelId="{FD966A33-767A-475A-9BE5-272683CDDA14}" type="pres">
      <dgm:prSet presAssocID="{D5E146A1-758B-4C2E-A8FB-2BCAA4015016}" presName="hierRoot2" presStyleCnt="0">
        <dgm:presLayoutVars>
          <dgm:hierBranch val="init"/>
        </dgm:presLayoutVars>
      </dgm:prSet>
      <dgm:spPr/>
    </dgm:pt>
    <dgm:pt modelId="{AA5ACCFD-5262-44FD-851B-06881BB8F9FC}" type="pres">
      <dgm:prSet presAssocID="{D5E146A1-758B-4C2E-A8FB-2BCAA4015016}" presName="rootComposite" presStyleCnt="0"/>
      <dgm:spPr/>
    </dgm:pt>
    <dgm:pt modelId="{E89EB2F5-C5A6-42C8-8D4F-0AA5C7BDB4A0}" type="pres">
      <dgm:prSet presAssocID="{D5E146A1-758B-4C2E-A8FB-2BCAA4015016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FA1470D-5EF3-484A-BF91-C536935ECDE0}" type="pres">
      <dgm:prSet presAssocID="{D5E146A1-758B-4C2E-A8FB-2BCAA4015016}" presName="rootConnector" presStyleLbl="node2" presStyleIdx="2" presStyleCnt="3"/>
      <dgm:spPr/>
      <dgm:t>
        <a:bodyPr/>
        <a:lstStyle/>
        <a:p>
          <a:endParaRPr lang="fr-FR"/>
        </a:p>
      </dgm:t>
    </dgm:pt>
    <dgm:pt modelId="{656B6186-0E60-415B-82F3-E87877C5316A}" type="pres">
      <dgm:prSet presAssocID="{D5E146A1-758B-4C2E-A8FB-2BCAA4015016}" presName="hierChild4" presStyleCnt="0"/>
      <dgm:spPr/>
    </dgm:pt>
    <dgm:pt modelId="{BA67A711-D99B-427B-B2C8-CB313C37C71C}" type="pres">
      <dgm:prSet presAssocID="{D5E146A1-758B-4C2E-A8FB-2BCAA4015016}" presName="hierChild5" presStyleCnt="0"/>
      <dgm:spPr/>
    </dgm:pt>
    <dgm:pt modelId="{B52B250D-A40D-4F7F-B32F-2047F067DEB2}" type="pres">
      <dgm:prSet presAssocID="{B76CF036-3001-438E-AC86-DC901AF50EF6}" presName="hierChild3" presStyleCnt="0"/>
      <dgm:spPr/>
    </dgm:pt>
  </dgm:ptLst>
  <dgm:cxnLst>
    <dgm:cxn modelId="{86F8EE55-8B8B-4C4B-B62E-AF8CA901B1E1}" srcId="{B76CF036-3001-438E-AC86-DC901AF50EF6}" destId="{4E607671-B5F5-454B-B8AF-97237C3E92FB}" srcOrd="1" destOrd="0" parTransId="{4DC8D9BE-325D-4F43-AC5C-09608DE1FD64}" sibTransId="{27FDCB41-629F-4F88-A5B6-1BDCB333FF63}"/>
    <dgm:cxn modelId="{49EFD611-D176-43A1-A83F-8255A9789428}" srcId="{26D5281B-0D73-4E03-9F52-2C3DB7FF1443}" destId="{B76CF036-3001-438E-AC86-DC901AF50EF6}" srcOrd="0" destOrd="0" parTransId="{4B26CF03-52EF-43AD-A4C2-DD10A0299550}" sibTransId="{E26C1C18-D304-4956-9DBA-37D501E33449}"/>
    <dgm:cxn modelId="{C2979A39-136B-42FB-B94C-BC22A65AD501}" type="presOf" srcId="{2D7DB49C-61BF-4276-BF06-917B795701B0}" destId="{69BBC0CD-2A12-4BDF-9CD9-0F735B9E7D03}" srcOrd="0" destOrd="0" presId="urn:microsoft.com/office/officeart/2005/8/layout/orgChart1"/>
    <dgm:cxn modelId="{8E1F857A-E70E-45FD-9976-2A6CB7BDEF82}" type="presOf" srcId="{B76CF036-3001-438E-AC86-DC901AF50EF6}" destId="{9D20A0F7-99C9-426B-9687-281EE91FAE6B}" srcOrd="0" destOrd="0" presId="urn:microsoft.com/office/officeart/2005/8/layout/orgChart1"/>
    <dgm:cxn modelId="{451F52A7-D6D4-4E5D-ADCE-38BAEB848861}" srcId="{B76CF036-3001-438E-AC86-DC901AF50EF6}" destId="{D5E146A1-758B-4C2E-A8FB-2BCAA4015016}" srcOrd="2" destOrd="0" parTransId="{CD1A600B-C3FD-427D-857B-38CAD5C27D3B}" sibTransId="{C70BF2D8-84E0-49B2-88EE-69A0F34CAA1A}"/>
    <dgm:cxn modelId="{2520947F-B48E-456A-AAE6-15A4BC694CAA}" type="presOf" srcId="{2D7DB49C-61BF-4276-BF06-917B795701B0}" destId="{6B629A97-8332-471F-9755-D3971E121552}" srcOrd="1" destOrd="0" presId="urn:microsoft.com/office/officeart/2005/8/layout/orgChart1"/>
    <dgm:cxn modelId="{1C895C01-C22D-427F-905D-6CA876DCE08A}" type="presOf" srcId="{4DC8D9BE-325D-4F43-AC5C-09608DE1FD64}" destId="{C7ADBE32-361A-48E3-8D66-40A7F6ABDF8B}" srcOrd="0" destOrd="0" presId="urn:microsoft.com/office/officeart/2005/8/layout/orgChart1"/>
    <dgm:cxn modelId="{EFB2B8FA-86B9-417D-968D-130D832ADF74}" srcId="{B76CF036-3001-438E-AC86-DC901AF50EF6}" destId="{2D7DB49C-61BF-4276-BF06-917B795701B0}" srcOrd="0" destOrd="0" parTransId="{C9455163-8A7F-4C49-BEEF-47097916536F}" sibTransId="{7060429D-1D96-4BEA-B960-F7649EF26415}"/>
    <dgm:cxn modelId="{5459E871-381B-44F1-A237-6F421C0847F7}" type="presOf" srcId="{CD1A600B-C3FD-427D-857B-38CAD5C27D3B}" destId="{4EEFDE4D-FAA9-492C-96FC-CB36207D9A2B}" srcOrd="0" destOrd="0" presId="urn:microsoft.com/office/officeart/2005/8/layout/orgChart1"/>
    <dgm:cxn modelId="{5C87E652-CA2D-4A22-887D-E82493EA3B79}" type="presOf" srcId="{26D5281B-0D73-4E03-9F52-2C3DB7FF1443}" destId="{CED92794-F712-4424-8319-1C1E503A231C}" srcOrd="0" destOrd="0" presId="urn:microsoft.com/office/officeart/2005/8/layout/orgChart1"/>
    <dgm:cxn modelId="{EB6FE9AB-7BF9-4581-A37E-CCFB4E6E3F38}" type="presOf" srcId="{D5E146A1-758B-4C2E-A8FB-2BCAA4015016}" destId="{E89EB2F5-C5A6-42C8-8D4F-0AA5C7BDB4A0}" srcOrd="0" destOrd="0" presId="urn:microsoft.com/office/officeart/2005/8/layout/orgChart1"/>
    <dgm:cxn modelId="{02CD48BE-F92A-401B-9603-D47A5155BEB1}" type="presOf" srcId="{C9455163-8A7F-4C49-BEEF-47097916536F}" destId="{8859A4A1-699F-4CA6-8905-B03D2F387BEF}" srcOrd="0" destOrd="0" presId="urn:microsoft.com/office/officeart/2005/8/layout/orgChart1"/>
    <dgm:cxn modelId="{8A6EA62D-9242-4374-B46E-8121EB35B601}" type="presOf" srcId="{B76CF036-3001-438E-AC86-DC901AF50EF6}" destId="{F1239367-E204-4E86-BBD3-07A145C4DE36}" srcOrd="1" destOrd="0" presId="urn:microsoft.com/office/officeart/2005/8/layout/orgChart1"/>
    <dgm:cxn modelId="{813964E3-2064-4AD3-9415-E233CD6CE7E4}" type="presOf" srcId="{4E607671-B5F5-454B-B8AF-97237C3E92FB}" destId="{27903BC3-CBC2-485C-B103-6276FE203129}" srcOrd="1" destOrd="0" presId="urn:microsoft.com/office/officeart/2005/8/layout/orgChart1"/>
    <dgm:cxn modelId="{4A8836C5-25F3-4F6F-95AF-AA718FB40420}" type="presOf" srcId="{D5E146A1-758B-4C2E-A8FB-2BCAA4015016}" destId="{0FA1470D-5EF3-484A-BF91-C536935ECDE0}" srcOrd="1" destOrd="0" presId="urn:microsoft.com/office/officeart/2005/8/layout/orgChart1"/>
    <dgm:cxn modelId="{3D1A373F-A28F-47AD-9B54-164541BBDA05}" type="presOf" srcId="{4E607671-B5F5-454B-B8AF-97237C3E92FB}" destId="{32D89839-1F78-41C8-B284-CEDD5F2164DD}" srcOrd="0" destOrd="0" presId="urn:microsoft.com/office/officeart/2005/8/layout/orgChart1"/>
    <dgm:cxn modelId="{A5DDEB93-5145-4183-A766-67A3F8442497}" type="presParOf" srcId="{CED92794-F712-4424-8319-1C1E503A231C}" destId="{C7CE2627-C21A-4B11-96EC-856BC78A72E0}" srcOrd="0" destOrd="0" presId="urn:microsoft.com/office/officeart/2005/8/layout/orgChart1"/>
    <dgm:cxn modelId="{C28D5BB0-982A-4984-8E59-59BA0D877B31}" type="presParOf" srcId="{C7CE2627-C21A-4B11-96EC-856BC78A72E0}" destId="{EFC0E882-EC28-4311-830B-D86ECCEEAE53}" srcOrd="0" destOrd="0" presId="urn:microsoft.com/office/officeart/2005/8/layout/orgChart1"/>
    <dgm:cxn modelId="{4A04C86E-A2C2-4D13-9F1A-FED7E2CE0BD4}" type="presParOf" srcId="{EFC0E882-EC28-4311-830B-D86ECCEEAE53}" destId="{9D20A0F7-99C9-426B-9687-281EE91FAE6B}" srcOrd="0" destOrd="0" presId="urn:microsoft.com/office/officeart/2005/8/layout/orgChart1"/>
    <dgm:cxn modelId="{8DB2BC9D-E062-4AF1-8E7E-08BB3D0AEFA9}" type="presParOf" srcId="{EFC0E882-EC28-4311-830B-D86ECCEEAE53}" destId="{F1239367-E204-4E86-BBD3-07A145C4DE36}" srcOrd="1" destOrd="0" presId="urn:microsoft.com/office/officeart/2005/8/layout/orgChart1"/>
    <dgm:cxn modelId="{415E4772-CD5B-4EDA-9FA4-68805FCDCCE8}" type="presParOf" srcId="{C7CE2627-C21A-4B11-96EC-856BC78A72E0}" destId="{A7A1FF02-4108-4E97-AB04-3701C25BAEC8}" srcOrd="1" destOrd="0" presId="urn:microsoft.com/office/officeart/2005/8/layout/orgChart1"/>
    <dgm:cxn modelId="{9DEBC684-C29E-4F21-90A5-86F3D424C868}" type="presParOf" srcId="{A7A1FF02-4108-4E97-AB04-3701C25BAEC8}" destId="{8859A4A1-699F-4CA6-8905-B03D2F387BEF}" srcOrd="0" destOrd="0" presId="urn:microsoft.com/office/officeart/2005/8/layout/orgChart1"/>
    <dgm:cxn modelId="{38125179-205B-42B5-A755-4A9A23AB8D54}" type="presParOf" srcId="{A7A1FF02-4108-4E97-AB04-3701C25BAEC8}" destId="{FBB6F6A4-E648-4855-82F2-3A18B5E9A357}" srcOrd="1" destOrd="0" presId="urn:microsoft.com/office/officeart/2005/8/layout/orgChart1"/>
    <dgm:cxn modelId="{BFBCF31C-A8BF-4B6E-A399-7D467D1D3AE2}" type="presParOf" srcId="{FBB6F6A4-E648-4855-82F2-3A18B5E9A357}" destId="{B4AE8FD7-0C05-4111-AE83-F3CB4DDD59A2}" srcOrd="0" destOrd="0" presId="urn:microsoft.com/office/officeart/2005/8/layout/orgChart1"/>
    <dgm:cxn modelId="{4AC8677C-0A6B-46A4-B070-87152F229E5C}" type="presParOf" srcId="{B4AE8FD7-0C05-4111-AE83-F3CB4DDD59A2}" destId="{69BBC0CD-2A12-4BDF-9CD9-0F735B9E7D03}" srcOrd="0" destOrd="0" presId="urn:microsoft.com/office/officeart/2005/8/layout/orgChart1"/>
    <dgm:cxn modelId="{E8470E1C-866B-4117-8791-18CCAA0AA3F0}" type="presParOf" srcId="{B4AE8FD7-0C05-4111-AE83-F3CB4DDD59A2}" destId="{6B629A97-8332-471F-9755-D3971E121552}" srcOrd="1" destOrd="0" presId="urn:microsoft.com/office/officeart/2005/8/layout/orgChart1"/>
    <dgm:cxn modelId="{3C557339-C1BC-4CAA-9B67-72D325D149FF}" type="presParOf" srcId="{FBB6F6A4-E648-4855-82F2-3A18B5E9A357}" destId="{9DB9953D-E3D0-4F11-8259-56061278F6AD}" srcOrd="1" destOrd="0" presId="urn:microsoft.com/office/officeart/2005/8/layout/orgChart1"/>
    <dgm:cxn modelId="{9D87CAE6-CC8D-4860-9C9A-78D79987BA0B}" type="presParOf" srcId="{FBB6F6A4-E648-4855-82F2-3A18B5E9A357}" destId="{074DAD2B-3B1C-40FF-94C5-3729E6F74835}" srcOrd="2" destOrd="0" presId="urn:microsoft.com/office/officeart/2005/8/layout/orgChart1"/>
    <dgm:cxn modelId="{D1D3E218-919F-40DE-9E18-141AC99049A6}" type="presParOf" srcId="{A7A1FF02-4108-4E97-AB04-3701C25BAEC8}" destId="{C7ADBE32-361A-48E3-8D66-40A7F6ABDF8B}" srcOrd="2" destOrd="0" presId="urn:microsoft.com/office/officeart/2005/8/layout/orgChart1"/>
    <dgm:cxn modelId="{95B36B5B-940E-441A-AA4D-994D283DACC3}" type="presParOf" srcId="{A7A1FF02-4108-4E97-AB04-3701C25BAEC8}" destId="{0CF3BFAD-7A57-40A9-AECF-74AAE074986D}" srcOrd="3" destOrd="0" presId="urn:microsoft.com/office/officeart/2005/8/layout/orgChart1"/>
    <dgm:cxn modelId="{28535BE1-DF12-44B2-93B9-3E5C32AD772B}" type="presParOf" srcId="{0CF3BFAD-7A57-40A9-AECF-74AAE074986D}" destId="{E4CD0821-3203-4E02-9796-E47D0FD3D356}" srcOrd="0" destOrd="0" presId="urn:microsoft.com/office/officeart/2005/8/layout/orgChart1"/>
    <dgm:cxn modelId="{FD3D1CF0-EBC3-4D41-A1E8-C4C378944772}" type="presParOf" srcId="{E4CD0821-3203-4E02-9796-E47D0FD3D356}" destId="{32D89839-1F78-41C8-B284-CEDD5F2164DD}" srcOrd="0" destOrd="0" presId="urn:microsoft.com/office/officeart/2005/8/layout/orgChart1"/>
    <dgm:cxn modelId="{13F30558-374E-4606-9680-A9CBEA8D3B43}" type="presParOf" srcId="{E4CD0821-3203-4E02-9796-E47D0FD3D356}" destId="{27903BC3-CBC2-485C-B103-6276FE203129}" srcOrd="1" destOrd="0" presId="urn:microsoft.com/office/officeart/2005/8/layout/orgChart1"/>
    <dgm:cxn modelId="{3E7AB735-C919-41B0-B9C7-4CE98C7E931A}" type="presParOf" srcId="{0CF3BFAD-7A57-40A9-AECF-74AAE074986D}" destId="{3542E0EC-86B8-4C1A-A32F-8700161CDDA0}" srcOrd="1" destOrd="0" presId="urn:microsoft.com/office/officeart/2005/8/layout/orgChart1"/>
    <dgm:cxn modelId="{27454100-7E91-49BA-AE2D-5028D9A6F1DF}" type="presParOf" srcId="{0CF3BFAD-7A57-40A9-AECF-74AAE074986D}" destId="{2C135E75-0852-49DD-A847-E0A5C423425A}" srcOrd="2" destOrd="0" presId="urn:microsoft.com/office/officeart/2005/8/layout/orgChart1"/>
    <dgm:cxn modelId="{EBE5A238-7A2C-421B-B3A6-272DBD7C930F}" type="presParOf" srcId="{A7A1FF02-4108-4E97-AB04-3701C25BAEC8}" destId="{4EEFDE4D-FAA9-492C-96FC-CB36207D9A2B}" srcOrd="4" destOrd="0" presId="urn:microsoft.com/office/officeart/2005/8/layout/orgChart1"/>
    <dgm:cxn modelId="{B5207848-2EA4-4AC2-B78D-A49DE1AD28B0}" type="presParOf" srcId="{A7A1FF02-4108-4E97-AB04-3701C25BAEC8}" destId="{FD966A33-767A-475A-9BE5-272683CDDA14}" srcOrd="5" destOrd="0" presId="urn:microsoft.com/office/officeart/2005/8/layout/orgChart1"/>
    <dgm:cxn modelId="{1D8A26A0-5FCF-42F4-8F7C-CA7A0D14A48E}" type="presParOf" srcId="{FD966A33-767A-475A-9BE5-272683CDDA14}" destId="{AA5ACCFD-5262-44FD-851B-06881BB8F9FC}" srcOrd="0" destOrd="0" presId="urn:microsoft.com/office/officeart/2005/8/layout/orgChart1"/>
    <dgm:cxn modelId="{35109B11-DE1B-4C2D-A6D4-9AEE60BC11D5}" type="presParOf" srcId="{AA5ACCFD-5262-44FD-851B-06881BB8F9FC}" destId="{E89EB2F5-C5A6-42C8-8D4F-0AA5C7BDB4A0}" srcOrd="0" destOrd="0" presId="urn:microsoft.com/office/officeart/2005/8/layout/orgChart1"/>
    <dgm:cxn modelId="{D2944A88-5476-463B-A803-BFF7F9827CC4}" type="presParOf" srcId="{AA5ACCFD-5262-44FD-851B-06881BB8F9FC}" destId="{0FA1470D-5EF3-484A-BF91-C536935ECDE0}" srcOrd="1" destOrd="0" presId="urn:microsoft.com/office/officeart/2005/8/layout/orgChart1"/>
    <dgm:cxn modelId="{490C1E28-7ACD-485B-A4C0-40138B0BE8EF}" type="presParOf" srcId="{FD966A33-767A-475A-9BE5-272683CDDA14}" destId="{656B6186-0E60-415B-82F3-E87877C5316A}" srcOrd="1" destOrd="0" presId="urn:microsoft.com/office/officeart/2005/8/layout/orgChart1"/>
    <dgm:cxn modelId="{1C291588-0598-407F-913B-B58459709F90}" type="presParOf" srcId="{FD966A33-767A-475A-9BE5-272683CDDA14}" destId="{BA67A711-D99B-427B-B2C8-CB313C37C71C}" srcOrd="2" destOrd="0" presId="urn:microsoft.com/office/officeart/2005/8/layout/orgChart1"/>
    <dgm:cxn modelId="{BBE63149-053D-4119-BC67-9D8FD5D24E1E}" type="presParOf" srcId="{C7CE2627-C21A-4B11-96EC-856BC78A72E0}" destId="{B52B250D-A40D-4F7F-B32F-2047F067DE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DE4D-FAA9-492C-96FC-CB36207D9A2B}">
      <dsp:nvSpPr>
        <dsp:cNvPr id="0" name=""/>
        <dsp:cNvSpPr/>
      </dsp:nvSpPr>
      <dsp:spPr>
        <a:xfrm>
          <a:off x="3456384" y="1819794"/>
          <a:ext cx="2445416" cy="424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205"/>
              </a:lnTo>
              <a:lnTo>
                <a:pt x="2445416" y="212205"/>
              </a:lnTo>
              <a:lnTo>
                <a:pt x="2445416" y="424411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C7ADBE32-361A-48E3-8D66-40A7F6ABDF8B}">
      <dsp:nvSpPr>
        <dsp:cNvPr id="0" name=""/>
        <dsp:cNvSpPr/>
      </dsp:nvSpPr>
      <dsp:spPr>
        <a:xfrm>
          <a:off x="3410664" y="1819794"/>
          <a:ext cx="91440" cy="4244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411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8859A4A1-699F-4CA6-8905-B03D2F387BEF}">
      <dsp:nvSpPr>
        <dsp:cNvPr id="0" name=""/>
        <dsp:cNvSpPr/>
      </dsp:nvSpPr>
      <dsp:spPr>
        <a:xfrm>
          <a:off x="1010967" y="1819794"/>
          <a:ext cx="2445416" cy="424411"/>
        </a:xfrm>
        <a:custGeom>
          <a:avLst/>
          <a:gdLst/>
          <a:ahLst/>
          <a:cxnLst/>
          <a:rect l="0" t="0" r="0" b="0"/>
          <a:pathLst>
            <a:path>
              <a:moveTo>
                <a:pt x="2445416" y="0"/>
              </a:moveTo>
              <a:lnTo>
                <a:pt x="2445416" y="212205"/>
              </a:lnTo>
              <a:lnTo>
                <a:pt x="0" y="212205"/>
              </a:lnTo>
              <a:lnTo>
                <a:pt x="0" y="424411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</a:ln>
        <a:effectLst>
          <a:glow rad="63500">
            <a:schemeClr val="dk1"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9D20A0F7-99C9-426B-9687-281EE91FAE6B}">
      <dsp:nvSpPr>
        <dsp:cNvPr id="0" name=""/>
        <dsp:cNvSpPr/>
      </dsp:nvSpPr>
      <dsp:spPr>
        <a:xfrm>
          <a:off x="2445881" y="809291"/>
          <a:ext cx="2021005" cy="10105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Chef d’équipe</a:t>
          </a:r>
          <a:br>
            <a:rPr lang="fr-FR" sz="1800" kern="1200" dirty="0" smtClean="0"/>
          </a:br>
          <a:r>
            <a:rPr lang="fr-FR" sz="1800" kern="1200" dirty="0" smtClean="0"/>
            <a:t>Sylvain </a:t>
          </a:r>
          <a:r>
            <a:rPr lang="fr-FR" sz="1800" kern="1200" dirty="0" err="1" smtClean="0"/>
            <a:t>Laugié</a:t>
          </a:r>
          <a:endParaRPr lang="fr-FR" sz="1800" kern="1200" dirty="0"/>
        </a:p>
      </dsp:txBody>
      <dsp:txXfrm>
        <a:off x="2445881" y="809291"/>
        <a:ext cx="2021005" cy="1010502"/>
      </dsp:txXfrm>
    </dsp:sp>
    <dsp:sp modelId="{69BBC0CD-2A12-4BDF-9CD9-0F735B9E7D03}">
      <dsp:nvSpPr>
        <dsp:cNvPr id="0" name=""/>
        <dsp:cNvSpPr/>
      </dsp:nvSpPr>
      <dsp:spPr>
        <a:xfrm>
          <a:off x="464" y="2244205"/>
          <a:ext cx="2021005" cy="10105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Responsable organisation</a:t>
          </a:r>
          <a:br>
            <a:rPr lang="fr-FR" sz="1800" kern="1200" dirty="0" smtClean="0"/>
          </a:br>
          <a:r>
            <a:rPr lang="fr-FR" sz="1800" kern="1200" dirty="0" smtClean="0"/>
            <a:t>Yoann </a:t>
          </a:r>
          <a:r>
            <a:rPr lang="fr-FR" sz="1800" kern="1200" dirty="0" err="1" smtClean="0"/>
            <a:t>Fleytoux</a:t>
          </a:r>
          <a:endParaRPr lang="fr-FR" sz="1800" kern="1200" dirty="0"/>
        </a:p>
      </dsp:txBody>
      <dsp:txXfrm>
        <a:off x="464" y="2244205"/>
        <a:ext cx="2021005" cy="1010502"/>
      </dsp:txXfrm>
    </dsp:sp>
    <dsp:sp modelId="{32D89839-1F78-41C8-B284-CEDD5F2164DD}">
      <dsp:nvSpPr>
        <dsp:cNvPr id="0" name=""/>
        <dsp:cNvSpPr/>
      </dsp:nvSpPr>
      <dsp:spPr>
        <a:xfrm>
          <a:off x="2445881" y="2244205"/>
          <a:ext cx="2021005" cy="10105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Responsable communication</a:t>
          </a:r>
          <a:br>
            <a:rPr lang="fr-FR" sz="1800" kern="1200" dirty="0" smtClean="0"/>
          </a:br>
          <a:r>
            <a:rPr lang="fr-FR" sz="1800" kern="1200" dirty="0" smtClean="0"/>
            <a:t>Alexandre Schreiber</a:t>
          </a:r>
          <a:endParaRPr lang="fr-FR" sz="1800" kern="1200" dirty="0"/>
        </a:p>
      </dsp:txBody>
      <dsp:txXfrm>
        <a:off x="2445881" y="2244205"/>
        <a:ext cx="2021005" cy="1010502"/>
      </dsp:txXfrm>
    </dsp:sp>
    <dsp:sp modelId="{E89EB2F5-C5A6-42C8-8D4F-0AA5C7BDB4A0}">
      <dsp:nvSpPr>
        <dsp:cNvPr id="0" name=""/>
        <dsp:cNvSpPr/>
      </dsp:nvSpPr>
      <dsp:spPr>
        <a:xfrm>
          <a:off x="4891298" y="2244205"/>
          <a:ext cx="2021005" cy="10105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1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Responsable planning</a:t>
          </a:r>
          <a:br>
            <a:rPr lang="fr-FR" sz="1800" kern="1200" dirty="0" smtClean="0"/>
          </a:br>
          <a:r>
            <a:rPr lang="fr-FR" sz="1800" kern="1200" dirty="0" smtClean="0"/>
            <a:t>Olivier Sire De Vilar</a:t>
          </a:r>
          <a:endParaRPr lang="fr-FR" sz="1800" kern="1200" dirty="0"/>
        </a:p>
      </dsp:txBody>
      <dsp:txXfrm>
        <a:off x="4891298" y="2244205"/>
        <a:ext cx="2021005" cy="1010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BAF03B7-B9EF-4A1B-B808-D2CE6DF96D0B}" type="datetimeFigureOut">
              <a:rPr lang="fr-FR"/>
              <a:pPr>
                <a:defRPr/>
              </a:pPr>
              <a:t>20/01/2014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E4580B8-DA0F-4CDE-AD1C-5170B29E59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70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le langage C++</a:t>
            </a:r>
            <a:r>
              <a:rPr lang="fr-FR" baseline="0" dirty="0"/>
              <a:t> </a:t>
            </a:r>
            <a:r>
              <a:rPr lang="fr-FR" baseline="0" dirty="0" smtClean="0"/>
              <a:t>?</a:t>
            </a:r>
          </a:p>
          <a:p>
            <a:r>
              <a:rPr lang="fr-FR" baseline="0" dirty="0" smtClean="0"/>
              <a:t>Pourquoi utilisé </a:t>
            </a:r>
            <a:r>
              <a:rPr lang="fr-FR" baseline="0" dirty="0" err="1" smtClean="0"/>
              <a:t>Qt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Quel est l’</a:t>
            </a:r>
            <a:r>
              <a:rPr lang="fr-FR" baseline="0" dirty="0" err="1" smtClean="0"/>
              <a:t>interêt</a:t>
            </a:r>
            <a:r>
              <a:rPr lang="fr-FR" baseline="0" dirty="0" smtClean="0"/>
              <a:t> des </a:t>
            </a:r>
            <a:r>
              <a:rPr lang="fr-FR" baseline="0" dirty="0" err="1" smtClean="0"/>
              <a:t>bibliotheques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Qt</a:t>
            </a:r>
            <a:r>
              <a:rPr lang="fr-FR" baseline="0" dirty="0" smtClean="0"/>
              <a:t> et </a:t>
            </a:r>
            <a:r>
              <a:rPr lang="fr-FR" baseline="0" dirty="0" err="1" smtClean="0"/>
              <a:t>OpenSSL</a:t>
            </a:r>
            <a:r>
              <a:rPr lang="fr-FR" baseline="0" dirty="0" smtClean="0"/>
              <a:t> ??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Yoann</a:t>
            </a:r>
          </a:p>
          <a:p>
            <a:r>
              <a:rPr lang="fr-FR" dirty="0" smtClean="0"/>
              <a:t>Pourquoi le</a:t>
            </a:r>
            <a:r>
              <a:rPr lang="fr-FR" baseline="0" dirty="0" smtClean="0"/>
              <a:t> RSA et AES ?</a:t>
            </a:r>
          </a:p>
          <a:p>
            <a:r>
              <a:rPr lang="fr-FR" baseline="0" dirty="0" smtClean="0"/>
              <a:t>Quel est l’</a:t>
            </a:r>
            <a:r>
              <a:rPr lang="fr-FR" baseline="0" dirty="0" err="1" smtClean="0"/>
              <a:t>interêt</a:t>
            </a:r>
            <a:r>
              <a:rPr lang="fr-FR" baseline="0" dirty="0" smtClean="0"/>
              <a:t> ?</a:t>
            </a:r>
          </a:p>
          <a:p>
            <a:r>
              <a:rPr lang="fr-FR" baseline="0" dirty="0" smtClean="0"/>
              <a:t>Explication de </a:t>
            </a:r>
            <a:r>
              <a:rPr lang="fr-FR" baseline="0" dirty="0" smtClean="0"/>
              <a:t>fonctionnement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Sylvain</a:t>
            </a:r>
            <a:endParaRPr lang="fr-FR" dirty="0" smtClean="0"/>
          </a:p>
          <a:p>
            <a:r>
              <a:rPr lang="fr-FR" dirty="0" smtClean="0"/>
              <a:t>Explication de fonctionnement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client a proposé de venir présenté notre logiciel</a:t>
            </a:r>
            <a:r>
              <a:rPr lang="fr-FR" baseline="0" dirty="0" smtClean="0"/>
              <a:t> aux administrateurs système de Toulouse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Intérêt</a:t>
            </a:r>
            <a:r>
              <a:rPr lang="fr-FR" baseline="0" dirty="0" smtClean="0"/>
              <a:t> de la </a:t>
            </a:r>
            <a:r>
              <a:rPr lang="fr-FR" baseline="0" dirty="0" err="1" smtClean="0"/>
              <a:t>hierarchie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Parler</a:t>
            </a:r>
            <a:r>
              <a:rPr lang="fr-FR" baseline="0" dirty="0" smtClean="0"/>
              <a:t> du client, de son besoin, la solution (gestionnaire de mot de passe)</a:t>
            </a:r>
          </a:p>
          <a:p>
            <a:r>
              <a:rPr lang="fr-FR" baseline="0" dirty="0" smtClean="0"/>
              <a:t>Simple </a:t>
            </a:r>
            <a:r>
              <a:rPr lang="fr-FR" baseline="0" dirty="0" err="1" smtClean="0"/>
              <a:t>password</a:t>
            </a:r>
            <a:r>
              <a:rPr lang="fr-FR" baseline="0" dirty="0" smtClean="0"/>
              <a:t> manager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la méthode en V ?</a:t>
            </a:r>
          </a:p>
          <a:p>
            <a:r>
              <a:rPr lang="fr-FR" dirty="0" smtClean="0"/>
              <a:t>Quel est l’</a:t>
            </a:r>
            <a:r>
              <a:rPr lang="fr-FR" dirty="0" err="1" smtClean="0"/>
              <a:t>interêt</a:t>
            </a:r>
            <a:r>
              <a:rPr lang="fr-FR" dirty="0" smtClean="0"/>
              <a:t> ? Ce que ça apporte</a:t>
            </a:r>
            <a:r>
              <a:rPr lang="fr-FR" dirty="0"/>
              <a:t>.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Fourni par l’iut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Répartition des taches</a:t>
            </a:r>
            <a:r>
              <a:rPr lang="fr-FR" baseline="0" dirty="0" smtClean="0"/>
              <a:t> a aborder</a:t>
            </a:r>
          </a:p>
          <a:p>
            <a:r>
              <a:rPr lang="fr-FR" baseline="0" dirty="0" smtClean="0"/>
              <a:t>Pourquoi cette répartition ?</a:t>
            </a:r>
          </a:p>
          <a:p>
            <a:r>
              <a:rPr lang="fr-FR" baseline="0" dirty="0" smtClean="0"/>
              <a:t>Différence de niveau entre les membres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Pourquoi un GANTT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580B8-DA0F-4CDE-AD1C-5170B29E5966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415B29-B9DB-417D-9266-2F947375A0EB}" type="datetime1">
              <a:rPr lang="fr-FR" smtClean="0"/>
              <a:t>20/01/2014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90CF9-0499-4F7C-8E6E-0DD81AE68BA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22DFE-E883-47D9-AC79-170BF9CBB9C1}" type="datetime1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07880-99AE-4A49-A66C-FF10D4923C1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2D8E55-8D86-4740-859A-CF8F356317FF}" type="datetime1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DC4B0-E9EC-4DE1-9BF9-F5BFA714090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B644AE-02B0-4A89-95EC-1E727CBC6141}" type="datetime1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F4038-A80E-4676-8DB0-27789B81EC8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0AEFC8-4A0D-4B99-8334-8DEFE7EC9958}" type="datetime1">
              <a:rPr lang="fr-FR" smtClean="0"/>
              <a:t>20/01/2014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F67B6-6DA8-4B07-B6AF-E65F840D704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B2A7B-51F9-4A0F-BF5C-AF1D7BD60DC9}" type="datetime1">
              <a:rPr lang="fr-FR" smtClean="0"/>
              <a:t>20/01/2014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494D7-063F-4501-85B9-ECA0619C56D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897E-5580-45FC-AA95-21C719D995A3}" type="datetime1">
              <a:rPr lang="fr-FR" smtClean="0"/>
              <a:t>20/01/2014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A02179-F01C-4CDB-9049-D37DC4AC685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18026-2D75-43F5-912E-2E14FBC710EF}" type="datetime1">
              <a:rPr lang="fr-FR" smtClean="0"/>
              <a:t>20/01/2014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37C36E-05ED-4C05-BAE7-B1AFADB6BC2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CF739-B1B7-437A-9194-1190D3A6A34D}" type="datetime1">
              <a:rPr lang="fr-FR" smtClean="0"/>
              <a:t>20/01/2014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A5EDB-7DB8-4DC7-8181-A494586B78D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35359-84A0-417C-9C41-2DF3F254767F}" type="datetime1">
              <a:rPr lang="fr-FR" smtClean="0"/>
              <a:t>20/01/2014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F96DD11B-FD3D-48BD-A503-30BDF0732C1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fld id="{D1D98276-FA7A-4962-B61A-6291D94211FD}" type="datetime1">
              <a:rPr lang="fr-FR" smtClean="0"/>
              <a:t>20/01/2014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AC8B3-A042-421E-930A-E3E5084B7C2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79DBFA7B-6723-42B3-BCC4-20CD0B0A5A79}" type="datetime1">
              <a:rPr lang="fr-FR" smtClean="0"/>
              <a:t>20/01/2014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B07DA261-4DBD-48F3-9033-E00DA87E3D3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ylvain\Desktop\Projet S3\ganttprév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9144000" cy="4109936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 </a:t>
            </a:r>
            <a:r>
              <a:rPr lang="fr-FR" sz="2400" dirty="0" smtClean="0"/>
              <a:t>– Choix </a:t>
            </a:r>
            <a:r>
              <a:rPr lang="fr-FR" sz="2400" dirty="0"/>
              <a:t>d’organisation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6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LAUGIÉ Sylvain 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563887" y="1412776"/>
            <a:ext cx="513118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1 – </a:t>
            </a:r>
            <a:r>
              <a:rPr lang="fr-FR" sz="2400" dirty="0" smtClean="0"/>
              <a:t>Les </a:t>
            </a:r>
            <a:r>
              <a:rPr lang="fr-FR" sz="2400" dirty="0"/>
              <a:t>choix </a:t>
            </a:r>
            <a:r>
              <a:rPr lang="fr-FR" sz="2400" dirty="0" smtClean="0"/>
              <a:t>logiciels</a:t>
            </a:r>
          </a:p>
          <a:p>
            <a:endParaRPr lang="fr-FR" sz="2400" dirty="0" smtClean="0"/>
          </a:p>
          <a:p>
            <a:endParaRPr lang="fr-FR" sz="2400" dirty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Langage C++</a:t>
            </a:r>
          </a:p>
          <a:p>
            <a:endParaRPr lang="fr-FR" sz="2000" dirty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Environnement de Développement Intégré : </a:t>
            </a:r>
            <a:r>
              <a:rPr lang="fr-FR" sz="2000" dirty="0" err="1" smtClean="0">
                <a:latin typeface="Calibri" pitchFamily="34" charset="0"/>
              </a:rPr>
              <a:t>Qt</a:t>
            </a:r>
            <a:endParaRPr lang="fr-FR" sz="2000" dirty="0" smtClean="0">
              <a:latin typeface="Calibri" pitchFamily="34" charset="0"/>
            </a:endParaRPr>
          </a:p>
          <a:p>
            <a:endParaRPr lang="fr-FR" sz="2000" dirty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Bibliothèques : </a:t>
            </a:r>
            <a:r>
              <a:rPr lang="fr-FR" sz="2000" dirty="0" err="1" smtClean="0">
                <a:latin typeface="Calibri" pitchFamily="34" charset="0"/>
              </a:rPr>
              <a:t>Qt</a:t>
            </a:r>
            <a:r>
              <a:rPr lang="fr-FR" sz="2000" dirty="0" smtClean="0">
                <a:latin typeface="Calibri" pitchFamily="34" charset="0"/>
              </a:rPr>
              <a:t>, </a:t>
            </a:r>
            <a:r>
              <a:rPr lang="fr-FR" sz="2000" dirty="0" err="1" smtClean="0">
                <a:latin typeface="Calibri" pitchFamily="34" charset="0"/>
              </a:rPr>
              <a:t>OpenSSL</a:t>
            </a:r>
            <a:endParaRPr lang="fr-FR" sz="2000" dirty="0">
              <a:latin typeface="Calibri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340768"/>
            <a:ext cx="0" cy="4536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1414805"/>
            <a:ext cx="3275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 –Choix d’organisation</a:t>
            </a:r>
          </a:p>
          <a:p>
            <a:endParaRPr lang="fr-FR" sz="1600" dirty="0"/>
          </a:p>
          <a:p>
            <a:r>
              <a:rPr lang="fr-FR" sz="1600" dirty="0"/>
              <a:t>II – Réalisation du projet</a:t>
            </a:r>
          </a:p>
          <a:p>
            <a:endParaRPr lang="fr-FR" sz="1600" dirty="0" smtClean="0"/>
          </a:p>
          <a:p>
            <a:r>
              <a:rPr lang="fr-FR" sz="1600" dirty="0" smtClean="0"/>
              <a:t>  </a:t>
            </a:r>
            <a:r>
              <a:rPr lang="fr-FR" sz="1600" b="1" dirty="0" smtClean="0"/>
              <a:t>1 </a:t>
            </a:r>
            <a:r>
              <a:rPr lang="fr-FR" sz="1600" b="1" dirty="0"/>
              <a:t>– Les choix </a:t>
            </a:r>
            <a:r>
              <a:rPr lang="fr-FR" sz="1600" b="1" dirty="0" smtClean="0"/>
              <a:t>logiciels</a:t>
            </a:r>
            <a:endParaRPr lang="fr-FR" sz="1600" dirty="0"/>
          </a:p>
          <a:p>
            <a:endParaRPr lang="fr-FR" sz="1600" dirty="0" smtClean="0">
              <a:latin typeface="+mn-lt"/>
            </a:endParaRPr>
          </a:p>
          <a:p>
            <a:r>
              <a:rPr lang="fr-FR" sz="1600" dirty="0" smtClean="0">
                <a:latin typeface="+mn-lt"/>
              </a:rPr>
              <a:t>  </a:t>
            </a:r>
            <a:r>
              <a:rPr lang="fr-FR" sz="1600" dirty="0" smtClean="0">
                <a:latin typeface="+mn-lt"/>
              </a:rPr>
              <a:t>2 </a:t>
            </a:r>
            <a:r>
              <a:rPr lang="fr-FR" sz="1600" dirty="0">
                <a:latin typeface="+mn-lt"/>
              </a:rPr>
              <a:t>– </a:t>
            </a:r>
            <a:r>
              <a:rPr lang="fr-FR" sz="1600" dirty="0">
                <a:latin typeface="+mn-lt"/>
              </a:rPr>
              <a:t>Les choix techniques</a:t>
            </a:r>
          </a:p>
          <a:p>
            <a:endParaRPr lang="fr-FR" sz="1600" dirty="0"/>
          </a:p>
          <a:p>
            <a:r>
              <a:rPr lang="fr-FR" sz="1600" dirty="0"/>
              <a:t>III – Présentation de Simple</a:t>
            </a:r>
          </a:p>
          <a:p>
            <a:r>
              <a:rPr lang="fr-FR" sz="1600" dirty="0"/>
              <a:t>       </a:t>
            </a:r>
            <a:r>
              <a:rPr lang="fr-FR" sz="1600" dirty="0" err="1"/>
              <a:t>Password</a:t>
            </a:r>
            <a:r>
              <a:rPr lang="fr-FR" sz="1600" dirty="0"/>
              <a:t> Manager</a:t>
            </a:r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II – Réalisation du projet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LAUGIÉ Sylvain – </a:t>
            </a:r>
            <a:r>
              <a:rPr lang="fr-FR" sz="1600" b="1" dirty="0" smtClean="0">
                <a:latin typeface="Candara" pitchFamily="34" charset="0"/>
              </a:rPr>
              <a:t>SCHREIBER Alexandre </a:t>
            </a:r>
            <a:r>
              <a:rPr lang="fr-FR" sz="1600" dirty="0" smtClean="0">
                <a:latin typeface="Candara" pitchFamily="34" charset="0"/>
              </a:rPr>
              <a:t>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563887" y="1412776"/>
            <a:ext cx="51311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</a:rPr>
              <a:t> – Les </a:t>
            </a:r>
            <a:r>
              <a:rPr lang="fr-FR" sz="2400" dirty="0" smtClean="0">
                <a:latin typeface="Calibri" pitchFamily="34" charset="0"/>
              </a:rPr>
              <a:t>choix techniques</a:t>
            </a:r>
            <a:endParaRPr lang="fr-FR" sz="2400" dirty="0">
              <a:latin typeface="Calibri" pitchFamily="34" charset="0"/>
            </a:endParaRPr>
          </a:p>
          <a:p>
            <a:pPr algn="ctr"/>
            <a:endParaRPr lang="fr-FR" sz="2400" dirty="0" smtClean="0"/>
          </a:p>
          <a:p>
            <a:endParaRPr lang="fr-FR" sz="2400" dirty="0" smtClean="0"/>
          </a:p>
          <a:p>
            <a:r>
              <a:rPr lang="fr-FR" sz="2000" dirty="0" smtClean="0">
                <a:latin typeface="Calibri" pitchFamily="34" charset="0"/>
              </a:rPr>
              <a:t>Cryptographie : RSA, </a:t>
            </a:r>
            <a:r>
              <a:rPr lang="fr-FR" sz="2000" dirty="0" smtClean="0">
                <a:latin typeface="Calibri" pitchFamily="34" charset="0"/>
              </a:rPr>
              <a:t>AES</a:t>
            </a:r>
            <a:endParaRPr lang="fr-FR" sz="2000" dirty="0" smtClean="0">
              <a:latin typeface="Calibri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340768"/>
            <a:ext cx="0" cy="4536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1414805"/>
            <a:ext cx="3275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 –Choix d’organisation</a:t>
            </a:r>
          </a:p>
          <a:p>
            <a:endParaRPr lang="fr-FR" sz="1600" dirty="0"/>
          </a:p>
          <a:p>
            <a:r>
              <a:rPr lang="fr-FR" sz="1600" dirty="0"/>
              <a:t>II – Réalisation du projet</a:t>
            </a:r>
          </a:p>
          <a:p>
            <a:endParaRPr lang="fr-FR" sz="1600" dirty="0" smtClean="0"/>
          </a:p>
          <a:p>
            <a:r>
              <a:rPr lang="fr-FR" sz="1600" dirty="0" smtClean="0"/>
              <a:t>  1 </a:t>
            </a:r>
            <a:r>
              <a:rPr lang="fr-FR" sz="1600" dirty="0"/>
              <a:t>– Les choix </a:t>
            </a:r>
            <a:r>
              <a:rPr lang="fr-FR" sz="1600" dirty="0" smtClean="0"/>
              <a:t>logiciels</a:t>
            </a:r>
          </a:p>
          <a:p>
            <a:endParaRPr lang="fr-FR" sz="1600" dirty="0"/>
          </a:p>
          <a:p>
            <a:r>
              <a:rPr lang="fr-FR" sz="1600" dirty="0" smtClean="0"/>
              <a:t>  </a:t>
            </a:r>
            <a:r>
              <a:rPr lang="fr-FR" sz="1600" b="1" dirty="0" smtClean="0"/>
              <a:t>2 </a:t>
            </a:r>
            <a:r>
              <a:rPr lang="fr-FR" sz="1600" b="1" dirty="0">
                <a:latin typeface="Calibri" pitchFamily="34" charset="0"/>
              </a:rPr>
              <a:t>– </a:t>
            </a:r>
            <a:r>
              <a:rPr lang="fr-FR" sz="1600" b="1" dirty="0">
                <a:latin typeface="+mn-lt"/>
              </a:rPr>
              <a:t>Les choix techniques</a:t>
            </a:r>
          </a:p>
          <a:p>
            <a:endParaRPr lang="fr-FR" sz="1600" dirty="0"/>
          </a:p>
          <a:p>
            <a:r>
              <a:rPr lang="fr-FR" sz="1600" dirty="0"/>
              <a:t>III – Présentation de Simple</a:t>
            </a:r>
          </a:p>
          <a:p>
            <a:r>
              <a:rPr lang="fr-FR" sz="1600" dirty="0"/>
              <a:t>       </a:t>
            </a:r>
            <a:r>
              <a:rPr lang="fr-FR" sz="1600" dirty="0" err="1"/>
              <a:t>Password</a:t>
            </a:r>
            <a:r>
              <a:rPr lang="fr-FR" sz="1600" dirty="0"/>
              <a:t> Manager</a:t>
            </a:r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II – Réalisation du projet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latin typeface="Candara" pitchFamily="34" charset="0"/>
              </a:rPr>
              <a:t>FLEYTOUX Yoann </a:t>
            </a:r>
            <a:r>
              <a:rPr lang="fr-FR" sz="1600" dirty="0" smtClean="0">
                <a:latin typeface="Candara" pitchFamily="34" charset="0"/>
              </a:rPr>
              <a:t>– LAUGIÉ Sylvain 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563887" y="1412776"/>
            <a:ext cx="51311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alibri" pitchFamily="34" charset="0"/>
              </a:rPr>
              <a:t>2</a:t>
            </a:r>
            <a:r>
              <a:rPr lang="fr-FR" sz="2400" dirty="0" smtClean="0">
                <a:latin typeface="Calibri" pitchFamily="34" charset="0"/>
              </a:rPr>
              <a:t> – Les </a:t>
            </a:r>
            <a:r>
              <a:rPr lang="fr-FR" sz="2400" dirty="0" smtClean="0">
                <a:latin typeface="Calibri" pitchFamily="34" charset="0"/>
              </a:rPr>
              <a:t>choix techniques</a:t>
            </a:r>
            <a:endParaRPr lang="fr-FR" sz="2400" dirty="0">
              <a:latin typeface="Calibri" pitchFamily="34" charset="0"/>
            </a:endParaRPr>
          </a:p>
          <a:p>
            <a:pPr algn="ctr"/>
            <a:endParaRPr lang="fr-FR" sz="2400" dirty="0" smtClean="0"/>
          </a:p>
          <a:p>
            <a:endParaRPr lang="fr-FR" sz="2000" dirty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Protocole de transfert dédié en TCP/IP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340768"/>
            <a:ext cx="0" cy="4536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1414805"/>
            <a:ext cx="3275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 –Choix d’organisation</a:t>
            </a:r>
          </a:p>
          <a:p>
            <a:endParaRPr lang="fr-FR" sz="1600" dirty="0"/>
          </a:p>
          <a:p>
            <a:r>
              <a:rPr lang="fr-FR" sz="1600" dirty="0"/>
              <a:t>II – Réalisation du projet</a:t>
            </a:r>
          </a:p>
          <a:p>
            <a:endParaRPr lang="fr-FR" sz="1600" dirty="0" smtClean="0"/>
          </a:p>
          <a:p>
            <a:r>
              <a:rPr lang="fr-FR" sz="1600" dirty="0" smtClean="0"/>
              <a:t>  1 </a:t>
            </a:r>
            <a:r>
              <a:rPr lang="fr-FR" sz="1600" dirty="0"/>
              <a:t>– Les choix </a:t>
            </a:r>
            <a:r>
              <a:rPr lang="fr-FR" sz="1600" dirty="0" smtClean="0"/>
              <a:t>logiciels</a:t>
            </a:r>
          </a:p>
          <a:p>
            <a:endParaRPr lang="fr-FR" sz="1600" dirty="0"/>
          </a:p>
          <a:p>
            <a:r>
              <a:rPr lang="fr-FR" sz="1600" dirty="0" smtClean="0"/>
              <a:t>  </a:t>
            </a:r>
            <a:r>
              <a:rPr lang="fr-FR" sz="1600" b="1" dirty="0" smtClean="0"/>
              <a:t>2 </a:t>
            </a:r>
            <a:r>
              <a:rPr lang="fr-FR" sz="1600" b="1" dirty="0">
                <a:latin typeface="Calibri" pitchFamily="34" charset="0"/>
              </a:rPr>
              <a:t>– </a:t>
            </a:r>
            <a:r>
              <a:rPr lang="fr-FR" sz="1600" b="1" dirty="0">
                <a:latin typeface="+mn-lt"/>
              </a:rPr>
              <a:t>Les choix techniques</a:t>
            </a:r>
          </a:p>
          <a:p>
            <a:endParaRPr lang="fr-FR" sz="1600" dirty="0"/>
          </a:p>
          <a:p>
            <a:r>
              <a:rPr lang="fr-FR" sz="1600" dirty="0"/>
              <a:t>III – Présentation de Simple</a:t>
            </a:r>
          </a:p>
          <a:p>
            <a:r>
              <a:rPr lang="fr-FR" sz="1600" dirty="0"/>
              <a:t>       </a:t>
            </a:r>
            <a:r>
              <a:rPr lang="fr-FR" sz="1600" dirty="0" err="1"/>
              <a:t>Password</a:t>
            </a:r>
            <a:r>
              <a:rPr lang="fr-FR" sz="1600" dirty="0"/>
              <a:t> Manager</a:t>
            </a:r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II – Réalisation du projet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</a:t>
            </a:r>
            <a:r>
              <a:rPr lang="fr-FR" sz="1600" b="1" dirty="0" smtClean="0">
                <a:latin typeface="Candara" pitchFamily="34" charset="0"/>
              </a:rPr>
              <a:t>LAUGIÉ Sylvain </a:t>
            </a:r>
            <a:r>
              <a:rPr lang="fr-FR" sz="1600" dirty="0" smtClean="0">
                <a:latin typeface="Candara" pitchFamily="34" charset="0"/>
              </a:rPr>
              <a:t>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0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979712" y="908720"/>
            <a:ext cx="51311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 – Interface utilisateur</a:t>
            </a:r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III – Présentation du logiciel fini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LAUGIÉ Sylvain – SCHREIBER Alexandre – </a:t>
            </a:r>
            <a:r>
              <a:rPr lang="fr-FR" sz="1600" b="1" dirty="0" smtClean="0">
                <a:latin typeface="Candara" pitchFamily="34" charset="0"/>
              </a:rPr>
              <a:t>SIRE DE VILAR Olivier</a:t>
            </a:r>
            <a:endParaRPr lang="fr-FR" sz="1600" b="1" dirty="0">
              <a:latin typeface="Candara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7279"/>
            <a:ext cx="5921894" cy="46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979712" y="908720"/>
            <a:ext cx="51311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2</a:t>
            </a:r>
            <a:r>
              <a:rPr lang="fr-FR" sz="2400" dirty="0" smtClean="0"/>
              <a:t> </a:t>
            </a:r>
            <a:r>
              <a:rPr lang="fr-FR" sz="2400" dirty="0" smtClean="0"/>
              <a:t>– Interface </a:t>
            </a:r>
            <a:r>
              <a:rPr lang="fr-FR" sz="2400" dirty="0" smtClean="0"/>
              <a:t>administrateur</a:t>
            </a:r>
            <a:endParaRPr lang="fr-FR" sz="24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III – Présentation du logiciel fini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LAUGIÉ Sylvain – SCHREIBER Alexandre – </a:t>
            </a:r>
            <a:r>
              <a:rPr lang="fr-FR" sz="1600" b="1" dirty="0" smtClean="0">
                <a:latin typeface="Candara" pitchFamily="34" charset="0"/>
              </a:rPr>
              <a:t>SIRE DE VILAR Olivier</a:t>
            </a:r>
            <a:endParaRPr lang="fr-FR" sz="1600" b="1" dirty="0">
              <a:latin typeface="Candara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447329"/>
            <a:ext cx="60579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218404" y="2564904"/>
            <a:ext cx="5585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libri" pitchFamily="34" charset="0"/>
              </a:rPr>
              <a:t>Un logiciel répondant aux attentes du client</a:t>
            </a:r>
            <a:endParaRPr lang="fr-FR" sz="2000" i="1" dirty="0" smtClean="0">
              <a:latin typeface="Calibri" pitchFamily="34" charset="0"/>
            </a:endParaRPr>
          </a:p>
          <a:p>
            <a:endParaRPr lang="fr-FR" sz="2000" dirty="0" smtClean="0">
              <a:latin typeface="Calibri" pitchFamily="34" charset="0"/>
            </a:endParaRPr>
          </a:p>
          <a:p>
            <a:endParaRPr lang="fr-FR" sz="2000" dirty="0" smtClean="0">
              <a:latin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7462" y="375047"/>
            <a:ext cx="572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Gestionnaire de mots de passe sécurisé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5576" y="148478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dirty="0" smtClean="0">
                <a:latin typeface="Calibri" pitchFamily="34" charset="0"/>
              </a:rPr>
              <a:t>Conclusion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</a:t>
            </a:r>
            <a:r>
              <a:rPr lang="fr-FR" sz="1600" b="1" dirty="0" smtClean="0">
                <a:latin typeface="Candara" pitchFamily="34" charset="0"/>
              </a:rPr>
              <a:t>LAUGIÉ Sylvain </a:t>
            </a:r>
            <a:r>
              <a:rPr lang="fr-FR" sz="1600" dirty="0" smtClean="0">
                <a:latin typeface="Candara" pitchFamily="34" charset="0"/>
              </a:rPr>
              <a:t>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ous-titre 2"/>
          <p:cNvSpPr>
            <a:spLocks noGrp="1"/>
          </p:cNvSpPr>
          <p:nvPr>
            <p:ph type="subTitle" idx="1"/>
          </p:nvPr>
        </p:nvSpPr>
        <p:spPr>
          <a:xfrm>
            <a:off x="21704" y="2610616"/>
            <a:ext cx="9144000" cy="510522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3200" dirty="0" smtClean="0"/>
              <a:t>Gestionnaire de mots de passe sécurisé</a:t>
            </a:r>
          </a:p>
        </p:txBody>
      </p:sp>
      <p:sp>
        <p:nvSpPr>
          <p:cNvPr id="3077" name="ZoneTexte 7"/>
          <p:cNvSpPr txBox="1">
            <a:spLocks noChangeArrowheads="1"/>
          </p:cNvSpPr>
          <p:nvPr/>
        </p:nvSpPr>
        <p:spPr bwMode="auto">
          <a:xfrm>
            <a:off x="0" y="6448032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</a:t>
            </a:r>
            <a:r>
              <a:rPr lang="fr-FR" sz="1600" b="1" dirty="0" smtClean="0">
                <a:latin typeface="Candara" pitchFamily="34" charset="0"/>
              </a:rPr>
              <a:t>LAUGIÉ Sylvain </a:t>
            </a:r>
            <a:r>
              <a:rPr lang="fr-FR" sz="1600" dirty="0" smtClean="0">
                <a:latin typeface="Candara" pitchFamily="34" charset="0"/>
              </a:rPr>
              <a:t>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  <p:sp>
        <p:nvSpPr>
          <p:cNvPr id="3078" name="ZoneTexte 8"/>
          <p:cNvSpPr txBox="1">
            <a:spLocks noChangeArrowheads="1"/>
          </p:cNvSpPr>
          <p:nvPr/>
        </p:nvSpPr>
        <p:spPr bwMode="auto">
          <a:xfrm>
            <a:off x="5724128" y="260648"/>
            <a:ext cx="309602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dirty="0" smtClean="0">
                <a:latin typeface="Candara" pitchFamily="34" charset="0"/>
              </a:rPr>
              <a:t>2</a:t>
            </a:r>
            <a:r>
              <a:rPr lang="fr-FR" baseline="30000" dirty="0" smtClean="0">
                <a:latin typeface="Candara" pitchFamily="34" charset="0"/>
              </a:rPr>
              <a:t>ème</a:t>
            </a:r>
            <a:r>
              <a:rPr lang="fr-FR" dirty="0" smtClean="0">
                <a:latin typeface="Candara" pitchFamily="34" charset="0"/>
              </a:rPr>
              <a:t> année DUT Informatique</a:t>
            </a:r>
            <a:endParaRPr lang="fr-FR" dirty="0">
              <a:latin typeface="Candara" pitchFamily="34" charset="0"/>
            </a:endParaRPr>
          </a:p>
          <a:p>
            <a:pPr algn="r"/>
            <a:r>
              <a:rPr lang="fr-FR" dirty="0">
                <a:latin typeface="Candara" pitchFamily="34" charset="0"/>
              </a:rPr>
              <a:t>Groupe </a:t>
            </a:r>
            <a:r>
              <a:rPr lang="fr-FR" dirty="0" smtClean="0">
                <a:latin typeface="Candara" pitchFamily="34" charset="0"/>
              </a:rPr>
              <a:t>PC7</a:t>
            </a:r>
            <a:endParaRPr lang="fr-FR" dirty="0">
              <a:latin typeface="Candara" pitchFamily="34" charset="0"/>
            </a:endParaRPr>
          </a:p>
        </p:txBody>
      </p:sp>
      <p:sp>
        <p:nvSpPr>
          <p:cNvPr id="3079" name="ZoneTexte 9"/>
          <p:cNvSpPr txBox="1">
            <a:spLocks noChangeArrowheads="1"/>
          </p:cNvSpPr>
          <p:nvPr/>
        </p:nvSpPr>
        <p:spPr bwMode="auto">
          <a:xfrm>
            <a:off x="0" y="5795972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latin typeface="Candara" pitchFamily="34" charset="0"/>
              </a:rPr>
              <a:t>Jeudi 23 Janvier 2014</a:t>
            </a:r>
          </a:p>
        </p:txBody>
      </p:sp>
      <p:pic>
        <p:nvPicPr>
          <p:cNvPr id="3084" name="Picture 12" descr="C:\Users\Sylvain\Documents\Etudes\IUT\LogoIU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747" y="143546"/>
            <a:ext cx="2168005" cy="134662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21580" y="149016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 smtClean="0">
                <a:latin typeface="Calibri" pitchFamily="34" charset="0"/>
              </a:rPr>
              <a:t>Projet tuteuré</a:t>
            </a:r>
            <a:endParaRPr lang="fr-FR" sz="6600" dirty="0">
              <a:latin typeface="Calibri" pitchFamily="34" charset="0"/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0" y="4725144"/>
            <a:ext cx="9144000" cy="94257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fr-FR" sz="2000" dirty="0" smtClean="0">
                <a:latin typeface="+mn-lt"/>
                <a:cs typeface="+mn-cs"/>
              </a:rPr>
              <a:t>Tutrice : Nadia Yassine-</a:t>
            </a:r>
            <a:r>
              <a:rPr lang="fr-FR" sz="2000" dirty="0" err="1" smtClean="0">
                <a:latin typeface="+mn-lt"/>
                <a:cs typeface="+mn-cs"/>
              </a:rPr>
              <a:t>Diab</a:t>
            </a:r>
            <a:endParaRPr lang="fr-FR" sz="2000" dirty="0" smtClean="0">
              <a:latin typeface="+mn-l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 : Boris Valera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28" y="3284984"/>
            <a:ext cx="1752744" cy="16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0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2400" dirty="0" smtClean="0">
                <a:latin typeface="Calibri" pitchFamily="34" charset="0"/>
              </a:rPr>
              <a:t>L’équipe de projet</a:t>
            </a:r>
          </a:p>
        </p:txBody>
      </p:sp>
      <p:sp>
        <p:nvSpPr>
          <p:cNvPr id="7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</a:t>
            </a:r>
            <a:r>
              <a:rPr lang="fr-FR" sz="1600" b="1" dirty="0" smtClean="0">
                <a:latin typeface="Candara" pitchFamily="34" charset="0"/>
              </a:rPr>
              <a:t>LAUGIÉ Sylvain </a:t>
            </a:r>
            <a:r>
              <a:rPr lang="fr-FR" sz="1600" dirty="0" smtClean="0">
                <a:latin typeface="Candara" pitchFamily="34" charset="0"/>
              </a:rPr>
              <a:t>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551313461"/>
              </p:ext>
            </p:extLst>
          </p:nvPr>
        </p:nvGraphicFramePr>
        <p:xfrm>
          <a:off x="1115616" y="1499592"/>
          <a:ext cx="69127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287462" y="375047"/>
            <a:ext cx="572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Gestionnaire de mots de passe sécurisé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259632" y="2564904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libri" pitchFamily="34" charset="0"/>
              </a:rPr>
              <a:t>Client : Boris Valera, administrateur système</a:t>
            </a:r>
          </a:p>
          <a:p>
            <a:endParaRPr lang="fr-FR" sz="2000" dirty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Besoin : Partager des mots de passe de manière sécurisée</a:t>
            </a:r>
          </a:p>
          <a:p>
            <a:endParaRPr lang="fr-FR" sz="2000" dirty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Solution : Un gestionnaire de </a:t>
            </a:r>
            <a:r>
              <a:rPr lang="fr-FR" sz="2000" dirty="0" smtClean="0">
                <a:latin typeface="Calibri" pitchFamily="34" charset="0"/>
              </a:rPr>
              <a:t>mots </a:t>
            </a:r>
            <a:r>
              <a:rPr lang="fr-FR" sz="2000" dirty="0" smtClean="0">
                <a:latin typeface="Calibri" pitchFamily="34" charset="0"/>
              </a:rPr>
              <a:t>de passe sécurisé :</a:t>
            </a:r>
          </a:p>
          <a:p>
            <a:r>
              <a:rPr lang="fr-FR" sz="2000" dirty="0" smtClean="0">
                <a:latin typeface="Calibri" pitchFamily="34" charset="0"/>
              </a:rPr>
              <a:t>	   Simple </a:t>
            </a:r>
            <a:r>
              <a:rPr lang="fr-FR" sz="2000" dirty="0" err="1" smtClean="0">
                <a:latin typeface="Calibri" pitchFamily="34" charset="0"/>
              </a:rPr>
              <a:t>Password</a:t>
            </a:r>
            <a:r>
              <a:rPr lang="fr-FR" sz="2000" dirty="0" smtClean="0">
                <a:latin typeface="Calibri" pitchFamily="34" charset="0"/>
              </a:rPr>
              <a:t> Manager (SPM)</a:t>
            </a:r>
            <a:endParaRPr lang="fr-FR" sz="2000" dirty="0">
              <a:latin typeface="Calibri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7462" y="375047"/>
            <a:ext cx="572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Gestionnaire de mots de passe sécurisé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55576" y="1484784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400" dirty="0" smtClean="0">
                <a:latin typeface="Calibri" pitchFamily="34" charset="0"/>
              </a:rPr>
              <a:t>Introduction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</a:t>
            </a:r>
            <a:r>
              <a:rPr lang="fr-FR" sz="1600" b="1" dirty="0" smtClean="0">
                <a:latin typeface="Candara" pitchFamily="34" charset="0"/>
              </a:rPr>
              <a:t>LAUGIÉ Sylvain </a:t>
            </a:r>
            <a:r>
              <a:rPr lang="fr-FR" sz="1600" dirty="0" smtClean="0">
                <a:latin typeface="Candara" pitchFamily="34" charset="0"/>
              </a:rPr>
              <a:t>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832148" y="148478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 </a:t>
            </a:r>
            <a:r>
              <a:rPr lang="fr-FR" sz="2000" dirty="0"/>
              <a:t>– </a:t>
            </a:r>
            <a:r>
              <a:rPr lang="fr-FR" sz="2000" dirty="0" smtClean="0"/>
              <a:t>Choix d’organisation</a:t>
            </a:r>
            <a:endParaRPr lang="fr-FR" dirty="0"/>
          </a:p>
          <a:p>
            <a:r>
              <a:rPr lang="fr-FR" dirty="0"/>
              <a:t>	1 – </a:t>
            </a:r>
            <a:r>
              <a:rPr lang="fr-FR" dirty="0" smtClean="0"/>
              <a:t>La méthode en V</a:t>
            </a:r>
            <a:endParaRPr lang="fr-FR" dirty="0"/>
          </a:p>
          <a:p>
            <a:r>
              <a:rPr lang="fr-FR" dirty="0"/>
              <a:t>	2 – </a:t>
            </a:r>
            <a:r>
              <a:rPr lang="fr-FR" dirty="0" err="1" smtClean="0"/>
              <a:t>Freedcamp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3 – </a:t>
            </a:r>
            <a:r>
              <a:rPr lang="fr-FR" dirty="0"/>
              <a:t>Une décomposition efficace</a:t>
            </a:r>
          </a:p>
          <a:p>
            <a:r>
              <a:rPr lang="fr-FR" dirty="0"/>
              <a:t>	</a:t>
            </a:r>
            <a:r>
              <a:rPr lang="fr-FR" dirty="0" smtClean="0"/>
              <a:t>4 – Planification</a:t>
            </a:r>
          </a:p>
          <a:p>
            <a:endParaRPr lang="fr-FR" dirty="0"/>
          </a:p>
          <a:p>
            <a:r>
              <a:rPr lang="fr-FR" sz="2000" dirty="0" smtClean="0"/>
              <a:t>II – Réalisation du projet</a:t>
            </a:r>
            <a:endParaRPr lang="fr-FR" sz="2000" dirty="0"/>
          </a:p>
          <a:p>
            <a:r>
              <a:rPr lang="fr-FR" dirty="0" smtClean="0"/>
              <a:t>	1 – </a:t>
            </a:r>
            <a:r>
              <a:rPr lang="fr-FR" dirty="0"/>
              <a:t>Les choix logiciels</a:t>
            </a:r>
            <a:endParaRPr lang="fr-FR" dirty="0" smtClean="0"/>
          </a:p>
          <a:p>
            <a:r>
              <a:rPr lang="fr-FR" dirty="0">
                <a:latin typeface="+mn-lt"/>
              </a:rPr>
              <a:t>	</a:t>
            </a:r>
            <a:r>
              <a:rPr lang="fr-FR" dirty="0" smtClean="0">
                <a:latin typeface="+mn-lt"/>
              </a:rPr>
              <a:t>2 – </a:t>
            </a:r>
            <a:r>
              <a:rPr lang="fr-FR" dirty="0">
                <a:latin typeface="+mn-lt"/>
              </a:rPr>
              <a:t>Les choix </a:t>
            </a:r>
            <a:r>
              <a:rPr lang="fr-FR" dirty="0" smtClean="0">
                <a:latin typeface="+mn-lt"/>
              </a:rPr>
              <a:t>techniques</a:t>
            </a:r>
            <a:endParaRPr lang="fr-FR" dirty="0" smtClean="0">
              <a:latin typeface="+mn-lt"/>
            </a:endParaRPr>
          </a:p>
          <a:p>
            <a:endParaRPr lang="fr-FR" sz="2000" dirty="0">
              <a:latin typeface="+mn-lt"/>
            </a:endParaRPr>
          </a:p>
          <a:p>
            <a:r>
              <a:rPr lang="fr-FR" sz="2000" dirty="0" smtClean="0">
                <a:latin typeface="+mn-lt"/>
              </a:rPr>
              <a:t>III – Présentation de Simple </a:t>
            </a:r>
            <a:r>
              <a:rPr lang="fr-FR" sz="2000" dirty="0" err="1" smtClean="0">
                <a:latin typeface="+mn-lt"/>
              </a:rPr>
              <a:t>Password</a:t>
            </a:r>
            <a:r>
              <a:rPr lang="fr-FR" sz="2000" dirty="0" smtClean="0">
                <a:latin typeface="+mn-lt"/>
              </a:rPr>
              <a:t> Manager</a:t>
            </a:r>
          </a:p>
          <a:p>
            <a:r>
              <a:rPr lang="fr-FR" dirty="0">
                <a:latin typeface="+mn-lt"/>
              </a:rPr>
              <a:t>	</a:t>
            </a:r>
            <a:r>
              <a:rPr lang="fr-FR" dirty="0" smtClean="0">
                <a:latin typeface="+mn-lt"/>
              </a:rPr>
              <a:t>1 – Interface utilisateur</a:t>
            </a:r>
          </a:p>
          <a:p>
            <a:r>
              <a:rPr lang="fr-FR" dirty="0">
                <a:latin typeface="+mn-lt"/>
              </a:rPr>
              <a:t>	</a:t>
            </a:r>
            <a:r>
              <a:rPr lang="fr-FR" dirty="0" smtClean="0">
                <a:latin typeface="+mn-lt"/>
              </a:rPr>
              <a:t>2 – Interface administrateur</a:t>
            </a:r>
            <a:endParaRPr lang="fr-FR" dirty="0"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87462" y="375047"/>
            <a:ext cx="572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Gestionnaire de mots de passe sécurisé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6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</a:t>
            </a:r>
            <a:r>
              <a:rPr lang="fr-FR" sz="1600" b="1" dirty="0" smtClean="0">
                <a:latin typeface="Candara" pitchFamily="34" charset="0"/>
              </a:rPr>
              <a:t>LAUGIÉ Sylvain </a:t>
            </a:r>
            <a:r>
              <a:rPr lang="fr-FR" sz="1600" dirty="0" smtClean="0">
                <a:latin typeface="Candara" pitchFamily="34" charset="0"/>
              </a:rPr>
              <a:t>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563888" y="1412776"/>
            <a:ext cx="472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Calibri" pitchFamily="34" charset="0"/>
              </a:rPr>
              <a:t>1 – </a:t>
            </a:r>
            <a:r>
              <a:rPr lang="fr-FR" sz="2400" dirty="0"/>
              <a:t>La méthode en </a:t>
            </a:r>
            <a:r>
              <a:rPr lang="fr-FR" sz="2400" dirty="0" smtClean="0"/>
              <a:t>V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1414805"/>
            <a:ext cx="32758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 </a:t>
            </a:r>
            <a:r>
              <a:rPr lang="fr-FR" sz="1600" dirty="0" smtClean="0"/>
              <a:t>–Choix d’organisation</a:t>
            </a:r>
          </a:p>
          <a:p>
            <a:endParaRPr lang="fr-FR" sz="1600" dirty="0"/>
          </a:p>
          <a:p>
            <a:r>
              <a:rPr lang="fr-FR" sz="1600" dirty="0" smtClean="0"/>
              <a:t>  </a:t>
            </a:r>
            <a:r>
              <a:rPr lang="fr-FR" sz="1600" b="1" dirty="0" smtClean="0"/>
              <a:t>1 </a:t>
            </a:r>
            <a:r>
              <a:rPr lang="fr-FR" sz="1600" b="1" dirty="0"/>
              <a:t>– La méthode en </a:t>
            </a:r>
            <a:r>
              <a:rPr lang="fr-FR" sz="1600" b="1" dirty="0" smtClean="0"/>
              <a:t>V</a:t>
            </a:r>
          </a:p>
          <a:p>
            <a:endParaRPr lang="fr-FR" sz="1600" dirty="0"/>
          </a:p>
          <a:p>
            <a:r>
              <a:rPr lang="fr-FR" sz="1600" dirty="0" smtClean="0"/>
              <a:t>  2 </a:t>
            </a:r>
            <a:r>
              <a:rPr lang="fr-FR" sz="1600" dirty="0"/>
              <a:t>– </a:t>
            </a:r>
            <a:r>
              <a:rPr lang="fr-FR" sz="1600" dirty="0" err="1" smtClean="0"/>
              <a:t>Freedcamp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dirty="0" smtClean="0"/>
              <a:t>  3 </a:t>
            </a:r>
            <a:r>
              <a:rPr lang="fr-FR" sz="1600" dirty="0"/>
              <a:t>– Une décomposition </a:t>
            </a:r>
            <a:r>
              <a:rPr lang="fr-FR" sz="1600" dirty="0" smtClean="0"/>
              <a:t>efficace</a:t>
            </a:r>
          </a:p>
          <a:p>
            <a:endParaRPr lang="fr-FR" sz="1600" dirty="0"/>
          </a:p>
          <a:p>
            <a:r>
              <a:rPr lang="fr-FR" sz="1600" dirty="0" smtClean="0"/>
              <a:t>  4 </a:t>
            </a:r>
            <a:r>
              <a:rPr lang="fr-FR" sz="1600" dirty="0"/>
              <a:t>– Planification</a:t>
            </a:r>
          </a:p>
          <a:p>
            <a:endParaRPr lang="fr-FR" sz="1600" dirty="0"/>
          </a:p>
          <a:p>
            <a:r>
              <a:rPr lang="fr-FR" sz="1600" dirty="0"/>
              <a:t>II – Réalisation du </a:t>
            </a:r>
            <a:r>
              <a:rPr lang="fr-FR" sz="1600" dirty="0" smtClean="0"/>
              <a:t>projet</a:t>
            </a:r>
          </a:p>
          <a:p>
            <a:endParaRPr lang="fr-FR" sz="1600" dirty="0"/>
          </a:p>
          <a:p>
            <a:r>
              <a:rPr lang="fr-FR" sz="1600" dirty="0" smtClean="0"/>
              <a:t>III </a:t>
            </a:r>
            <a:r>
              <a:rPr lang="fr-FR" sz="1600" dirty="0"/>
              <a:t>– Présentation de </a:t>
            </a:r>
            <a:r>
              <a:rPr lang="fr-FR" sz="1600" dirty="0" smtClean="0"/>
              <a:t>Simple</a:t>
            </a:r>
          </a:p>
          <a:p>
            <a:r>
              <a:rPr lang="fr-FR" sz="1600" dirty="0"/>
              <a:t> </a:t>
            </a:r>
            <a:r>
              <a:rPr lang="fr-FR" sz="1600" dirty="0" smtClean="0"/>
              <a:t>      </a:t>
            </a:r>
            <a:r>
              <a:rPr lang="fr-FR" sz="1600" dirty="0" err="1" smtClean="0"/>
              <a:t>Password</a:t>
            </a:r>
            <a:r>
              <a:rPr lang="fr-FR" sz="1600" dirty="0" smtClean="0"/>
              <a:t> </a:t>
            </a:r>
            <a:r>
              <a:rPr lang="fr-FR" sz="1600" dirty="0"/>
              <a:t>Manager</a:t>
            </a:r>
          </a:p>
          <a:p>
            <a:endParaRPr lang="fr-FR" sz="16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340768"/>
            <a:ext cx="0" cy="4536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 </a:t>
            </a:r>
            <a:r>
              <a:rPr lang="fr-FR" sz="2400" dirty="0" smtClean="0"/>
              <a:t>– Choix </a:t>
            </a:r>
            <a:r>
              <a:rPr lang="fr-FR" sz="2400" dirty="0"/>
              <a:t>d’organisation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LAUGIÉ Sylvain – </a:t>
            </a:r>
            <a:r>
              <a:rPr lang="fr-FR" sz="1600" b="1" dirty="0" smtClean="0">
                <a:latin typeface="Candara" pitchFamily="34" charset="0"/>
              </a:rPr>
              <a:t>SCHREIBER Alexandre </a:t>
            </a:r>
            <a:r>
              <a:rPr lang="fr-FR" sz="1600" dirty="0" smtClean="0">
                <a:latin typeface="Candara" pitchFamily="34" charset="0"/>
              </a:rPr>
              <a:t>– SIRE DE VILAR Olivier</a:t>
            </a:r>
            <a:endParaRPr lang="fr-FR" sz="1600" dirty="0">
              <a:latin typeface="Candara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76" y="2276873"/>
            <a:ext cx="5490318" cy="2563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563888" y="1412776"/>
            <a:ext cx="47245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Calibri" pitchFamily="34" charset="0"/>
              </a:rPr>
              <a:t>2 – </a:t>
            </a:r>
            <a:r>
              <a:rPr lang="fr-FR" sz="2400" dirty="0" err="1" smtClean="0">
                <a:latin typeface="Calibri" pitchFamily="34" charset="0"/>
              </a:rPr>
              <a:t>Freedcamp</a:t>
            </a:r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Outil de stockage et de communication</a:t>
            </a:r>
          </a:p>
          <a:p>
            <a:endParaRPr lang="fr-FR" sz="2000" dirty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Lien entre l’</a:t>
            </a:r>
            <a:r>
              <a:rPr lang="fr-FR" sz="2000" dirty="0">
                <a:latin typeface="Calibri" pitchFamily="34" charset="0"/>
              </a:rPr>
              <a:t>é</a:t>
            </a:r>
            <a:r>
              <a:rPr lang="fr-FR" sz="2000" dirty="0" smtClean="0">
                <a:latin typeface="Calibri" pitchFamily="34" charset="0"/>
              </a:rPr>
              <a:t>quipe, le client et la tutrice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1414805"/>
            <a:ext cx="3275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 </a:t>
            </a:r>
            <a:r>
              <a:rPr lang="fr-FR" sz="1600" dirty="0" smtClean="0"/>
              <a:t>–Choix d’organisation</a:t>
            </a:r>
          </a:p>
          <a:p>
            <a:endParaRPr lang="fr-FR" sz="1600" dirty="0"/>
          </a:p>
          <a:p>
            <a:r>
              <a:rPr lang="fr-FR" sz="1600" dirty="0" smtClean="0"/>
              <a:t>  1 </a:t>
            </a:r>
            <a:r>
              <a:rPr lang="fr-FR" sz="1600" dirty="0"/>
              <a:t>– La méthode en </a:t>
            </a:r>
            <a:r>
              <a:rPr lang="fr-FR" sz="1600" dirty="0" smtClean="0"/>
              <a:t>V</a:t>
            </a:r>
          </a:p>
          <a:p>
            <a:endParaRPr lang="fr-FR" sz="1600" dirty="0"/>
          </a:p>
          <a:p>
            <a:r>
              <a:rPr lang="fr-FR" sz="1600" dirty="0" smtClean="0"/>
              <a:t>  </a:t>
            </a:r>
            <a:r>
              <a:rPr lang="fr-FR" sz="1600" b="1" dirty="0" smtClean="0"/>
              <a:t>2 </a:t>
            </a:r>
            <a:r>
              <a:rPr lang="fr-FR" sz="1600" b="1" dirty="0"/>
              <a:t>– </a:t>
            </a:r>
            <a:r>
              <a:rPr lang="fr-FR" sz="1600" b="1" dirty="0" err="1" smtClean="0"/>
              <a:t>Freedcamp</a:t>
            </a:r>
            <a:endParaRPr lang="fr-FR" sz="1600" b="1" dirty="0" smtClean="0"/>
          </a:p>
          <a:p>
            <a:endParaRPr lang="fr-FR" sz="1600" dirty="0"/>
          </a:p>
          <a:p>
            <a:r>
              <a:rPr lang="fr-FR" sz="1600" dirty="0" smtClean="0"/>
              <a:t>  3 </a:t>
            </a:r>
            <a:r>
              <a:rPr lang="fr-FR" sz="1600" dirty="0"/>
              <a:t>- Une décomposition </a:t>
            </a:r>
            <a:r>
              <a:rPr lang="fr-FR" sz="1600" dirty="0" smtClean="0"/>
              <a:t>efficace</a:t>
            </a:r>
          </a:p>
          <a:p>
            <a:endParaRPr lang="fr-FR" sz="1600" dirty="0"/>
          </a:p>
          <a:p>
            <a:r>
              <a:rPr lang="fr-FR" sz="1600" dirty="0" smtClean="0"/>
              <a:t>  4 </a:t>
            </a:r>
            <a:r>
              <a:rPr lang="fr-FR" sz="1600" dirty="0"/>
              <a:t>– Planification</a:t>
            </a:r>
          </a:p>
          <a:p>
            <a:endParaRPr lang="fr-FR" sz="1600" dirty="0"/>
          </a:p>
          <a:p>
            <a:r>
              <a:rPr lang="fr-FR" sz="1600" dirty="0"/>
              <a:t>II – Réalisation du </a:t>
            </a:r>
            <a:r>
              <a:rPr lang="fr-FR" sz="1600" dirty="0" smtClean="0"/>
              <a:t>projet</a:t>
            </a:r>
          </a:p>
          <a:p>
            <a:endParaRPr lang="fr-FR" sz="1600" dirty="0"/>
          </a:p>
          <a:p>
            <a:r>
              <a:rPr lang="fr-FR" sz="1600" dirty="0" smtClean="0"/>
              <a:t>III </a:t>
            </a:r>
            <a:r>
              <a:rPr lang="fr-FR" sz="1600" dirty="0"/>
              <a:t>– Présentation de Simple</a:t>
            </a:r>
          </a:p>
          <a:p>
            <a:r>
              <a:rPr lang="fr-FR" sz="1600" dirty="0"/>
              <a:t>       </a:t>
            </a:r>
            <a:r>
              <a:rPr lang="fr-FR" sz="1600" dirty="0" err="1"/>
              <a:t>Password</a:t>
            </a:r>
            <a:r>
              <a:rPr lang="fr-FR" sz="1600" dirty="0"/>
              <a:t> Manager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340768"/>
            <a:ext cx="0" cy="4536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 </a:t>
            </a:r>
            <a:r>
              <a:rPr lang="fr-FR" sz="2400" dirty="0" smtClean="0"/>
              <a:t>– Choix </a:t>
            </a:r>
            <a:r>
              <a:rPr lang="fr-FR" sz="2400" dirty="0"/>
              <a:t>d’organisation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LAUGIÉ Sylvain – SCHREIBER Alexandre – </a:t>
            </a:r>
            <a:r>
              <a:rPr lang="fr-FR" sz="1600" b="1" dirty="0" smtClean="0">
                <a:latin typeface="Candara" pitchFamily="34" charset="0"/>
              </a:rPr>
              <a:t>SIRE DE VILAR Olivier</a:t>
            </a:r>
            <a:endParaRPr lang="fr-FR" sz="16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563888" y="1412776"/>
            <a:ext cx="4724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Calibri" pitchFamily="34" charset="0"/>
              </a:rPr>
              <a:t>3 – Une décomposition efficace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0" y="1414805"/>
            <a:ext cx="3275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 </a:t>
            </a:r>
            <a:r>
              <a:rPr lang="fr-FR" sz="1600" dirty="0" smtClean="0"/>
              <a:t>–Choix d’organisation</a:t>
            </a:r>
          </a:p>
          <a:p>
            <a:endParaRPr lang="fr-FR" sz="1600" dirty="0"/>
          </a:p>
          <a:p>
            <a:r>
              <a:rPr lang="fr-FR" sz="1600" dirty="0" smtClean="0"/>
              <a:t>  1 </a:t>
            </a:r>
            <a:r>
              <a:rPr lang="fr-FR" sz="1600" dirty="0"/>
              <a:t>– La méthode en </a:t>
            </a:r>
            <a:r>
              <a:rPr lang="fr-FR" sz="1600" dirty="0" smtClean="0"/>
              <a:t>V</a:t>
            </a:r>
          </a:p>
          <a:p>
            <a:endParaRPr lang="fr-FR" sz="1600" dirty="0"/>
          </a:p>
          <a:p>
            <a:r>
              <a:rPr lang="fr-FR" sz="1600" dirty="0" smtClean="0"/>
              <a:t>  2 </a:t>
            </a:r>
            <a:r>
              <a:rPr lang="fr-FR" sz="1600" dirty="0"/>
              <a:t>– </a:t>
            </a:r>
            <a:r>
              <a:rPr lang="fr-FR" sz="1600" dirty="0" err="1" smtClean="0"/>
              <a:t>Freedcamp</a:t>
            </a:r>
            <a:endParaRPr lang="fr-FR" sz="1600" dirty="0" smtClean="0"/>
          </a:p>
          <a:p>
            <a:endParaRPr lang="fr-FR" sz="1600" dirty="0"/>
          </a:p>
          <a:p>
            <a:r>
              <a:rPr lang="fr-FR" sz="1600" b="1" dirty="0" smtClean="0"/>
              <a:t>  </a:t>
            </a:r>
            <a:r>
              <a:rPr lang="fr-FR" sz="1600" b="1" dirty="0" smtClean="0">
                <a:latin typeface="+mn-lt"/>
              </a:rPr>
              <a:t>3 </a:t>
            </a:r>
            <a:r>
              <a:rPr lang="fr-FR" sz="1600" b="1" dirty="0">
                <a:latin typeface="+mn-lt"/>
              </a:rPr>
              <a:t>– Une </a:t>
            </a:r>
            <a:r>
              <a:rPr lang="fr-FR" sz="1600" b="1" dirty="0" smtClean="0">
                <a:latin typeface="+mn-lt"/>
              </a:rPr>
              <a:t>décomposition</a:t>
            </a:r>
          </a:p>
          <a:p>
            <a:r>
              <a:rPr lang="fr-FR" sz="1600" b="1" dirty="0">
                <a:latin typeface="+mn-lt"/>
              </a:rPr>
              <a:t> </a:t>
            </a:r>
            <a:r>
              <a:rPr lang="fr-FR" sz="1600" b="1" dirty="0" smtClean="0">
                <a:latin typeface="+mn-lt"/>
              </a:rPr>
              <a:t>       efficace</a:t>
            </a:r>
          </a:p>
          <a:p>
            <a:endParaRPr lang="fr-FR" sz="1600" dirty="0"/>
          </a:p>
          <a:p>
            <a:r>
              <a:rPr lang="fr-FR" sz="1600" dirty="0" smtClean="0"/>
              <a:t>  4 </a:t>
            </a:r>
            <a:r>
              <a:rPr lang="fr-FR" sz="1600" dirty="0"/>
              <a:t>– Planification</a:t>
            </a:r>
          </a:p>
          <a:p>
            <a:endParaRPr lang="fr-FR" sz="1600" dirty="0"/>
          </a:p>
          <a:p>
            <a:r>
              <a:rPr lang="fr-FR" sz="1600" dirty="0"/>
              <a:t>II – Réalisation du </a:t>
            </a:r>
            <a:r>
              <a:rPr lang="fr-FR" sz="1600" dirty="0" smtClean="0"/>
              <a:t>projet</a:t>
            </a:r>
          </a:p>
          <a:p>
            <a:endParaRPr lang="fr-FR" sz="1600" dirty="0"/>
          </a:p>
          <a:p>
            <a:r>
              <a:rPr lang="fr-FR" sz="1600" dirty="0" smtClean="0"/>
              <a:t>III </a:t>
            </a:r>
            <a:r>
              <a:rPr lang="fr-FR" sz="1600" dirty="0"/>
              <a:t>– Présentation de Simple</a:t>
            </a:r>
          </a:p>
          <a:p>
            <a:r>
              <a:rPr lang="fr-FR" sz="1600" dirty="0"/>
              <a:t>       </a:t>
            </a:r>
            <a:r>
              <a:rPr lang="fr-FR" sz="1600" dirty="0" err="1"/>
              <a:t>Password</a:t>
            </a:r>
            <a:r>
              <a:rPr lang="fr-FR" sz="1600" dirty="0"/>
              <a:t> Manager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340768"/>
            <a:ext cx="0" cy="4536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6435577" y="2060848"/>
            <a:ext cx="26247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itchFamily="34" charset="0"/>
              </a:rPr>
              <a:t>Serveur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Principale (SL)</a:t>
            </a:r>
            <a:endParaRPr lang="fr-FR" sz="2000" dirty="0">
              <a:latin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Stockage (YF)</a:t>
            </a:r>
            <a:endParaRPr lang="fr-FR" sz="2000" dirty="0">
              <a:latin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Cryptographie (YF)</a:t>
            </a:r>
            <a:endParaRPr lang="fr-FR" sz="2000" dirty="0">
              <a:latin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Communication (SL)</a:t>
            </a:r>
            <a:endParaRPr lang="fr-FR" sz="2000" dirty="0">
              <a:latin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Documentation (AS)</a:t>
            </a:r>
            <a:endParaRPr lang="fr-FR" sz="2000" dirty="0">
              <a:latin typeface="Calibri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65252" y="2060848"/>
            <a:ext cx="26550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alibri" pitchFamily="34" charset="0"/>
              </a:rPr>
              <a:t>Client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Principale (AS)</a:t>
            </a:r>
            <a:endParaRPr lang="fr-FR" sz="2000" dirty="0">
              <a:latin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Interface (OS)</a:t>
            </a:r>
            <a:endParaRPr lang="fr-FR" sz="2000" dirty="0">
              <a:latin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Cryptographie (YF)</a:t>
            </a:r>
            <a:endParaRPr lang="fr-FR" sz="2000" dirty="0">
              <a:latin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Communication (SL)</a:t>
            </a:r>
            <a:endParaRPr lang="fr-FR" sz="2000" dirty="0">
              <a:latin typeface="Calibri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Documentation (OS)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3565252" y="4388485"/>
            <a:ext cx="5290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Calibri" pitchFamily="34" charset="0"/>
              </a:rPr>
              <a:t>Eléments importants :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Cryptographie</a:t>
            </a:r>
          </a:p>
          <a:p>
            <a:pPr marL="342900" indent="-342900">
              <a:buFontTx/>
              <a:buChar char="-"/>
            </a:pPr>
            <a:r>
              <a:rPr lang="fr-FR" sz="2000" dirty="0" smtClean="0">
                <a:latin typeface="Calibri" pitchFamily="34" charset="0"/>
              </a:rPr>
              <a:t>Communication</a:t>
            </a:r>
            <a:endParaRPr lang="fr-FR" sz="2000" dirty="0">
              <a:latin typeface="Calibri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 </a:t>
            </a:r>
            <a:r>
              <a:rPr lang="fr-FR" sz="2400" dirty="0" smtClean="0"/>
              <a:t>– Choix </a:t>
            </a:r>
            <a:r>
              <a:rPr lang="fr-FR" sz="2400" dirty="0"/>
              <a:t>d’organisation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12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latin typeface="Candara" pitchFamily="34" charset="0"/>
              </a:rPr>
              <a:t>FLEYTOUX Yoann – </a:t>
            </a:r>
            <a:r>
              <a:rPr lang="fr-FR" sz="1600" b="1" dirty="0" smtClean="0">
                <a:latin typeface="Candara" pitchFamily="34" charset="0"/>
              </a:rPr>
              <a:t>LAUGIÉ Sylvain </a:t>
            </a:r>
            <a:r>
              <a:rPr lang="fr-FR" sz="1600" dirty="0" smtClean="0">
                <a:latin typeface="Candara" pitchFamily="34" charset="0"/>
              </a:rPr>
              <a:t>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3563888" y="1412776"/>
            <a:ext cx="472459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Calibri" pitchFamily="34" charset="0"/>
              </a:rPr>
              <a:t>4 – Planification</a:t>
            </a:r>
          </a:p>
          <a:p>
            <a:endParaRPr lang="fr-FR" sz="2400" dirty="0" smtClean="0">
              <a:latin typeface="Calibri" pitchFamily="34" charset="0"/>
            </a:endParaRPr>
          </a:p>
          <a:p>
            <a:endParaRPr lang="fr-FR" sz="2400" dirty="0" smtClean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          Planning </a:t>
            </a:r>
            <a:r>
              <a:rPr lang="fr-FR" sz="2000" i="1" dirty="0" smtClean="0">
                <a:latin typeface="Calibri" pitchFamily="34" charset="0"/>
              </a:rPr>
              <a:t>prévisionnel</a:t>
            </a:r>
            <a:endParaRPr lang="fr-FR" sz="2400" i="1" dirty="0" smtClean="0">
              <a:latin typeface="Calibri" pitchFamily="34" charset="0"/>
            </a:endParaRPr>
          </a:p>
          <a:p>
            <a:endParaRPr lang="fr-FR" sz="2000" dirty="0" smtClean="0">
              <a:latin typeface="Calibri" pitchFamily="34" charset="0"/>
            </a:endParaRPr>
          </a:p>
          <a:p>
            <a:endParaRPr lang="fr-FR" sz="2000" dirty="0" smtClean="0">
              <a:latin typeface="Calibri" pitchFamily="34" charset="0"/>
            </a:endParaRPr>
          </a:p>
          <a:p>
            <a:r>
              <a:rPr lang="fr-FR" sz="2000" dirty="0" smtClean="0">
                <a:latin typeface="Calibri" pitchFamily="34" charset="0"/>
              </a:rPr>
              <a:t>          Diagramme de Gantt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275856" y="1340768"/>
            <a:ext cx="0" cy="4536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0" y="1414805"/>
            <a:ext cx="3275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 –Choix d’organisation</a:t>
            </a:r>
          </a:p>
          <a:p>
            <a:endParaRPr lang="fr-FR" sz="1600" dirty="0"/>
          </a:p>
          <a:p>
            <a:r>
              <a:rPr lang="fr-FR" sz="1600" dirty="0" smtClean="0"/>
              <a:t>  </a:t>
            </a:r>
            <a:r>
              <a:rPr lang="fr-FR" sz="1600" dirty="0"/>
              <a:t>1 – La méthode en V</a:t>
            </a:r>
          </a:p>
          <a:p>
            <a:endParaRPr lang="fr-FR" sz="1600" dirty="0"/>
          </a:p>
          <a:p>
            <a:r>
              <a:rPr lang="fr-FR" sz="1600" dirty="0"/>
              <a:t> </a:t>
            </a:r>
            <a:r>
              <a:rPr lang="fr-FR" sz="1600" dirty="0" smtClean="0"/>
              <a:t> </a:t>
            </a:r>
            <a:r>
              <a:rPr lang="fr-FR" sz="1600" dirty="0"/>
              <a:t>2 – </a:t>
            </a:r>
            <a:r>
              <a:rPr lang="fr-FR" sz="1600" dirty="0" err="1"/>
              <a:t>Freedcamp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 smtClean="0"/>
              <a:t>  </a:t>
            </a:r>
            <a:r>
              <a:rPr lang="fr-FR" sz="1600" dirty="0"/>
              <a:t>3 – Une </a:t>
            </a:r>
            <a:r>
              <a:rPr lang="fr-FR" sz="1600" dirty="0" smtClean="0"/>
              <a:t>décomposition efficace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 </a:t>
            </a:r>
            <a:r>
              <a:rPr lang="fr-FR" sz="1600" dirty="0" smtClean="0"/>
              <a:t> </a:t>
            </a:r>
            <a:r>
              <a:rPr lang="fr-FR" sz="1600" b="1" dirty="0"/>
              <a:t>4 – Planification</a:t>
            </a:r>
          </a:p>
          <a:p>
            <a:endParaRPr lang="fr-FR" sz="1600" dirty="0"/>
          </a:p>
          <a:p>
            <a:r>
              <a:rPr lang="fr-FR" sz="1600" dirty="0"/>
              <a:t>II – Réalisation du projet</a:t>
            </a:r>
          </a:p>
          <a:p>
            <a:endParaRPr lang="fr-FR" sz="1600" dirty="0"/>
          </a:p>
          <a:p>
            <a:r>
              <a:rPr lang="fr-FR" sz="1600" dirty="0"/>
              <a:t>III – Présentation de Simple</a:t>
            </a:r>
          </a:p>
          <a:p>
            <a:r>
              <a:rPr lang="fr-FR" sz="1600" dirty="0"/>
              <a:t>       </a:t>
            </a:r>
            <a:r>
              <a:rPr lang="fr-FR" sz="1600" dirty="0" err="1"/>
              <a:t>Password</a:t>
            </a:r>
            <a:r>
              <a:rPr lang="fr-FR" sz="1600" dirty="0"/>
              <a:t> Manager</a:t>
            </a:r>
          </a:p>
          <a:p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37504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 </a:t>
            </a:r>
            <a:r>
              <a:rPr lang="fr-FR" sz="2400" dirty="0" smtClean="0"/>
              <a:t>– Choix </a:t>
            </a:r>
            <a:r>
              <a:rPr lang="fr-FR" sz="2400" dirty="0"/>
              <a:t>d’organisation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316416" y="6165304"/>
            <a:ext cx="50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10" name="ZoneTexte 7"/>
          <p:cNvSpPr txBox="1">
            <a:spLocks noChangeArrowheads="1"/>
          </p:cNvSpPr>
          <p:nvPr/>
        </p:nvSpPr>
        <p:spPr bwMode="auto">
          <a:xfrm>
            <a:off x="0" y="6453336"/>
            <a:ext cx="7524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smtClean="0">
                <a:latin typeface="Candara" pitchFamily="34" charset="0"/>
              </a:rPr>
              <a:t>FLEYTOUX Yoann </a:t>
            </a:r>
            <a:r>
              <a:rPr lang="fr-FR" sz="1600" dirty="0" smtClean="0">
                <a:latin typeface="Candara" pitchFamily="34" charset="0"/>
              </a:rPr>
              <a:t>– LAUGIÉ Sylvain – SCHREIBER Alexandre – SIRE DE VILAR Olivier</a:t>
            </a:r>
            <a:endParaRPr lang="fr-FR" sz="1600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1571</TotalTime>
  <Words>863</Words>
  <Application>Microsoft Office PowerPoint</Application>
  <PresentationFormat>Affichage à l'écran (4:3)</PresentationFormat>
  <Paragraphs>248</Paragraphs>
  <Slides>17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Technique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Sylvain Laugié</dc:creator>
  <cp:lastModifiedBy>eranos le guerrier</cp:lastModifiedBy>
  <cp:revision>331</cp:revision>
  <dcterms:created xsi:type="dcterms:W3CDTF">2011-11-03T16:01:44Z</dcterms:created>
  <dcterms:modified xsi:type="dcterms:W3CDTF">2014-01-20T10:43:33Z</dcterms:modified>
</cp:coreProperties>
</file>