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tutorial.com/postgresql-date-functions/postgresql-extract/" TargetMode="External"/><Relationship Id="rId4" Type="http://schemas.openxmlformats.org/officeDocument/2006/relationships/hyperlink" Target="https://www.postgresqltutorial.com/postgresql-string-functions/postgresql-concat-function/" TargetMode="External"/><Relationship Id="rId5" Type="http://schemas.openxmlformats.org/officeDocument/2006/relationships/hyperlink" Target="https://www.postgresqltutorial.com/postgresql-aggregate-functions/postgresql-string_agg-function/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distinct on (nom, prenom) nom, prenom, email, inscription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count(distinct u.id)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nom, prenom, count(nom) as nb FROM utilisateur u INNER JOIN commande c ON u.id = c.id_utilisateur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prenom FROM utilisateur u LEFT JOIN commande c ON u.id = c.id_utilisateur WHERE 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u INNER JOIN commande c ON u.id = c.id_utilisateur WHERE c.date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p.nom FROM produit p LEFT JOIN contenucommande cc ON cc.id_produit = p.id WHERE cc.id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u.nom, u.prenom, p.nom, cc.qte FROM produit p INNER JOIN contenucommande cc ON p.id = cc.id_produit INNER JOIN commande c ON cc.id_commande = c.id INNER JOIN utilisateur u ON u.id = c.id_utilisateur WHERE u.nom = 'Bezos';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p.nom, cc.qte FROM produit p INNER JOIN contenucommande cc ON p.id = cc.id_produit INNER JOIN commande c ON cc.id_commande = c.id INNER JOIN utilisateur u ON u.id = c.id_utilisateur WHERE c.id = (SELECT c.id FROM commande c INNER JOIN utilisateur u ON u.id = c.id_utilisateur WHERE u.nom = 'Torvalds' ORDER BY c.date asc LIMIT 1);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Avec opt2, pas obligé de mettre dans GROUP BY les colonnes calculés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https://www.postgresql.org/docs/9.5/functions-aggregate.html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https://www.postgresqltutorial.com/postgresql-date-functions/postgresql-extract/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https://www.postgresqltutorial.com/postgresql-string-functions/postgresql-concat-function/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https://www.postgresqltutorial.com/postgresql-aggregate-functions/postgresql-string_agg-function/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9" grpId="4"/>
      <p:bldP build="whole" bldLvl="1" animBg="1" rev="0" advAuto="0" spid="184" grpId="3"/>
      <p:bldP build="whole" bldLvl="1" animBg="1" rev="0" advAuto="0" spid="186" grpId="5"/>
      <p:bldP build="whole" bldLvl="1" animBg="1" rev="0" advAuto="0" spid="190" grpId="6"/>
      <p:bldP build="whole" bldLvl="1" animBg="1" rev="0" advAuto="0" spid="1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5"/>
      <p:bldP build="whole" bldLvl="1" animBg="1" rev="0" advAuto="0" spid="198" grpId="6"/>
      <p:bldP build="whole" bldLvl="1" animBg="1" rev="0" advAuto="0" spid="195" grpId="3"/>
      <p:bldP build="whole" bldLvl="1" animBg="1" rev="0" advAuto="0" spid="196" grpId="4"/>
      <p:bldP build="whole" bldLvl="1" animBg="1" rev="0" advAuto="0" spid="194" grpId="1"/>
      <p:bldP build="whole" bldLvl="1" animBg="1" rev="0" advAuto="0" spid="19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10" grpId="4"/>
      <p:bldP build="whole" bldLvl="1" animBg="1" rev="0" advAuto="0" spid="209" grpId="3"/>
      <p:bldP build="whole" bldLvl="1" animBg="1" rev="0" advAuto="0" spid="211" grpId="5"/>
      <p:bldP build="whole" bldLvl="1" animBg="1" rev="0" advAuto="0" spid="2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3"/>
      <p:bldP build="whole" bldLvl="1" animBg="1" rev="0" advAuto="0" spid="218" grpId="2"/>
      <p:bldP build="whole" bldLvl="1" animBg="1" rev="0" advAuto="0" spid="2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whole" bldLvl="1" animBg="1" rev="0" advAuto="0" spid="228" grpId="4"/>
      <p:bldP build="whole" bldLvl="1" animBg="1" rev="0" advAuto="0" spid="234" grpId="9"/>
      <p:bldP build="whole" bldLvl="1" animBg="1" rev="0" advAuto="0" spid="229" grpId="5"/>
      <p:bldP build="whole" bldLvl="1" animBg="1" rev="0" advAuto="0" spid="233" grpId="3"/>
      <p:bldP build="whole" bldLvl="1" animBg="1" rev="0" advAuto="0" spid="23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2"/>
      <p:bldP build="whole" bldLvl="1" animBg="1" rev="0" advAuto="0" spid="249" grpId="7"/>
      <p:bldP build="whole" bldLvl="1" animBg="1" rev="0" advAuto="0" spid="250" grpId="8"/>
      <p:bldP build="whole" bldLvl="1" animBg="1" rev="0" advAuto="0" spid="247" grpId="4"/>
      <p:bldP build="whole" bldLvl="1" animBg="1" rev="0" advAuto="0" spid="250" grpId="9"/>
      <p:bldP build="whole" bldLvl="1" animBg="1" rev="0" advAuto="0" spid="244" grpId="1"/>
      <p:bldP build="whole" bldLvl="1" animBg="1" rev="0" advAuto="0" spid="252" grpId="10"/>
      <p:bldP build="whole" bldLvl="1" animBg="1" rev="0" advAuto="0" spid="251" grpId="5"/>
      <p:bldP build="whole" bldLvl="1" animBg="1" rev="0" advAuto="0" spid="249" grpId="6"/>
      <p:bldP build="whole" bldLvl="1" animBg="1" rev="0" advAuto="0" spid="24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3"/>
      <p:bldP build="whole" bldLvl="1" animBg="1" rev="0" advAuto="0" spid="267" grpId="5"/>
      <p:bldP build="whole" bldLvl="1" animBg="1" rev="0" advAuto="0" spid="267" grpId="6"/>
      <p:bldP build="whole" bldLvl="1" animBg="1" rev="0" advAuto="0" spid="268" grpId="7"/>
      <p:bldP build="whole" bldLvl="1" animBg="1" rev="0" advAuto="0" spid="269" grpId="4"/>
      <p:bldP build="whole" bldLvl="1" animBg="1" rev="0" advAuto="0" spid="263" grpId="2"/>
      <p:bldP build="whole" bldLvl="1" animBg="1" rev="0" advAuto="0" spid="27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3"/>
      <p:bldP build="whole" bldLvl="1" animBg="1" rev="0" advAuto="0" spid="277" grpId="2"/>
      <p:bldP build="whole" bldLvl="1" animBg="1" rev="0" advAuto="0" spid="275" grpId="1"/>
      <p:bldP build="whole" bldLvl="1" animBg="1" rev="0" advAuto="0" spid="280" grpId="6"/>
      <p:bldP build="whole" bldLvl="1" animBg="1" rev="0" advAuto="0" spid="279" grpId="4"/>
      <p:bldP build="whole" bldLvl="1" animBg="1" rev="0" advAuto="0" spid="279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2"/>
      <p:bldP build="whole" bldLvl="1" animBg="1" rev="0" advAuto="0" spid="290" grpId="4"/>
      <p:bldP build="whole" bldLvl="1" animBg="1" rev="0" advAuto="0" spid="290" grpId="5"/>
      <p:bldP build="whole" bldLvl="1" animBg="1" rev="0" advAuto="0" spid="286" grpId="1"/>
      <p:bldP build="whole" bldLvl="1" animBg="1" rev="0" advAuto="0" spid="291" grpId="6"/>
      <p:bldP build="whole" bldLvl="1" animBg="1" rev="0" advAuto="0" spid="293" grpId="7"/>
      <p:bldP build="whole" bldLvl="1" animBg="1" rev="0" advAuto="0" spid="292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299" grpId="1"/>
      <p:bldP build="whole" bldLvl="1" animBg="1" rev="0" advAuto="0" spid="30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  <p:bldP build="whole" bldLvl="1" animBg="1" rev="0" advAuto="0" spid="315" grpId="2"/>
      <p:bldP build="whole" bldLvl="1" animBg="1" rev="0" advAuto="0" spid="31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2"/>
      <p:bldP build="whole" bldLvl="1" animBg="1" rev="0" advAuto="0" spid="130" grpId="3"/>
      <p:bldP build="whole" bldLvl="1" animBg="1" rev="0" advAuto="0" spid="131" grpId="4"/>
      <p:bldP build="whole" bldLvl="1" animBg="1" rev="0" advAuto="0" spid="128" grpId="1"/>
      <p:bldP build="whole" bldLvl="1" animBg="1" rev="0" advAuto="0" spid="133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3"/>
      <p:bldP build="whole" bldLvl="1" animBg="1" rev="0" advAuto="0" spid="331" grpId="1"/>
      <p:bldP build="whole" bldLvl="1" animBg="1" rev="0" advAuto="0" spid="33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  <p:bldP build="whole" bldLvl="1" animBg="1" rev="0" advAuto="0" spid="34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4"/>
      <p:bldP build="whole" bldLvl="1" animBg="1" rev="0" advAuto="0" spid="387" grpId="3"/>
      <p:bldP build="whole" bldLvl="1" animBg="1" rev="0" advAuto="0" spid="386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4"/>
      <p:bldP build="whole" bldLvl="1" animBg="1" rev="0" advAuto="0" spid="401" grpId="2"/>
      <p:bldP build="whole" bldLvl="1" animBg="1" rev="0" advAuto="0" spid="398" grpId="6"/>
      <p:bldP build="whole" bldLvl="1" animBg="1" rev="0" advAuto="0" spid="402" grpId="10"/>
      <p:bldP build="whole" bldLvl="1" animBg="1" rev="0" advAuto="0" spid="395" grpId="5"/>
      <p:bldP build="whole" bldLvl="1" animBg="1" rev="0" advAuto="0" spid="394" grpId="3"/>
      <p:bldP build="whole" bldLvl="1" animBg="1" rev="0" advAuto="0" spid="400" grpId="7"/>
      <p:bldP build="whole" bldLvl="1" animBg="1" rev="0" advAuto="0" spid="401" grpId="9"/>
      <p:bldP build="whole" bldLvl="1" animBg="1" rev="0" advAuto="0" spid="397" grpId="1"/>
      <p:bldP build="whole" bldLvl="1" animBg="1" rev="0" advAuto="0" spid="404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37" grpId="1"/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  <p:bldP build="whole" bldLvl="1" animBg="1" rev="0" advAuto="0" spid="140" grpId="7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0" grpId="5"/>
      <p:bldP build="whole" bldLvl="1" animBg="1" rev="0" advAuto="0" spid="412" grpId="6"/>
      <p:bldP build="whole" bldLvl="1" animBg="1" rev="0" advAuto="0" spid="413" grpId="1"/>
      <p:bldP build="whole" bldLvl="1" animBg="1" rev="0" advAuto="0" spid="415" grpId="2"/>
      <p:bldP build="whole" bldLvl="1" animBg="1" rev="0" advAuto="0" spid="410" grpId="4"/>
      <p:bldP build="whole" bldLvl="1" animBg="1" rev="0" advAuto="0" spid="411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  <p:bldP build="whole" bldLvl="1" animBg="1" rev="0" advAuto="0" spid="146" grpId="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73" name="Effectuer des calculs dans la requête"/>
          <p:cNvSpPr txBox="1"/>
          <p:nvPr/>
        </p:nvSpPr>
        <p:spPr>
          <a:xfrm>
            <a:off x="3213819" y="1570302"/>
            <a:ext cx="6577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Effectuer des calculs dans la requête</a:t>
            </a:r>
          </a:p>
        </p:txBody>
      </p:sp>
      <p:sp>
        <p:nvSpPr>
          <p:cNvPr id="474" name="SELECT [colonne1] * [colonne2], [colonne3]…"/>
          <p:cNvSpPr txBox="1"/>
          <p:nvPr/>
        </p:nvSpPr>
        <p:spPr>
          <a:xfrm>
            <a:off x="427869" y="3066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 * [colonne2],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[colonne1]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[colonne2]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5" name="- Option 1"/>
          <p:cNvSpPr txBox="1"/>
          <p:nvPr/>
        </p:nvSpPr>
        <p:spPr>
          <a:xfrm>
            <a:off x="409980" y="2422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1</a:t>
            </a:r>
          </a:p>
        </p:txBody>
      </p:sp>
      <p:sp>
        <p:nvSpPr>
          <p:cNvPr id="476" name="SELECT SUM([colonne1] * [colonne2]), [colonne3]…"/>
          <p:cNvSpPr txBox="1"/>
          <p:nvPr/>
        </p:nvSpPr>
        <p:spPr>
          <a:xfrm>
            <a:off x="427869" y="6241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SUM([colonne1] * [colonne2]),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7" name="- Option 2"/>
          <p:cNvSpPr txBox="1"/>
          <p:nvPr/>
        </p:nvSpPr>
        <p:spPr>
          <a:xfrm>
            <a:off x="409980" y="5597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82" name="Les fonctions d'agrégation"/>
          <p:cNvSpPr txBox="1"/>
          <p:nvPr/>
        </p:nvSpPr>
        <p:spPr>
          <a:xfrm>
            <a:off x="4116610" y="1837057"/>
            <a:ext cx="4771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fonctions d'agrégation</a:t>
            </a:r>
          </a:p>
        </p:txBody>
      </p:sp>
      <p:graphicFrame>
        <p:nvGraphicFramePr>
          <p:cNvPr id="483" name="Tableau"/>
          <p:cNvGraphicFramePr/>
          <p:nvPr/>
        </p:nvGraphicFramePr>
        <p:xfrm>
          <a:off x="588638" y="2063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de lignes qui ont été retournées par la condition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Somme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AVG(colonne)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Calcul la moyenne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MAX(colonne)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maximale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GREATEST(colonne1,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haute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minimale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LEAST(colonne1,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basse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4" name="Une fonction d’agrégation effectue un calcul sur un ensemble de valeurs et retourne une seule valeur"/>
          <p:cNvSpPr txBox="1"/>
          <p:nvPr/>
        </p:nvSpPr>
        <p:spPr>
          <a:xfrm>
            <a:off x="516079" y="4279900"/>
            <a:ext cx="119726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800"/>
              </a:spcBef>
              <a:defRPr sz="3800"/>
            </a:pPr>
            <a:r>
              <a:t>Une fonction d’agrégation effectue un</a:t>
            </a:r>
            <a:br/>
            <a:r>
              <a:rPr u="sng"/>
              <a:t>calcul sur un ensemble de valeurs et retourne une seule valeur</a:t>
            </a:r>
          </a:p>
        </p:txBody>
      </p:sp>
      <p:sp>
        <p:nvSpPr>
          <p:cNvPr id="485" name="Elles s’utilises dans les clauses SELECT et HAVING"/>
          <p:cNvSpPr txBox="1"/>
          <p:nvPr/>
        </p:nvSpPr>
        <p:spPr>
          <a:xfrm>
            <a:off x="1917340" y="5931202"/>
            <a:ext cx="91701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Elles s’utilises dans les clauses SELECT et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5 -0.064805" origin="layout" pathEditMode="relative">
                                      <p:cBhvr>
                                        <p:cTn id="16" dur="3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" dur="indefinite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1"/>
      <p:bldP build="whole" bldLvl="1" animBg="1" rev="0" advAuto="0" spid="483" grpId="6"/>
      <p:bldP build="whole" bldLvl="1" animBg="1" rev="0" advAuto="0" spid="484" grpId="4"/>
      <p:bldP build="whole" bldLvl="1" animBg="1" rev="0" advAuto="0" spid="485" grpId="5"/>
      <p:bldP build="whole" bldLvl="1" animBg="1" rev="0" advAuto="0" spid="485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0" name="Autres fonctions"/>
          <p:cNvSpPr txBox="1"/>
          <p:nvPr/>
        </p:nvSpPr>
        <p:spPr>
          <a:xfrm>
            <a:off x="4842167" y="1400089"/>
            <a:ext cx="3067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Autres fonctions</a:t>
            </a:r>
          </a:p>
        </p:txBody>
      </p:sp>
      <p:graphicFrame>
        <p:nvGraphicFramePr>
          <p:cNvPr id="491" name="Tableau"/>
          <p:cNvGraphicFramePr/>
          <p:nvPr/>
        </p:nvGraphicFramePr>
        <p:xfrm>
          <a:off x="588638" y="242996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7595"/>
                <a:gridCol w="6599927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EXTRACT([quoi] FROM [champ])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Extrait une donnée d’un champ date/time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EXTRACT(YEAR FROM birthday)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Année (YYYY)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EXTRACT(DAY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du mois (1-31)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EXTRACT(ISODOW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de la semaine (lundi 1 - dimanche 7)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5198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CONCAT([champ1], [separateur], [champ2])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des champs </a:t>
                      </a:r>
                      <a:r>
                        <a:rPr u="sng"/>
                        <a:t>d’un même enregistrement</a:t>
                      </a:r>
                      <a:r>
                        <a:t> ensembles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CONCAT(prenom, ' ', nom)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les champs prenom et nom séparés par un espace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57156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STRING_AGG([champ], [separateur])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ensemble le champ de </a:t>
                      </a:r>
                      <a:r>
                        <a:rPr u="sng"/>
                        <a:t>plusieurs enregistrements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STRING_AGG(nom, ', ')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tous les noms séparés par une virgule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6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97" name="http://bit.ly/postgresql-5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8" grpId="3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70" grpId="7"/>
      <p:bldP build="whole" bldLvl="1" animBg="1" rev="0" advAuto="0" spid="168" grpId="3"/>
      <p:bldP build="whole" bldLvl="1" animBg="1" rev="0" advAuto="0" spid="167" grpId="6"/>
      <p:bldP build="whole" bldLvl="1" animBg="1" rev="0" advAuto="0" spid="169" grpId="5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