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utilisateur order by 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COUNT(nom) from utilisateur WHERE nom = 'Doe';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nom, prenom, COUNT(nom) AS homonyme from 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distinct 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distinct on (nom, prenom) nom, prenom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order by inscription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count(inscription) from utilisateur where inscription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count(nom) as inscriptions from utilisateur where inscription between '1990-01-01' and '1999-12-31';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inscription, count(inscription) as nb from utilisateur group by inscription;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count(email) as nb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* FROM utilisateur WHERE email NOT LIKE '%_@_%._%';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 converti quand il le peut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0" name="Shape 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requête récupère uniquement les noms en doublons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inscription::text like '2019%';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nom from utilisateur group by 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count(nom), nom, prenom from utilisateur group by nom, prenom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count(distinct email) as emails from utilisateur;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alias on doit nommer la table (comme on veut)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 utilisateur WHERE inscription &gt; (select inscription from utilisateur where prenom = 'Jeff');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* FROM  (select distinct on (nom, prenom) nom, prenom, email, inscription from   utilisateur) u ORDER  BY inscription DESC;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0" name="Shape 3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Permet de créer un chemin entre les tables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1/ l’utilisateur ne peut avoir qu’un seul document</a:t>
            </a:r>
          </a:p>
          <a:p>
            <a:pPr/>
            <a:r>
              <a:t>2/ l’utilisateur peut avoir plusieurs documents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1" name="Shape 4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Id vide = utilisateur qui a commandé sans créer de compte ou qui a supprimé son compte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commande(id SERIAL PRIMARY KEY, id_utilisateur int REFERENCES utilisateur(id), date date DEFAULT current_date);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7" name="Shape 4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TABLE tcontenucommande(id SERIAL PRIMARY KEY, id_commande int REFERENCES commande(id), id_produit int REFERENCES produit(id), qte int DEFAULT 0);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https://gist.github.com/apolloclark/ea5466d5929e63043dcf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https://www.postgresql.org/docs/9.2/datatype.html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81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2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3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4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5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6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7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8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9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90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2"/>
      <p:bldP build="whole" bldLvl="1" animBg="1" rev="0" advAuto="0" spid="189" grpId="4"/>
      <p:bldP build="whole" bldLvl="1" animBg="1" rev="0" advAuto="0" spid="184" grpId="3"/>
      <p:bldP build="whole" bldLvl="1" animBg="1" rev="0" advAuto="0" spid="186" grpId="5"/>
      <p:bldP build="whole" bldLvl="1" animBg="1" rev="0" advAuto="0" spid="190" grpId="6"/>
      <p:bldP build="whole" bldLvl="1" animBg="1" rev="0" advAuto="0" spid="18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3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4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5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6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7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8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5"/>
      <p:bldP build="whole" bldLvl="1" animBg="1" rev="0" advAuto="0" spid="197" grpId="2"/>
      <p:bldP build="whole" bldLvl="1" animBg="1" rev="0" advAuto="0" spid="194" grpId="1"/>
      <p:bldP build="whole" bldLvl="1" animBg="1" rev="0" advAuto="0" spid="198" grpId="6"/>
      <p:bldP build="whole" bldLvl="1" animBg="1" rev="0" advAuto="0" spid="195" grpId="3"/>
      <p:bldP build="whole" bldLvl="1" animBg="1" rev="0" advAuto="0" spid="196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1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2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7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8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9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10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11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  <p:bldP build="whole" bldLvl="1" animBg="1" rev="0" advAuto="0" spid="208" grpId="2"/>
      <p:bldP build="whole" bldLvl="1" animBg="1" rev="0" advAuto="0" spid="209" grpId="3"/>
      <p:bldP build="whole" bldLvl="1" animBg="1" rev="0" advAuto="0" spid="210" grpId="4"/>
      <p:bldP build="whole" bldLvl="1" animBg="1" rev="0" advAuto="0" spid="211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6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7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8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9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18" grpId="2"/>
      <p:bldP build="whole" bldLvl="1" animBg="1" rev="0" advAuto="0" spid="219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2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23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8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9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30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31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32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33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4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5"/>
      <p:bldP build="whole" bldLvl="1" animBg="1" rev="0" advAuto="0" spid="233" grpId="3"/>
      <p:bldP build="whole" bldLvl="1" animBg="1" rev="0" advAuto="0" spid="230" grpId="1"/>
      <p:bldP build="whole" bldLvl="1" animBg="1" rev="0" advAuto="0" spid="234" grpId="9"/>
      <p:bldP build="whole" bldLvl="1" animBg="1" rev="0" advAuto="0" spid="231" grpId="2"/>
      <p:bldP build="whole" bldLvl="1" animBg="1" rev="0" advAuto="0" spid="228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40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41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4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6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7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8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9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50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51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52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3"/>
      <p:bldP build="whole" bldLvl="1" animBg="1" rev="0" advAuto="0" spid="250" grpId="8"/>
      <p:bldP build="whole" bldLvl="1" animBg="1" rev="0" advAuto="0" spid="244" grpId="1"/>
      <p:bldP build="whole" bldLvl="1" animBg="1" rev="0" advAuto="0" spid="251" grpId="5"/>
      <p:bldP build="whole" bldLvl="1" animBg="1" rev="0" advAuto="0" spid="250" grpId="9"/>
      <p:bldP build="whole" bldLvl="1" animBg="1" rev="0" advAuto="0" spid="252" grpId="10"/>
      <p:bldP build="whole" bldLvl="1" animBg="1" rev="0" advAuto="0" spid="249" grpId="6"/>
      <p:bldP build="whole" bldLvl="1" animBg="1" rev="0" advAuto="0" spid="247" grpId="4"/>
      <p:bldP build="whole" bldLvl="1" animBg="1" rev="0" advAuto="0" spid="249" grpId="7"/>
      <p:bldP build="whole" bldLvl="1" animBg="1" rev="0" advAuto="0" spid="24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6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60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63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5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6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7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8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9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70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4"/>
      <p:bldP build="whole" bldLvl="1" animBg="1" rev="0" advAuto="0" spid="263" grpId="2"/>
      <p:bldP build="whole" bldLvl="1" animBg="1" rev="0" advAuto="0" spid="270" grpId="1"/>
      <p:bldP build="whole" bldLvl="1" animBg="1" rev="0" advAuto="0" spid="267" grpId="5"/>
      <p:bldP build="whole" bldLvl="1" animBg="1" rev="0" advAuto="0" spid="267" grpId="6"/>
      <p:bldP build="whole" bldLvl="1" animBg="1" rev="0" advAuto="0" spid="265" grpId="3"/>
      <p:bldP build="whole" bldLvl="1" animBg="1" rev="0" advAuto="0" spid="268" grpId="7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5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7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8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9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80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81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4"/>
      <p:bldP build="whole" bldLvl="1" animBg="1" rev="0" advAuto="0" spid="277" grpId="2"/>
      <p:bldP build="whole" bldLvl="1" animBg="1" rev="0" advAuto="0" spid="281" grpId="3"/>
      <p:bldP build="whole" bldLvl="1" animBg="1" rev="0" advAuto="0" spid="279" grpId="5"/>
      <p:bldP build="whole" bldLvl="1" animBg="1" rev="0" advAuto="0" spid="280" grpId="6"/>
      <p:bldP build="whole" bldLvl="1" animBg="1" rev="0" advAuto="0" spid="27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6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7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8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9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90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1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2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93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2"/>
      <p:bldP build="whole" bldLvl="1" animBg="1" rev="0" advAuto="0" spid="290" grpId="4"/>
      <p:bldP build="whole" bldLvl="1" animBg="1" rev="0" advAuto="0" spid="290" grpId="5"/>
      <p:bldP build="whole" bldLvl="1" animBg="1" rev="0" advAuto="0" spid="291" grpId="6"/>
      <p:bldP build="whole" bldLvl="1" animBg="1" rev="0" advAuto="0" spid="292" grpId="3"/>
      <p:bldP build="whole" bldLvl="1" animBg="1" rev="0" advAuto="0" spid="293" grpId="7"/>
      <p:bldP build="whole" bldLvl="1" animBg="1" rev="0" advAuto="0" spid="28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9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300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01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302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3"/>
      <p:bldP build="whole" bldLvl="1" animBg="1" rev="0" advAuto="0" spid="300" grpId="2"/>
      <p:bldP build="whole" bldLvl="1" animBg="1" rev="0" advAuto="0" spid="29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8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1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14" name="SELECT [colonne1], [colonne2], etc…"/>
          <p:cNvSpPr txBox="1"/>
          <p:nvPr/>
        </p:nvSpPr>
        <p:spPr>
          <a:xfrm>
            <a:off x="427869" y="3320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LIKE [valeur];</a:t>
            </a:r>
          </a:p>
        </p:txBody>
      </p:sp>
      <p:sp>
        <p:nvSpPr>
          <p:cNvPr id="315" name="SELECT nom, path…"/>
          <p:cNvSpPr txBox="1"/>
          <p:nvPr/>
        </p:nvSpPr>
        <p:spPr>
          <a:xfrm>
            <a:off x="427869" y="3320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LIKE 'test%';</a:t>
            </a:r>
          </a:p>
        </p:txBody>
      </p:sp>
      <p:sp>
        <p:nvSpPr>
          <p:cNvPr id="316" name="Rechercher un pattern simple"/>
          <p:cNvSpPr txBox="1"/>
          <p:nvPr/>
        </p:nvSpPr>
        <p:spPr>
          <a:xfrm>
            <a:off x="409980" y="2676201"/>
            <a:ext cx="5445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Rechercher un pattern simple</a:t>
            </a:r>
          </a:p>
        </p:txBody>
      </p:sp>
      <p:graphicFrame>
        <p:nvGraphicFramePr>
          <p:cNvPr id="317" name="Tableau"/>
          <p:cNvGraphicFramePr/>
          <p:nvPr/>
        </p:nvGraphicFramePr>
        <p:xfrm>
          <a:off x="547859" y="5205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460946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match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ne match pas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Aucun, un ou plusieurs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Un caractère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NOT 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2"/>
      <p:bldP build="whole" bldLvl="1" animBg="1" rev="0" advAuto="0" spid="317" grpId="3"/>
      <p:bldP build="whole" bldLvl="1" animBg="1" rev="0" advAuto="0" spid="31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graphicFrame>
        <p:nvGraphicFramePr>
          <p:cNvPr id="321" name="Tableau"/>
          <p:cNvGraphicFramePr/>
          <p:nvPr/>
        </p:nvGraphicFramePr>
        <p:xfrm>
          <a:off x="547859" y="2749550"/>
          <a:ext cx="11468101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91880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terminant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commençant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contenant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devant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derrière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un caractère entre les deux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t%_%st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X caractères entre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’t’, suivi d’un caractère et de 'st'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25" name="http://bit.ly/postgresql-2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3"/>
      <p:bldP build="whole" bldLvl="1" animBg="1" rev="0" advAuto="0" spid="129" grpId="2"/>
      <p:bldP build="whole" bldLvl="1" animBg="1" rev="0" advAuto="0" spid="128" grpId="1"/>
      <p:bldP build="whole" bldLvl="1" animBg="1" rev="0" advAuto="0" spid="133" grpId="5"/>
      <p:bldP build="whole" bldLvl="1" animBg="1" rev="0" advAuto="0" spid="131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0" name="Convertir un format de sortie"/>
          <p:cNvSpPr txBox="1"/>
          <p:nvPr/>
        </p:nvSpPr>
        <p:spPr>
          <a:xfrm>
            <a:off x="3745805" y="1612525"/>
            <a:ext cx="55131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Convertir un format de sortie</a:t>
            </a:r>
          </a:p>
        </p:txBody>
      </p:sp>
      <p:sp>
        <p:nvSpPr>
          <p:cNvPr id="331" name="SELECT [colonne1]::[type], [colonne2], etc…"/>
          <p:cNvSpPr txBox="1"/>
          <p:nvPr/>
        </p:nvSpPr>
        <p:spPr>
          <a:xfrm>
            <a:off x="427869" y="3320600"/>
            <a:ext cx="1214906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[colonne1]::[type],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332" name="SELECT date::text…"/>
          <p:cNvSpPr txBox="1"/>
          <p:nvPr/>
        </p:nvSpPr>
        <p:spPr>
          <a:xfrm>
            <a:off x="427869" y="3320600"/>
            <a:ext cx="395540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date::text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33" name="CAST"/>
          <p:cNvSpPr txBox="1"/>
          <p:nvPr/>
        </p:nvSpPr>
        <p:spPr>
          <a:xfrm>
            <a:off x="409980" y="2676201"/>
            <a:ext cx="12258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CAST</a:t>
            </a:r>
          </a:p>
        </p:txBody>
      </p:sp>
      <p:graphicFrame>
        <p:nvGraphicFramePr>
          <p:cNvPr id="334" name="Tableau"/>
          <p:cNvGraphicFramePr/>
          <p:nvPr/>
        </p:nvGraphicFramePr>
        <p:xfrm>
          <a:off x="547859" y="4697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2019-01-01::text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la date en texte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entier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'10/10'::integer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ERREUR, il ne peut pas convertir le /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'true'::boolean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booléen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2"/>
      <p:bldP build="whole" bldLvl="1" animBg="1" rev="0" advAuto="0" spid="334" grpId="3"/>
      <p:bldP build="whole" bldLvl="1" animBg="1" rev="0" advAuto="0" spid="33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0" name="WHERE…"/>
          <p:cNvSpPr txBox="1"/>
          <p:nvPr/>
        </p:nvSpPr>
        <p:spPr>
          <a:xfrm>
            <a:off x="1141826" y="3486149"/>
            <a:ext cx="1912517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WHERE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r>
              <a:t>vs</a:t>
            </a:r>
          </a:p>
          <a:p>
            <a:pPr algn="l"/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HAVING</a:t>
            </a:r>
          </a:p>
        </p:txBody>
      </p:sp>
      <p:sp>
        <p:nvSpPr>
          <p:cNvPr id="341" name="Conditions sur le SELECT"/>
          <p:cNvSpPr txBox="1"/>
          <p:nvPr/>
        </p:nvSpPr>
        <p:spPr>
          <a:xfrm>
            <a:off x="4129670" y="3485820"/>
            <a:ext cx="47454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/>
            <a:r>
              <a:t>Conditions sur le SELECT</a:t>
            </a:r>
          </a:p>
        </p:txBody>
      </p:sp>
      <p:sp>
        <p:nvSpPr>
          <p:cNvPr id="342" name="Conditions sur le GROUP BY"/>
          <p:cNvSpPr txBox="1"/>
          <p:nvPr/>
        </p:nvSpPr>
        <p:spPr>
          <a:xfrm>
            <a:off x="4132862" y="5607049"/>
            <a:ext cx="54455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Conditions sur le GROUP BY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2"/>
      <p:bldP build="whole" bldLvl="1" animBg="1" rev="0" advAuto="0" spid="34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6" name="SELECT [colonne1], [colonne2], etc…"/>
          <p:cNvSpPr txBox="1"/>
          <p:nvPr/>
        </p:nvSpPr>
        <p:spPr>
          <a:xfrm>
            <a:off x="427869" y="3320600"/>
            <a:ext cx="12149062" cy="242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[condition];</a:t>
            </a:r>
          </a:p>
        </p:txBody>
      </p:sp>
      <p:sp>
        <p:nvSpPr>
          <p:cNvPr id="347" name="SELECT nom…"/>
          <p:cNvSpPr txBox="1"/>
          <p:nvPr/>
        </p:nvSpPr>
        <p:spPr>
          <a:xfrm>
            <a:off x="427869" y="3320600"/>
            <a:ext cx="4808985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count(nom) &gt; 1;</a:t>
            </a:r>
          </a:p>
        </p:txBody>
      </p:sp>
      <p:sp>
        <p:nvSpPr>
          <p:cNvPr id="348" name="Utilisation du HAVING"/>
          <p:cNvSpPr txBox="1"/>
          <p:nvPr/>
        </p:nvSpPr>
        <p:spPr>
          <a:xfrm>
            <a:off x="409980" y="2676201"/>
            <a:ext cx="42525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Utilisation du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1"/>
      <p:bldP build="whole" bldLvl="1" animBg="1" rev="0" advAuto="0" spid="347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54" name="http://bit.ly/postgresql-3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(SELECT …) [alias]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1" name="Les requêtes imbriquées"/>
          <p:cNvSpPr txBox="1"/>
          <p:nvPr/>
        </p:nvSpPr>
        <p:spPr>
          <a:xfrm>
            <a:off x="409980" y="2676201"/>
            <a:ext cx="45081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requêtes imbriquées</a:t>
            </a:r>
          </a:p>
        </p:txBody>
      </p:sp>
      <p:sp>
        <p:nvSpPr>
          <p:cNvPr id="362" name="SELECT [colonne1], [colonne2], etc…"/>
          <p:cNvSpPr txBox="1"/>
          <p:nvPr/>
        </p:nvSpPr>
        <p:spPr>
          <a:xfrm>
            <a:off x="427869" y="5987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3" name="⚠️ Ici il faut que la sous-requête retourne un seul résultat"/>
          <p:cNvSpPr txBox="1"/>
          <p:nvPr/>
        </p:nvSpPr>
        <p:spPr>
          <a:xfrm>
            <a:off x="412623" y="8135644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Ici il faut que la sous-requête retourne un seul résultat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3" grpId="2"/>
      <p:bldP build="whole" bldLvl="1" animBg="1" rev="0" advAuto="0" spid="36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6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9" name="- ANY"/>
          <p:cNvSpPr txBox="1"/>
          <p:nvPr/>
        </p:nvSpPr>
        <p:spPr>
          <a:xfrm>
            <a:off x="409980" y="2676201"/>
            <a:ext cx="12809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ANY</a:t>
            </a:r>
          </a:p>
        </p:txBody>
      </p:sp>
      <p:sp>
        <p:nvSpPr>
          <p:cNvPr id="37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ANY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71" name="⚠️  ANY permet d’avoir une sous-requête avec plusieurs résultats"/>
          <p:cNvSpPr txBox="1"/>
          <p:nvPr/>
        </p:nvSpPr>
        <p:spPr>
          <a:xfrm>
            <a:off x="468921" y="5632450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 ANY permet d’avoir une sous-requête avec plusieurs résultats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7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75" name="http://bit.ly/postgresql-3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0" name="Créer la nouvelle table Produit :…"/>
          <p:cNvSpPr txBox="1"/>
          <p:nvPr/>
        </p:nvSpPr>
        <p:spPr>
          <a:xfrm>
            <a:off x="508502" y="1865078"/>
            <a:ext cx="6673789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Produit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Nom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PrixHT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(0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381" name="Tableau"/>
          <p:cNvGraphicFramePr/>
          <p:nvPr/>
        </p:nvGraphicFramePr>
        <p:xfrm>
          <a:off x="535434" y="518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288420"/>
                <a:gridCol w="1460500"/>
                <a:gridCol w="146050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Jeux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4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385" name="A quoi ça sert ?"/>
          <p:cNvSpPr txBox="1"/>
          <p:nvPr/>
        </p:nvSpPr>
        <p:spPr>
          <a:xfrm>
            <a:off x="5032350" y="4565649"/>
            <a:ext cx="29401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quoi ça sert ?</a:t>
            </a:r>
          </a:p>
        </p:txBody>
      </p:sp>
      <p:sp>
        <p:nvSpPr>
          <p:cNvPr id="386" name="Lier plusieurs tables entre elles"/>
          <p:cNvSpPr txBox="1"/>
          <p:nvPr/>
        </p:nvSpPr>
        <p:spPr>
          <a:xfrm>
            <a:off x="3697027" y="3359149"/>
            <a:ext cx="56107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Lier plusieurs tables entre elles</a:t>
            </a:r>
          </a:p>
        </p:txBody>
      </p:sp>
      <p:sp>
        <p:nvSpPr>
          <p:cNvPr id="387" name="Pourquoi lier des tables entre elles ?"/>
          <p:cNvSpPr txBox="1"/>
          <p:nvPr/>
        </p:nvSpPr>
        <p:spPr>
          <a:xfrm>
            <a:off x="3360687" y="4565649"/>
            <a:ext cx="65374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Pourquoi lier des tables entre elles ?</a:t>
            </a:r>
          </a:p>
        </p:txBody>
      </p:sp>
      <p:sp>
        <p:nvSpPr>
          <p:cNvPr id="388" name="Pour :…"/>
          <p:cNvSpPr txBox="1"/>
          <p:nvPr/>
        </p:nvSpPr>
        <p:spPr>
          <a:xfrm>
            <a:off x="711317" y="5565376"/>
            <a:ext cx="1183616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Pour :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Effectuer des recherches sur plusieurs tables simultanément,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Mélanger des données de plusieurs tables dans les résultats de requêtes,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Associer des données entre elles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76 -0.194366" origin="layout" pathEditMode="relative">
                                      <p:cBhvr>
                                        <p:cTn id="6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6" grpId="2"/>
      <p:bldP build="whole" bldLvl="1" animBg="1" rev="0" advAuto="0" spid="388" grpId="4"/>
      <p:bldP build="whole" bldLvl="1" animBg="1" rev="0" advAuto="0" spid="387" grpId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93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394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id_doc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3" name="Ligne de connexion"/>
          <p:cNvSpPr/>
          <p:nvPr/>
        </p:nvSpPr>
        <p:spPr>
          <a:xfrm>
            <a:off x="3480909" y="4895506"/>
            <a:ext cx="1034147" cy="233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56" y="11706"/>
                  <a:pt x="-5398" y="4506"/>
                  <a:pt x="15476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7" name="⚠️ Le sens dans lequel vous faites vos jointures à un impact sur votre solution !"/>
          <p:cNvSpPr txBox="1"/>
          <p:nvPr/>
        </p:nvSpPr>
        <p:spPr>
          <a:xfrm>
            <a:off x="285953" y="2249618"/>
            <a:ext cx="119985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 sens dans lequel vous faites vos jointures à un impact sur votre solution !</a:t>
            </a:r>
          </a:p>
        </p:txBody>
      </p:sp>
      <p:graphicFrame>
        <p:nvGraphicFramePr>
          <p:cNvPr id="398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id_user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4" name="Ligne de connexion"/>
          <p:cNvSpPr/>
          <p:nvPr/>
        </p:nvSpPr>
        <p:spPr>
          <a:xfrm>
            <a:off x="9794492" y="4336744"/>
            <a:ext cx="2987704" cy="295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0" h="21600" fill="norm" stroke="1" extrusionOk="0">
                <a:moveTo>
                  <a:pt x="0" y="21600"/>
                </a:moveTo>
                <a:cubicBezTo>
                  <a:pt x="17749" y="8674"/>
                  <a:pt x="21600" y="1474"/>
                  <a:pt x="11553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400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08785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1" name="L’utilisateur ne peut avoir qu’un seul document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ne peut avoir qu’un seul document</a:t>
            </a:r>
          </a:p>
        </p:txBody>
      </p:sp>
      <p:sp>
        <p:nvSpPr>
          <p:cNvPr id="402" name="L’utilisateur peut avoir plusieurs documents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peut avoir plusieurs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3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mph" nodeType="with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1" dur="indefinite" fill="hold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4" grpId="3"/>
      <p:bldP build="whole" bldLvl="1" animBg="1" rev="0" advAuto="0" spid="401" grpId="9"/>
      <p:bldP build="whole" bldLvl="1" animBg="1" rev="0" advAuto="0" spid="397" grpId="1"/>
      <p:bldP build="whole" bldLvl="1" animBg="1" rev="0" advAuto="0" spid="404" grpId="8"/>
      <p:bldP build="whole" bldLvl="1" animBg="1" rev="0" advAuto="0" spid="401" grpId="2"/>
      <p:bldP build="whole" bldLvl="1" animBg="1" rev="0" advAuto="0" spid="400" grpId="7"/>
      <p:bldP build="whole" bldLvl="1" animBg="1" rev="0" advAuto="0" spid="398" grpId="6"/>
      <p:bldP build="whole" bldLvl="1" animBg="1" rev="0" advAuto="0" spid="403" grpId="4"/>
      <p:bldP build="whole" bldLvl="1" animBg="1" rev="0" advAuto="0" spid="395" grpId="5"/>
      <p:bldP build="whole" bldLvl="1" animBg="1" rev="0" advAuto="0" spid="402" grpId="1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3"/>
      <p:bldP build="whole" bldLvl="1" animBg="1" rev="0" advAuto="0" spid="139" grpId="4"/>
      <p:bldP build="whole" bldLvl="1" animBg="1" rev="0" advAuto="0" spid="138" grpId="6"/>
      <p:bldP build="whole" bldLvl="1" animBg="1" rev="0" advAuto="0" spid="137" grpId="1"/>
      <p:bldP build="whole" bldLvl="1" animBg="1" rev="0" advAuto="0" spid="140" grpId="7"/>
      <p:bldP build="whole" bldLvl="1" animBg="1" rev="0" advAuto="0" spid="139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09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410" name="CREATE TABLE [nom]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[colonne2] [type] REFERENCES [table]([colonne]), etc );</a:t>
            </a:r>
          </a:p>
        </p:txBody>
      </p:sp>
      <p:sp>
        <p:nvSpPr>
          <p:cNvPr id="411" name="Création d’une table liée"/>
          <p:cNvSpPr txBox="1"/>
          <p:nvPr/>
        </p:nvSpPr>
        <p:spPr>
          <a:xfrm>
            <a:off x="409980" y="5089201"/>
            <a:ext cx="4522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Création d’une table liée</a:t>
            </a:r>
          </a:p>
        </p:txBody>
      </p:sp>
      <p:sp>
        <p:nvSpPr>
          <p:cNvPr id="412" name="CREATE TABLE utilisateur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doc_id integer REFERENCES docs(id), etc );</a:t>
            </a:r>
          </a:p>
        </p:txBody>
      </p:sp>
      <p:sp>
        <p:nvSpPr>
          <p:cNvPr id="413" name="ALTER TABLE [nom]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([colonne]);</a:t>
            </a:r>
          </a:p>
        </p:txBody>
      </p:sp>
      <p:sp>
        <p:nvSpPr>
          <p:cNvPr id="414" name="Ajout d’un clé primaire sur une table existante"/>
          <p:cNvSpPr txBox="1"/>
          <p:nvPr/>
        </p:nvSpPr>
        <p:spPr>
          <a:xfrm>
            <a:off x="409980" y="2930201"/>
            <a:ext cx="8419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Ajout d’un clé primaire sur une table existante</a:t>
            </a:r>
          </a:p>
        </p:txBody>
      </p:sp>
      <p:sp>
        <p:nvSpPr>
          <p:cNvPr id="415" name="ALTER TABLE utilisateur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(id);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3"/>
      <p:bldP build="whole" bldLvl="1" animBg="1" rev="0" advAuto="0" spid="410" grpId="5"/>
      <p:bldP build="whole" bldLvl="1" animBg="1" rev="0" advAuto="0" spid="412" grpId="6"/>
      <p:bldP build="whole" bldLvl="1" animBg="1" rev="0" advAuto="0" spid="413" grpId="1"/>
      <p:bldP build="whole" bldLvl="1" animBg="1" rev="0" advAuto="0" spid="415" grpId="2"/>
      <p:bldP build="whole" bldLvl="1" animBg="1" rev="0" advAuto="0" spid="410" grpId="4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18" name="Créer la nouvelle table Commande :…"/>
          <p:cNvSpPr txBox="1"/>
          <p:nvPr/>
        </p:nvSpPr>
        <p:spPr>
          <a:xfrm>
            <a:off x="508502" y="2011128"/>
            <a:ext cx="7808529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id_utilisateur (lié à la table utilisateur)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Date (aujourd’hui par défaut)</a:t>
            </a:r>
          </a:p>
        </p:txBody>
      </p:sp>
      <p:graphicFrame>
        <p:nvGraphicFramePr>
          <p:cNvPr id="419" name="Tableau"/>
          <p:cNvGraphicFramePr/>
          <p:nvPr/>
        </p:nvGraphicFramePr>
        <p:xfrm>
          <a:off x="535434" y="391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2670463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10/03/1991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11/11/1999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24" name="Créer une nouvelle table contenuCommande :…"/>
          <p:cNvSpPr txBox="1"/>
          <p:nvPr/>
        </p:nvSpPr>
        <p:spPr>
          <a:xfrm>
            <a:off x="508502" y="1865078"/>
            <a:ext cx="8631660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une nouvelle table contenuCommande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id_commande (lié à la table Commande),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id_produit (lié à la table Produit),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(1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425" name="Tableau"/>
          <p:cNvGraphicFramePr/>
          <p:nvPr/>
        </p:nvGraphicFramePr>
        <p:xfrm>
          <a:off x="535434" y="5307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430" name="Tableau"/>
          <p:cNvGraphicFramePr/>
          <p:nvPr/>
        </p:nvGraphicFramePr>
        <p:xfrm>
          <a:off x="6461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contenuCommande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1" name="Tableau"/>
          <p:cNvGraphicFramePr/>
          <p:nvPr/>
        </p:nvGraphicFramePr>
        <p:xfrm>
          <a:off x="8536433" y="196066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1236901"/>
              </a:tblGrid>
              <a:tr h="546100">
                <a:tc gridSpan="2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2" name="Tableau"/>
          <p:cNvGraphicFramePr/>
          <p:nvPr/>
        </p:nvGraphicFramePr>
        <p:xfrm>
          <a:off x="77363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15641"/>
                <a:gridCol w="1387921"/>
                <a:gridCol w="1009848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3" name="Tableau"/>
          <p:cNvGraphicFramePr/>
          <p:nvPr/>
        </p:nvGraphicFramePr>
        <p:xfrm>
          <a:off x="685800" y="196066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52686"/>
                <a:gridCol w="1564977"/>
                <a:gridCol w="1231205"/>
                <a:gridCol w="1905000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7" name="Ligne de connexion"/>
          <p:cNvSpPr/>
          <p:nvPr/>
        </p:nvSpPr>
        <p:spPr>
          <a:xfrm>
            <a:off x="6667500" y="2266400"/>
            <a:ext cx="1843535" cy="114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0" y="800"/>
                </a:moveTo>
                <a:cubicBezTo>
                  <a:pt x="7200" y="-2349"/>
                  <a:pt x="14400" y="3801"/>
                  <a:pt x="21600" y="19251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8" name="Ligne de connexion"/>
          <p:cNvSpPr/>
          <p:nvPr/>
        </p:nvSpPr>
        <p:spPr>
          <a:xfrm>
            <a:off x="4396154" y="3217376"/>
            <a:ext cx="4114832" cy="20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642" y="11949"/>
                  <a:pt x="13842" y="4749"/>
                  <a:pt x="21600" y="0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39" name="Ligne de connexion"/>
          <p:cNvSpPr/>
          <p:nvPr/>
        </p:nvSpPr>
        <p:spPr>
          <a:xfrm>
            <a:off x="5942033" y="5549350"/>
            <a:ext cx="1768901" cy="9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5" fill="norm" stroke="1" extrusionOk="0">
                <a:moveTo>
                  <a:pt x="0" y="2383"/>
                </a:moveTo>
                <a:cubicBezTo>
                  <a:pt x="7200" y="-3575"/>
                  <a:pt x="14400" y="1639"/>
                  <a:pt x="21600" y="18025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2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443" name="Tableau"/>
          <p:cNvGraphicFramePr/>
          <p:nvPr/>
        </p:nvGraphicFramePr>
        <p:xfrm>
          <a:off x="774700" y="3150204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82370"/>
                <a:gridCol w="10173030"/>
              </a:tblGrid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INNER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LEFT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RIGHT
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FULL 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4" name="SELECT *…"/>
          <p:cNvSpPr txBox="1"/>
          <p:nvPr/>
        </p:nvSpPr>
        <p:spPr>
          <a:xfrm>
            <a:off x="774095" y="2216178"/>
            <a:ext cx="2888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INNER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48" name="Ressort uniquement les éléments qui ont une correspondance dans les deux tables."/>
          <p:cNvSpPr txBox="1"/>
          <p:nvPr/>
        </p:nvSpPr>
        <p:spPr>
          <a:xfrm>
            <a:off x="753871" y="3924300"/>
            <a:ext cx="1121082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uniquement les éléments qui ont une correspondance dans les deux tables.</a:t>
            </a:r>
          </a:p>
        </p:txBody>
      </p:sp>
      <p:pic>
        <p:nvPicPr>
          <p:cNvPr id="449" name="inner.png" descr="i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3370" y="5293812"/>
            <a:ext cx="6518060" cy="389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LEFT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3" name="Ressort la table 1 + les éléments de la table 2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les éléments de la table 2 qui ont une correspondance.</a:t>
            </a:r>
          </a:p>
        </p:txBody>
      </p:sp>
      <p:pic>
        <p:nvPicPr>
          <p:cNvPr id="454" name="left.png" descr="lef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RIGHT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8" name="Ressort la table 2 + les éléments de la table 1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2 + les éléments de la table 1 qui ont une correspondance.</a:t>
            </a:r>
          </a:p>
        </p:txBody>
      </p:sp>
      <p:pic>
        <p:nvPicPr>
          <p:cNvPr id="459" name="right.png" descr="r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FULL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63" name="Ressort la table 1 + la table 2."/>
          <p:cNvSpPr txBox="1"/>
          <p:nvPr/>
        </p:nvSpPr>
        <p:spPr>
          <a:xfrm>
            <a:off x="753871" y="4184649"/>
            <a:ext cx="85033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la table 2.</a:t>
            </a:r>
          </a:p>
        </p:txBody>
      </p:sp>
      <p:pic>
        <p:nvPicPr>
          <p:cNvPr id="464" name="full.png" descr="fu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468" name="http://bit.ly/postgresql-4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postgresql-49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  <p:bldP build="whole" bldLvl="1" animBg="1" rev="0" advAuto="0" spid="147" grpId="5"/>
      <p:bldP build="whole" bldLvl="1" animBg="1" rev="0" advAuto="0" spid="147" grpId="6"/>
      <p:bldP build="whole" bldLvl="1" animBg="1" rev="0" advAuto="0" spid="146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3"/>
      <p:bldP build="whole" bldLvl="1" animBg="1" rev="0" advAuto="0" spid="159" grpId="4"/>
      <p:bldP build="whole" bldLvl="1" animBg="1" rev="0" advAuto="0" spid="156" grpId="1"/>
      <p:bldP build="whole" bldLvl="1" animBg="1" rev="0" advAuto="0" spid="15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1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http://bit.ly/postgresql-esgi-1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7"/>
      <p:bldP build="whole" bldLvl="1" animBg="1" rev="0" advAuto="0" spid="166" grpId="4"/>
      <p:bldP build="whole" bldLvl="1" animBg="1" rev="0" advAuto="0" spid="165" grpId="2"/>
      <p:bldP build="whole" bldLvl="1" animBg="1" rev="0" advAuto="0" spid="168" grpId="3"/>
      <p:bldP build="whole" bldLvl="1" animBg="1" rev="0" advAuto="0" spid="169" grpId="5"/>
      <p:bldP build="whole" bldLvl="1" animBg="1" rev="0" advAuto="0" spid="167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