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matérialisée : mise en cache d’une requête et de son résultat coté BDD</a:t>
            </a:r>
          </a:p>
          <a:p>
            <a:pPr/>
            <a:r>
              <a:t>MySQL ignore la contrainte Check par exemple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6" name="Shape 3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nom, prenom, email, inscription from utilisateur order by 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COUNT(nom) from utilisateur WHERE nom = 'Doe';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nom, prenom, COUNT(nom) AS homonyme from utilisateur GROUP BY nom, prenom;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distinct 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5/ select distinct on (nom, prenom) nom, prenom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6/ select * from utilisateur order by inscription desc;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7/ select count(inscription) from utilisateur where inscription = current_date;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8/ select count(nom) as inscriptions from utilisateur where inscription between '1990-01-01' and '1999-12-31';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9/ select inscription, count(inscription) as nb from utilisateur group by inscription;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3" name="Shape 3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WHERE email LIKE '%@gmail%';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count(email) as nb FROM utilisateur WHERE email LIKE '%@gmail%';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* FROM utilisateur WHERE email NOT LIKE '%_@_%._%';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2/ -d = detach (lance en arrière plan)</a:t>
            </a:r>
          </a:p>
          <a:p>
            <a:pPr/>
            <a:r>
              <a:t>3/ "docker exec -it postgres" =&gt; lance le container 'postgres' -it permet d’ouvrir un bash dédié au container</a:t>
            </a:r>
          </a:p>
          <a:p>
            <a:pPr/>
            <a:r>
              <a:t>"psql -U postgres" =&gt; commande lancée dans le container (connexion à postgres avec l’utilisateur 'postgres')</a:t>
            </a:r>
          </a:p>
          <a:p>
            <a:pPr/>
          </a:p>
          <a:p>
            <a:pPr/>
            <a:r>
              <a:t>Docker-compose évitait de créer un stockage avec busybox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Tous les types n’occupent pas le même espace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current_date =&gt; date aujourd’hui au bon format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1 : obligé de se souvenir de l’ordre des colonnes et de renseigner toutes les colonnes</a:t>
            </a:r>
          </a:p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2 : on choisi ce que l’on renseigne et dans quel ordre. C’est aussi plus stable en cas d’évolution des tables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BY : regroupe par critère</a:t>
            </a:r>
          </a:p>
          <a:p>
            <a:pPr/>
            <a:r>
              <a:t>Exemple GROUP BY permet de supprimer les doublons</a:t>
            </a:r>
          </a:p>
          <a:p>
            <a:pPr/>
            <a:r>
              <a:t>GROUP BY identique DISTINCT sur une seule colonne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Shape 2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faire que sur une colonne pour le moment (besoin d’un group by pour select plusieurs colonnes)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1" name="Shape 2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DISTINCT supprime les doublons du résultat (en se basant sur ce qu’on a listé dans le select)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Si DISTINCT + GROUP BY, le GROUP BY doit reprendre les éléments du DISTINCT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quêtage 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Requêtage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5" name="Quelques raccourcis Postgresql"/>
          <p:cNvSpPr txBox="1"/>
          <p:nvPr/>
        </p:nvSpPr>
        <p:spPr>
          <a:xfrm>
            <a:off x="3642556" y="2087056"/>
            <a:ext cx="57196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Quelques raccourcis Postgresql</a:t>
            </a:r>
          </a:p>
        </p:txBody>
      </p:sp>
      <p:graphicFrame>
        <p:nvGraphicFramePr>
          <p:cNvPr id="176" name="Tableau"/>
          <p:cNvGraphicFramePr/>
          <p:nvPr/>
        </p:nvGraphicFramePr>
        <p:xfrm>
          <a:off x="774700" y="312859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636338"/>
                <a:gridCol w="8819062"/>
              </a:tblGrid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les bases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\c [dbname]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Connexion à une base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toutes les tables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\h [cmd]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Aide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 [table]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la structure de la table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toutes les commandes exécutées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\timing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le temps d’exécution des requêtes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\q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Déconnexion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9" name="Créer une base de données"/>
          <p:cNvSpPr txBox="1"/>
          <p:nvPr/>
        </p:nvSpPr>
        <p:spPr>
          <a:xfrm>
            <a:off x="917980" y="2168201"/>
            <a:ext cx="51316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base de données</a:t>
            </a:r>
          </a:p>
        </p:txBody>
      </p:sp>
      <p:sp>
        <p:nvSpPr>
          <p:cNvPr id="180" name="CREATE DATABASE [dbname];"/>
          <p:cNvSpPr txBox="1"/>
          <p:nvPr/>
        </p:nvSpPr>
        <p:spPr>
          <a:xfrm>
            <a:off x="935869" y="2812600"/>
            <a:ext cx="544916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[dbname];</a:t>
            </a:r>
          </a:p>
        </p:txBody>
      </p:sp>
      <p:sp>
        <p:nvSpPr>
          <p:cNvPr id="181" name="Se déplacer sur la base de donnée"/>
          <p:cNvSpPr txBox="1"/>
          <p:nvPr/>
        </p:nvSpPr>
        <p:spPr>
          <a:xfrm>
            <a:off x="941482" y="4200201"/>
            <a:ext cx="6285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 déplacer sur la base de donnée</a:t>
            </a:r>
          </a:p>
        </p:txBody>
      </p:sp>
      <p:sp>
        <p:nvSpPr>
          <p:cNvPr id="182" name="\c [dbname];"/>
          <p:cNvSpPr txBox="1"/>
          <p:nvPr/>
        </p:nvSpPr>
        <p:spPr>
          <a:xfrm>
            <a:off x="935869" y="4868940"/>
            <a:ext cx="2675038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[dbname];</a:t>
            </a:r>
          </a:p>
        </p:txBody>
      </p:sp>
      <p:sp>
        <p:nvSpPr>
          <p:cNvPr id="183" name="Supprimer une base de données"/>
          <p:cNvSpPr txBox="1"/>
          <p:nvPr/>
        </p:nvSpPr>
        <p:spPr>
          <a:xfrm>
            <a:off x="917980" y="6232201"/>
            <a:ext cx="59578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base de données</a:t>
            </a:r>
          </a:p>
        </p:txBody>
      </p:sp>
      <p:sp>
        <p:nvSpPr>
          <p:cNvPr id="184" name="DROP DATABASE [dbname];"/>
          <p:cNvSpPr txBox="1"/>
          <p:nvPr/>
        </p:nvSpPr>
        <p:spPr>
          <a:xfrm>
            <a:off x="935869" y="6900940"/>
            <a:ext cx="5022380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[dbname];</a:t>
            </a:r>
          </a:p>
        </p:txBody>
      </p:sp>
      <p:sp>
        <p:nvSpPr>
          <p:cNvPr id="185" name="⚠️ Attention à ne pas supprimer la base sur laquelle vous travaillez ou celle sur laquelle vous vous connectez"/>
          <p:cNvSpPr txBox="1"/>
          <p:nvPr/>
        </p:nvSpPr>
        <p:spPr>
          <a:xfrm>
            <a:off x="920623" y="7651615"/>
            <a:ext cx="952968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Attention à ne pas supprimer la base sur laquelle vous travaillez ou celle sur laquelle vous vous connectez</a:t>
            </a:r>
          </a:p>
        </p:txBody>
      </p:sp>
      <p:sp>
        <p:nvSpPr>
          <p:cNvPr id="186" name="CREATE DATABASE bdd;"/>
          <p:cNvSpPr txBox="1"/>
          <p:nvPr/>
        </p:nvSpPr>
        <p:spPr>
          <a:xfrm>
            <a:off x="935869" y="2812600"/>
            <a:ext cx="4382196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bdd;</a:t>
            </a:r>
          </a:p>
        </p:txBody>
      </p:sp>
      <p:sp>
        <p:nvSpPr>
          <p:cNvPr id="187" name="\c bdd;"/>
          <p:cNvSpPr txBox="1"/>
          <p:nvPr/>
        </p:nvSpPr>
        <p:spPr>
          <a:xfrm>
            <a:off x="935869" y="4868940"/>
            <a:ext cx="1608064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bdd;</a:t>
            </a:r>
          </a:p>
        </p:txBody>
      </p:sp>
      <p:sp>
        <p:nvSpPr>
          <p:cNvPr id="188" name="DROP DATABASE bdd;"/>
          <p:cNvSpPr txBox="1"/>
          <p:nvPr/>
        </p:nvSpPr>
        <p:spPr>
          <a:xfrm>
            <a:off x="935869" y="6900940"/>
            <a:ext cx="3955406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bdd;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4"/>
      <p:bldP build="whole" bldLvl="1" animBg="1" rev="0" advAuto="0" spid="186" grpId="2"/>
      <p:bldP build="whole" bldLvl="1" animBg="1" rev="0" advAuto="0" spid="180" grpId="1"/>
      <p:bldP build="whole" bldLvl="1" animBg="1" rev="0" advAuto="0" spid="188" grpId="6"/>
      <p:bldP build="whole" bldLvl="1" animBg="1" rev="0" advAuto="0" spid="184" grpId="5"/>
      <p:bldP build="whole" bldLvl="1" animBg="1" rev="0" advAuto="0" spid="182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1" name="Créer une table"/>
          <p:cNvSpPr txBox="1"/>
          <p:nvPr/>
        </p:nvSpPr>
        <p:spPr>
          <a:xfrm>
            <a:off x="917980" y="3311201"/>
            <a:ext cx="295170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</a:t>
            </a:r>
          </a:p>
        </p:txBody>
      </p:sp>
      <p:sp>
        <p:nvSpPr>
          <p:cNvPr id="192" name="CREATE TABLE [nom_table]…"/>
          <p:cNvSpPr txBox="1"/>
          <p:nvPr/>
        </p:nvSpPr>
        <p:spPr>
          <a:xfrm>
            <a:off x="935869" y="3955600"/>
            <a:ext cx="1057064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[type], [nom_colonne2] [type] );</a:t>
            </a:r>
          </a:p>
        </p:txBody>
      </p:sp>
      <p:sp>
        <p:nvSpPr>
          <p:cNvPr id="193" name="Supprimer une table"/>
          <p:cNvSpPr txBox="1"/>
          <p:nvPr/>
        </p:nvSpPr>
        <p:spPr>
          <a:xfrm>
            <a:off x="941482" y="5724201"/>
            <a:ext cx="3777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table</a:t>
            </a:r>
          </a:p>
        </p:txBody>
      </p:sp>
      <p:sp>
        <p:nvSpPr>
          <p:cNvPr id="194" name="DROP TABLE [nom_table];"/>
          <p:cNvSpPr txBox="1"/>
          <p:nvPr/>
        </p:nvSpPr>
        <p:spPr>
          <a:xfrm>
            <a:off x="935869" y="6368600"/>
            <a:ext cx="5022380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[nom_table];</a:t>
            </a:r>
          </a:p>
        </p:txBody>
      </p:sp>
      <p:sp>
        <p:nvSpPr>
          <p:cNvPr id="195" name="CREATE TABLE docs…"/>
          <p:cNvSpPr txBox="1"/>
          <p:nvPr/>
        </p:nvSpPr>
        <p:spPr>
          <a:xfrm>
            <a:off x="935869" y="3955600"/>
            <a:ext cx="608935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int, nom varchar(50) );</a:t>
            </a:r>
          </a:p>
        </p:txBody>
      </p:sp>
      <p:sp>
        <p:nvSpPr>
          <p:cNvPr id="196" name="DROP TABLE docs;"/>
          <p:cNvSpPr txBox="1"/>
          <p:nvPr/>
        </p:nvSpPr>
        <p:spPr>
          <a:xfrm>
            <a:off x="935869" y="6368600"/>
            <a:ext cx="3528617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docs;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1"/>
      <p:bldP build="whole" bldLvl="1" animBg="1" rev="0" advAuto="0" spid="194" grpId="5"/>
      <p:bldP build="whole" bldLvl="1" animBg="1" rev="0" advAuto="0" spid="193" grpId="3"/>
      <p:bldP build="whole" bldLvl="1" animBg="1" rev="0" advAuto="0" spid="196" grpId="6"/>
      <p:bldP build="whole" bldLvl="1" animBg="1" rev="0" advAuto="0" spid="195" grpId="2"/>
      <p:bldP build="whole" bldLvl="1" animBg="1" rev="0" advAuto="0" spid="194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9" name="Les types de données"/>
          <p:cNvSpPr txBox="1"/>
          <p:nvPr/>
        </p:nvSpPr>
        <p:spPr>
          <a:xfrm>
            <a:off x="771920" y="2311430"/>
            <a:ext cx="40143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de données</a:t>
            </a:r>
          </a:p>
        </p:txBody>
      </p:sp>
      <p:graphicFrame>
        <p:nvGraphicFramePr>
          <p:cNvPr id="200" name="Tableau"/>
          <p:cNvGraphicFramePr/>
          <p:nvPr/>
        </p:nvGraphicFramePr>
        <p:xfrm>
          <a:off x="774700" y="3212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4885"/>
                <a:gridCol w="870051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bool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Booléens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varchar(n)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 maximum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(aaaa-mm-jj)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Entiers numériques entre -2147483648 et +2147483647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à virgule (jusqu’à 6 numéros après la virgule)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serial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 auto-incrémenté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timestamptz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et 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3" name="Pourquoi utiliser le bon type de données ?"/>
          <p:cNvSpPr txBox="1"/>
          <p:nvPr/>
        </p:nvSpPr>
        <p:spPr>
          <a:xfrm>
            <a:off x="2661406" y="2057430"/>
            <a:ext cx="7681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Pourquoi utiliser le bon type de données ?</a:t>
            </a:r>
          </a:p>
        </p:txBody>
      </p:sp>
      <p:sp>
        <p:nvSpPr>
          <p:cNvPr id="204" name="1/ pour les fonctions de comparaison, recherche, etc…"/>
          <p:cNvSpPr txBox="1"/>
          <p:nvPr/>
        </p:nvSpPr>
        <p:spPr>
          <a:xfrm>
            <a:off x="822266" y="3523531"/>
            <a:ext cx="10680367" cy="33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pour les fonctions de comparaison, recherche, etc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pour bénéficier des fonctionnalités du SGBDR (auto-incrémentation)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 </a:t>
            </a:r>
            <a:r>
              <a:t>pour optimiser le poids de votre BDD</a:t>
            </a:r>
          </a:p>
        </p:txBody>
      </p:sp>
      <p:sp>
        <p:nvSpPr>
          <p:cNvPr id="205" name="Un id doit être unique, stable, non nul"/>
          <p:cNvSpPr txBox="1"/>
          <p:nvPr/>
        </p:nvSpPr>
        <p:spPr>
          <a:xfrm>
            <a:off x="854724" y="3530661"/>
            <a:ext cx="77124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Un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id</a:t>
            </a:r>
            <a:r>
              <a:t> doit être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unique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stable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non nul</a:t>
            </a:r>
          </a:p>
        </p:txBody>
      </p:sp>
      <p:sp>
        <p:nvSpPr>
          <p:cNvPr id="206" name="Les types numériques suppriment le 0 initial"/>
          <p:cNvSpPr txBox="1"/>
          <p:nvPr/>
        </p:nvSpPr>
        <p:spPr>
          <a:xfrm>
            <a:off x="866166" y="4692649"/>
            <a:ext cx="94051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numériques suppriment le 0 initial</a:t>
            </a:r>
          </a:p>
        </p:txBody>
      </p:sp>
      <p:sp>
        <p:nvSpPr>
          <p:cNvPr id="207" name="char(n) impose le nombre de caractères Si j’ajoute &quot;test&quot; dans un char(10), il sauvegardera &quot;test      &quot; pour avoir 10 caractères"/>
          <p:cNvSpPr txBox="1"/>
          <p:nvPr/>
        </p:nvSpPr>
        <p:spPr>
          <a:xfrm>
            <a:off x="822266" y="5873778"/>
            <a:ext cx="1180187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char(n) impose le nombre de caractères</a:t>
            </a:r>
            <a:br/>
            <a:r>
              <a:rPr sz="2800"/>
              <a:t>Si j’ajoute "test" dans un char(10), il sauvegardera "test      " pour avoir 10 caractères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5"/>
      <p:bldP build="whole" bldLvl="1" animBg="1" rev="0" advAuto="0" spid="206" grpId="4"/>
      <p:bldP build="whole" bldLvl="1" animBg="1" rev="0" advAuto="0" spid="205" grpId="3"/>
      <p:bldP build="whole" bldLvl="1" animBg="1" rev="0" advAuto="0" spid="204" grpId="2"/>
      <p:bldP build="whole" bldLvl="1" animBg="1" rev="0" advAuto="0" spid="20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2" name="Créer une table avec contraintes"/>
          <p:cNvSpPr txBox="1"/>
          <p:nvPr/>
        </p:nvSpPr>
        <p:spPr>
          <a:xfrm>
            <a:off x="409980" y="3311201"/>
            <a:ext cx="59755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 avec contraintes</a:t>
            </a:r>
          </a:p>
        </p:txBody>
      </p:sp>
      <p:sp>
        <p:nvSpPr>
          <p:cNvPr id="213" name="CREATE TABLE [nom_table]…"/>
          <p:cNvSpPr txBox="1"/>
          <p:nvPr/>
        </p:nvSpPr>
        <p:spPr>
          <a:xfrm>
            <a:off x="427869" y="3955600"/>
            <a:ext cx="110135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 [contrainte], [nom_colonne2] [type] [contrainte] );</a:t>
            </a:r>
          </a:p>
        </p:txBody>
      </p:sp>
      <p:sp>
        <p:nvSpPr>
          <p:cNvPr id="214" name="CREATE TABLE docs…"/>
          <p:cNvSpPr txBox="1"/>
          <p:nvPr/>
        </p:nvSpPr>
        <p:spPr>
          <a:xfrm>
            <a:off x="427869" y="3955600"/>
            <a:ext cx="1206440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SERIAL PRIMARY KEY, nom varchar(50) NOT NULL, path varchar(50) );</a:t>
            </a:r>
          </a:p>
        </p:txBody>
      </p:sp>
      <p:graphicFrame>
        <p:nvGraphicFramePr>
          <p:cNvPr id="215" name="Tableau"/>
          <p:cNvGraphicFramePr/>
          <p:nvPr/>
        </p:nvGraphicFramePr>
        <p:xfrm>
          <a:off x="2468418" y="60969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3144981"/>
                <a:gridCol w="3144981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3"/>
      <p:bldP build="whole" bldLvl="1" animBg="1" rev="0" advAuto="0" spid="213" grpId="1"/>
      <p:bldP build="whole" bldLvl="1" animBg="1" rev="0" advAuto="0" spid="214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8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19" name="1/ créer une nouvelle base de données intitulée &quot;Boutique&quot;…"/>
          <p:cNvSpPr txBox="1"/>
          <p:nvPr/>
        </p:nvSpPr>
        <p:spPr>
          <a:xfrm>
            <a:off x="822266" y="2964731"/>
            <a:ext cx="11360268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créer une nouvelle base de données intitulée "Boutique"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dans cette BDD, créer une table intitulée "Utilisateur" qui doit permettre de stocker :</a:t>
            </a:r>
            <a:br/>
            <a:r>
              <a:t>- son nom (ne peut pas être null),</a:t>
            </a:r>
            <a:br/>
            <a:r>
              <a:t>- son prénom (ne peut pas être null),</a:t>
            </a:r>
            <a:br/>
            <a:r>
              <a:t>- son email,</a:t>
            </a:r>
            <a:br/>
            <a:r>
              <a:t>- sa date d’inscription (par défaut définie à aujourd’hui)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4" name="Option 1 - en respectant l’ordre des colonnes"/>
          <p:cNvSpPr txBox="1"/>
          <p:nvPr/>
        </p:nvSpPr>
        <p:spPr>
          <a:xfrm>
            <a:off x="917980" y="2549201"/>
            <a:ext cx="8380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1 - en respectant l’ordre des colonnes</a:t>
            </a:r>
          </a:p>
        </p:txBody>
      </p:sp>
      <p:sp>
        <p:nvSpPr>
          <p:cNvPr id="225" name="INSERT INTO [table]…"/>
          <p:cNvSpPr txBox="1"/>
          <p:nvPr/>
        </p:nvSpPr>
        <p:spPr>
          <a:xfrm>
            <a:off x="935869" y="3193600"/>
            <a:ext cx="10997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[valeur_colonne1], [valeur_colonne2], … );</a:t>
            </a:r>
          </a:p>
        </p:txBody>
      </p:sp>
      <p:sp>
        <p:nvSpPr>
          <p:cNvPr id="226" name="Option 2 - en précisant l’ordre des colonnes"/>
          <p:cNvSpPr txBox="1"/>
          <p:nvPr/>
        </p:nvSpPr>
        <p:spPr>
          <a:xfrm>
            <a:off x="941482" y="4962201"/>
            <a:ext cx="8109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2 - en précisant l’ordre des colonnes</a:t>
            </a:r>
          </a:p>
        </p:txBody>
      </p:sp>
      <p:sp>
        <p:nvSpPr>
          <p:cNvPr id="227" name="INSERT INTO [table] ( [nom_colonne2], [nom_colonne1] )…"/>
          <p:cNvSpPr txBox="1"/>
          <p:nvPr/>
        </p:nvSpPr>
        <p:spPr>
          <a:xfrm>
            <a:off x="935869" y="5606600"/>
            <a:ext cx="11851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 ( [nom_colonne2], [nom_colonne1] 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[valeur_colonne2], [valeur_colonne1] );</a:t>
            </a:r>
          </a:p>
        </p:txBody>
      </p:sp>
      <p:sp>
        <p:nvSpPr>
          <p:cNvPr id="228" name="Insérer des données"/>
          <p:cNvSpPr txBox="1"/>
          <p:nvPr/>
        </p:nvSpPr>
        <p:spPr>
          <a:xfrm>
            <a:off x="4353769" y="1539650"/>
            <a:ext cx="37348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Insérer des données</a:t>
            </a:r>
          </a:p>
        </p:txBody>
      </p:sp>
      <p:sp>
        <p:nvSpPr>
          <p:cNvPr id="229" name="⚠️ Les guillemets doubles ne fonctionnent pas en ligne de commande, il faut utiliser des guillemets simples"/>
          <p:cNvSpPr txBox="1"/>
          <p:nvPr/>
        </p:nvSpPr>
        <p:spPr>
          <a:xfrm>
            <a:off x="843833" y="7375201"/>
            <a:ext cx="9921087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Les guillemets doubles ne fonctionnent pas en ligne de commande, il faut utiliser des guillemets simples</a:t>
            </a:r>
          </a:p>
        </p:txBody>
      </p:sp>
      <p:sp>
        <p:nvSpPr>
          <p:cNvPr id="230" name="Mieux vaut utiliser l’option 2 : - on choisi ce que l’on renseigne, - on choisi l’ordre dans lesquelles on les renseigne, - ça évite d’insérer les données dans la mauvaise colonne, - c’est plus stable en cas d’évolution des tables."/>
          <p:cNvSpPr txBox="1"/>
          <p:nvPr/>
        </p:nvSpPr>
        <p:spPr>
          <a:xfrm>
            <a:off x="910060" y="4893925"/>
            <a:ext cx="1099825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Mieux vaut utiliser l’option 2 :</a:t>
            </a:r>
            <a:br/>
            <a:r>
              <a:t>- on choisi ce que l’on renseigne,</a:t>
            </a:r>
            <a:br/>
            <a:r>
              <a:t>- on choisi l’ordre dans lesquelles on les renseigne,</a:t>
            </a:r>
            <a:br/>
            <a:r>
              <a:t>- ça évite d’insérer les données dans la mauvaise colonne,</a:t>
            </a:r>
            <a:br/>
            <a:r>
              <a:t>- c’est plus stable en cas d’évolution des tables.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526 -0.247357" origin="layout" pathEditMode="relative">
                                      <p:cBhvr>
                                        <p:cTn id="28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18 -0.246447" origin="layout" pathEditMode="relative">
                                      <p:cBhvr>
                                        <p:cTn id="31" dur="3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28 0.064921" origin="layout" pathEditMode="relative">
                                      <p:cBhvr>
                                        <p:cTn id="34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5"/>
      <p:bldP build="whole" bldLvl="1" animBg="1" rev="0" advAuto="0" spid="229" grpId="3"/>
      <p:bldP build="whole" bldLvl="1" animBg="1" rev="0" advAuto="0" spid="226" grpId="1"/>
      <p:bldP build="whole" bldLvl="1" animBg="1" rev="0" advAuto="0" spid="227" grpId="2"/>
      <p:bldP build="whole" bldLvl="1" animBg="1" rev="0" advAuto="0" spid="224" grpId="4"/>
      <p:bldP build="whole" bldLvl="1" animBg="1" rev="0" advAuto="0" spid="230" grpId="9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35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36" name="Insérer ces 7 utilisateurs dans votre table Utilisateur"/>
          <p:cNvSpPr txBox="1"/>
          <p:nvPr/>
        </p:nvSpPr>
        <p:spPr>
          <a:xfrm>
            <a:off x="822267" y="2837053"/>
            <a:ext cx="113602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Insérer ces 7 utilisateurs dans votre table Utilisateur</a:t>
            </a:r>
          </a:p>
        </p:txBody>
      </p:sp>
      <p:graphicFrame>
        <p:nvGraphicFramePr>
          <p:cNvPr id="237" name="Tableau"/>
          <p:cNvGraphicFramePr/>
          <p:nvPr/>
        </p:nvGraphicFramePr>
        <p:xfrm>
          <a:off x="774700" y="37465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778000"/>
                <a:gridCol w="4449514"/>
                <a:gridCol w="286385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Torvalds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linus.torvalds@linux.com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05/10/1991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Bezos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jeff.bezos@amazon.com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05/07/1994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01/01/1995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Page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larry.page@gmail.com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04/09/1998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elon.musk@tesla.com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01/07/2003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40" name="SELECT [colonne1], [colonne2], etc…"/>
          <p:cNvSpPr txBox="1"/>
          <p:nvPr/>
        </p:nvSpPr>
        <p:spPr>
          <a:xfrm>
            <a:off x="427869" y="3320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241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42" name="SELECT *…"/>
          <p:cNvSpPr txBox="1"/>
          <p:nvPr/>
        </p:nvSpPr>
        <p:spPr>
          <a:xfrm>
            <a:off x="427869" y="3320600"/>
            <a:ext cx="2248248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3" name="SELECT nom, path…"/>
          <p:cNvSpPr txBox="1"/>
          <p:nvPr/>
        </p:nvSpPr>
        <p:spPr>
          <a:xfrm>
            <a:off x="427869" y="3320600"/>
            <a:ext cx="3742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4" name="Requêtes simples"/>
          <p:cNvSpPr txBox="1"/>
          <p:nvPr/>
        </p:nvSpPr>
        <p:spPr>
          <a:xfrm>
            <a:off x="409980" y="2676201"/>
            <a:ext cx="32175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simples</a:t>
            </a:r>
          </a:p>
        </p:txBody>
      </p:sp>
      <p:sp>
        <p:nvSpPr>
          <p:cNvPr id="245" name="SELECT [colonne1], [colonne2], etc…"/>
          <p:cNvSpPr txBox="1"/>
          <p:nvPr/>
        </p:nvSpPr>
        <p:spPr>
          <a:xfrm>
            <a:off x="427869" y="5479600"/>
            <a:ext cx="758311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46" name="SELECT nom, path…"/>
          <p:cNvSpPr txBox="1"/>
          <p:nvPr/>
        </p:nvSpPr>
        <p:spPr>
          <a:xfrm>
            <a:off x="427869" y="5479600"/>
            <a:ext cx="3742011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!= '';</a:t>
            </a:r>
          </a:p>
        </p:txBody>
      </p:sp>
      <p:sp>
        <p:nvSpPr>
          <p:cNvPr id="247" name="Requêtes avec conditions"/>
          <p:cNvSpPr txBox="1"/>
          <p:nvPr/>
        </p:nvSpPr>
        <p:spPr>
          <a:xfrm>
            <a:off x="409980" y="4835201"/>
            <a:ext cx="46653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avec conditions</a:t>
            </a:r>
          </a:p>
        </p:txBody>
      </p:sp>
      <p:sp>
        <p:nvSpPr>
          <p:cNvPr id="248" name="SELECT nom, path…"/>
          <p:cNvSpPr txBox="1"/>
          <p:nvPr/>
        </p:nvSpPr>
        <p:spPr>
          <a:xfrm>
            <a:off x="427869" y="5479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click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4" dur="indefinite" fill="hold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3" dur="indefinite" fill="hold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5"/>
      <p:bldP build="whole" bldLvl="1" animBg="1" rev="0" advAuto="0" spid="240" grpId="1"/>
      <p:bldP build="whole" bldLvl="1" animBg="1" rev="0" advAuto="0" spid="245" grpId="6"/>
      <p:bldP build="whole" bldLvl="1" animBg="1" rev="0" advAuto="0" spid="242" grpId="2"/>
      <p:bldP build="whole" bldLvl="1" animBg="1" rev="0" advAuto="0" spid="242" grpId="3"/>
      <p:bldP build="whole" bldLvl="1" animBg="1" rev="0" advAuto="0" spid="245" grpId="7"/>
      <p:bldP build="whole" bldLvl="1" animBg="1" rev="0" advAuto="0" spid="246" grpId="8"/>
      <p:bldP build="whole" bldLvl="1" animBg="1" rev="0" advAuto="0" spid="246" grpId="9"/>
      <p:bldP build="whole" bldLvl="1" animBg="1" rev="0" advAuto="0" spid="248" grpId="10"/>
      <p:bldP build="whole" bldLvl="1" animBg="1" rev="0" advAuto="0" spid="243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2" name="SQL ?"/>
          <p:cNvSpPr txBox="1"/>
          <p:nvPr/>
        </p:nvSpPr>
        <p:spPr>
          <a:xfrm>
            <a:off x="5914826" y="2213044"/>
            <a:ext cx="11751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SQL ?</a:t>
            </a:r>
          </a:p>
        </p:txBody>
      </p:sp>
      <p:sp>
        <p:nvSpPr>
          <p:cNvPr id="123" name="Structured Query Language…"/>
          <p:cNvSpPr txBox="1"/>
          <p:nvPr/>
        </p:nvSpPr>
        <p:spPr>
          <a:xfrm>
            <a:off x="1750739" y="3778389"/>
            <a:ext cx="931857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tructured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Q</a:t>
            </a:r>
            <a:r>
              <a:t>uery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L</a:t>
            </a:r>
            <a:r>
              <a:t>anguage</a:t>
            </a:r>
          </a:p>
          <a:p>
            <a:pPr algn="l">
              <a:spcBef>
                <a:spcPts val="3800"/>
              </a:spcBef>
              <a:defRPr sz="3800"/>
            </a:pPr>
            <a:r>
              <a:t>Permet de dialoguer avec des Bases de données.</a:t>
            </a:r>
          </a:p>
        </p:txBody>
      </p:sp>
      <p:sp>
        <p:nvSpPr>
          <p:cNvPr id="124" name="Apparut en 1974, on en est à la version SQL:2011"/>
          <p:cNvSpPr txBox="1"/>
          <p:nvPr/>
        </p:nvSpPr>
        <p:spPr>
          <a:xfrm>
            <a:off x="1799771" y="6435934"/>
            <a:ext cx="96692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Apparut en 1974, on en est à la version SQL:2011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  <p:bldP build="whole" bldLvl="1" animBg="1" rev="0" advAuto="0" spid="124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1" name="Les opérateurs et mots clés de comparaison"/>
          <p:cNvSpPr txBox="1"/>
          <p:nvPr/>
        </p:nvSpPr>
        <p:spPr>
          <a:xfrm>
            <a:off x="263920" y="1168430"/>
            <a:ext cx="810815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opérateurs et mots clés de comparaison</a:t>
            </a:r>
          </a:p>
        </p:txBody>
      </p:sp>
      <p:graphicFrame>
        <p:nvGraphicFramePr>
          <p:cNvPr id="252" name="Tableau"/>
          <p:cNvGraphicFramePr/>
          <p:nvPr/>
        </p:nvGraphicFramePr>
        <p:xfrm>
          <a:off x="139700" y="2069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4286114"/>
                <a:gridCol w="603315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!=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différent de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&gt;x AND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et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OR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 x OR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ou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&gt;=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AND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&lt;=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NOT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OR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NOT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!=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5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56" name="1/ Récupérez toute la table…"/>
          <p:cNvSpPr txBox="1"/>
          <p:nvPr/>
        </p:nvSpPr>
        <p:spPr>
          <a:xfrm>
            <a:off x="822266" y="2437681"/>
            <a:ext cx="11360268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Récupérez toute la table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Récupérez tous les champs 'Nom' et 'Prénom'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Récupérez toutes personnes dont le nom est 'Doe'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4/</a:t>
            </a:r>
            <a:r>
              <a:t> Récupérez les dates d’inscriptions et emails des personnes inscrites aujourd’hui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5/</a:t>
            </a:r>
            <a:r>
              <a:t> Récupérez la liste des utilisateurs inscrits dans les années 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9" name="SELECT [colonne1], [colonne2], etc…"/>
          <p:cNvSpPr txBox="1"/>
          <p:nvPr/>
        </p:nvSpPr>
        <p:spPr>
          <a:xfrm>
            <a:off x="427869" y="3066600"/>
            <a:ext cx="758311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[colonne] [critère];</a:t>
            </a:r>
          </a:p>
        </p:txBody>
      </p:sp>
      <p:sp>
        <p:nvSpPr>
          <p:cNvPr id="260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61" name="SELECT nom, path…"/>
          <p:cNvSpPr txBox="1"/>
          <p:nvPr/>
        </p:nvSpPr>
        <p:spPr>
          <a:xfrm>
            <a:off x="427869" y="3066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nom DESC;</a:t>
            </a:r>
          </a:p>
        </p:txBody>
      </p:sp>
      <p:sp>
        <p:nvSpPr>
          <p:cNvPr id="262" name="Ordonner les résultats"/>
          <p:cNvSpPr txBox="1"/>
          <p:nvPr/>
        </p:nvSpPr>
        <p:spPr>
          <a:xfrm>
            <a:off x="409980" y="2422201"/>
            <a:ext cx="41402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Ordonner les résultats</a:t>
            </a:r>
          </a:p>
        </p:txBody>
      </p:sp>
      <p:sp>
        <p:nvSpPr>
          <p:cNvPr id="263" name="SELECT [colonne1], [colonne2]…"/>
          <p:cNvSpPr txBox="1"/>
          <p:nvPr/>
        </p:nvSpPr>
        <p:spPr>
          <a:xfrm>
            <a:off x="427869" y="6114600"/>
            <a:ext cx="694293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[colonne1], [colonne2];</a:t>
            </a:r>
          </a:p>
        </p:txBody>
      </p:sp>
      <p:sp>
        <p:nvSpPr>
          <p:cNvPr id="264" name="SELECT nom, path…"/>
          <p:cNvSpPr txBox="1"/>
          <p:nvPr/>
        </p:nvSpPr>
        <p:spPr>
          <a:xfrm>
            <a:off x="427869" y="6114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nom, path;</a:t>
            </a:r>
          </a:p>
        </p:txBody>
      </p:sp>
      <p:sp>
        <p:nvSpPr>
          <p:cNvPr id="265" name="Regrouper les résultats"/>
          <p:cNvSpPr txBox="1"/>
          <p:nvPr/>
        </p:nvSpPr>
        <p:spPr>
          <a:xfrm>
            <a:off x="409980" y="5470201"/>
            <a:ext cx="42159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Regrouper les résultats</a:t>
            </a:r>
          </a:p>
        </p:txBody>
      </p:sp>
      <p:sp>
        <p:nvSpPr>
          <p:cNvPr id="266" name="DESC : + =&gt; -…"/>
          <p:cNvSpPr txBox="1"/>
          <p:nvPr/>
        </p:nvSpPr>
        <p:spPr>
          <a:xfrm>
            <a:off x="9156045" y="3536500"/>
            <a:ext cx="3101827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DESC : + =&gt; -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ASC  : - =&gt; +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0" dur="indefinite" fill="hold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2"/>
      <p:bldP build="whole" bldLvl="1" animBg="1" rev="0" advAuto="0" spid="263" grpId="5"/>
      <p:bldP build="whole" bldLvl="1" animBg="1" rev="0" advAuto="0" spid="263" grpId="6"/>
      <p:bldP build="whole" bldLvl="1" animBg="1" rev="0" advAuto="0" spid="264" grpId="7"/>
      <p:bldP build="whole" bldLvl="1" animBg="1" rev="0" advAuto="0" spid="265" grpId="4"/>
      <p:bldP build="whole" bldLvl="1" animBg="1" rev="0" advAuto="0" spid="261" grpId="3"/>
      <p:bldP build="whole" bldLvl="1" animBg="1" rev="0" advAuto="0" spid="26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71" name="SELECT COUNT([colonne1])…"/>
          <p:cNvSpPr txBox="1"/>
          <p:nvPr/>
        </p:nvSpPr>
        <p:spPr>
          <a:xfrm>
            <a:off x="427869" y="3701600"/>
            <a:ext cx="5449169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2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73" name="SELECT COUNT(nom)…"/>
          <p:cNvSpPr txBox="1"/>
          <p:nvPr/>
        </p:nvSpPr>
        <p:spPr>
          <a:xfrm>
            <a:off x="427869" y="3701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4" name="Compter des résultats"/>
          <p:cNvSpPr txBox="1"/>
          <p:nvPr/>
        </p:nvSpPr>
        <p:spPr>
          <a:xfrm>
            <a:off x="409980" y="3057201"/>
            <a:ext cx="41103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Compter des résultats</a:t>
            </a:r>
          </a:p>
        </p:txBody>
      </p:sp>
      <p:sp>
        <p:nvSpPr>
          <p:cNvPr id="275" name="SELECT COUNT([colonne1]) AS [nom]…"/>
          <p:cNvSpPr txBox="1"/>
          <p:nvPr/>
        </p:nvSpPr>
        <p:spPr>
          <a:xfrm>
            <a:off x="427869" y="6114600"/>
            <a:ext cx="736972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 AS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6" name="SELECT COUNT(nom) AS nb…"/>
          <p:cNvSpPr txBox="1"/>
          <p:nvPr/>
        </p:nvSpPr>
        <p:spPr>
          <a:xfrm>
            <a:off x="427869" y="6114600"/>
            <a:ext cx="5235774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 AS nb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7" name="Renommer l’intitulé d’une colonne"/>
          <p:cNvSpPr txBox="1"/>
          <p:nvPr/>
        </p:nvSpPr>
        <p:spPr>
          <a:xfrm>
            <a:off x="409980" y="5470201"/>
            <a:ext cx="63130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Renommer l’intitulé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3" grpId="2"/>
      <p:bldP build="whole" bldLvl="1" animBg="1" rev="0" advAuto="0" spid="271" grpId="1"/>
      <p:bldP build="whole" bldLvl="1" animBg="1" rev="0" advAuto="0" spid="276" grpId="6"/>
      <p:bldP build="whole" bldLvl="1" animBg="1" rev="0" advAuto="0" spid="277" grpId="3"/>
      <p:bldP build="whole" bldLvl="1" animBg="1" rev="0" advAuto="0" spid="275" grpId="4"/>
      <p:bldP build="whole" bldLvl="1" animBg="1" rev="0" advAuto="0" spid="275" grpId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82" name="SELECT COUNT([colonne1]), [colonne1]…"/>
          <p:cNvSpPr txBox="1"/>
          <p:nvPr/>
        </p:nvSpPr>
        <p:spPr>
          <a:xfrm>
            <a:off x="427869" y="3193600"/>
            <a:ext cx="800990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COUNT([colonne1]),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[colonne1];</a:t>
            </a:r>
          </a:p>
        </p:txBody>
      </p:sp>
      <p:sp>
        <p:nvSpPr>
          <p:cNvPr id="283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84" name="SELECT COUNT(nom), nom…"/>
          <p:cNvSpPr txBox="1"/>
          <p:nvPr/>
        </p:nvSpPr>
        <p:spPr>
          <a:xfrm>
            <a:off x="427869" y="3193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COUNT(nom),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nom;</a:t>
            </a:r>
          </a:p>
        </p:txBody>
      </p:sp>
      <p:sp>
        <p:nvSpPr>
          <p:cNvPr id="285" name="Connaitre le nombre de doublons"/>
          <p:cNvSpPr txBox="1"/>
          <p:nvPr/>
        </p:nvSpPr>
        <p:spPr>
          <a:xfrm>
            <a:off x="409980" y="2549201"/>
            <a:ext cx="62548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Connaitre le nombre de doublons</a:t>
            </a:r>
          </a:p>
        </p:txBody>
      </p:sp>
      <p:sp>
        <p:nvSpPr>
          <p:cNvPr id="286" name="SELECT DISTINCT [colonne1], [colonne2]…"/>
          <p:cNvSpPr txBox="1"/>
          <p:nvPr/>
        </p:nvSpPr>
        <p:spPr>
          <a:xfrm>
            <a:off x="427869" y="6241600"/>
            <a:ext cx="8436695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87" name="SELECT DISTINCT nom, path…"/>
          <p:cNvSpPr txBox="1"/>
          <p:nvPr/>
        </p:nvSpPr>
        <p:spPr>
          <a:xfrm>
            <a:off x="427869" y="6241600"/>
            <a:ext cx="5662564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88" name="Ne pas récupérer les doublons dans un résultat"/>
          <p:cNvSpPr txBox="1"/>
          <p:nvPr/>
        </p:nvSpPr>
        <p:spPr>
          <a:xfrm>
            <a:off x="409980" y="5597201"/>
            <a:ext cx="862094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dans un résultat</a:t>
            </a:r>
          </a:p>
        </p:txBody>
      </p:sp>
      <p:sp>
        <p:nvSpPr>
          <p:cNvPr id="289" name="⚠️ DISTINCT se base seulement sur les champs listés dans le select"/>
          <p:cNvSpPr txBox="1"/>
          <p:nvPr/>
        </p:nvSpPr>
        <p:spPr>
          <a:xfrm>
            <a:off x="412623" y="7600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se base seulement sur les champs listés dans le select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" grpId="3"/>
      <p:bldP build="whole" bldLvl="1" animBg="1" rev="0" advAuto="0" spid="284" grpId="2"/>
      <p:bldP build="whole" bldLvl="1" animBg="1" rev="0" advAuto="0" spid="286" grpId="4"/>
      <p:bldP build="whole" bldLvl="1" animBg="1" rev="0" advAuto="0" spid="286" grpId="5"/>
      <p:bldP build="whole" bldLvl="1" animBg="1" rev="0" advAuto="0" spid="289" grpId="7"/>
      <p:bldP build="whole" bldLvl="1" animBg="1" rev="0" advAuto="0" spid="287" grpId="6"/>
      <p:bldP build="whole" bldLvl="1" animBg="1" rev="0" advAuto="0" spid="28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94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95" name="SELECT DISTINCT ON ([colonne1], …) [nom_colonne], etc…"/>
          <p:cNvSpPr txBox="1"/>
          <p:nvPr/>
        </p:nvSpPr>
        <p:spPr>
          <a:xfrm>
            <a:off x="427869" y="3955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([colonne1], …) [nom_colonne],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96" name="SELECT DISTINCT ON (nom) nom, path…"/>
          <p:cNvSpPr txBox="1"/>
          <p:nvPr/>
        </p:nvSpPr>
        <p:spPr>
          <a:xfrm>
            <a:off x="427869" y="3955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(nom)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97" name="Ne pas récupérer les doublons sur un seul champ"/>
          <p:cNvSpPr txBox="1"/>
          <p:nvPr/>
        </p:nvSpPr>
        <p:spPr>
          <a:xfrm>
            <a:off x="409980" y="3311201"/>
            <a:ext cx="9044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sur un seul champ</a:t>
            </a:r>
          </a:p>
        </p:txBody>
      </p:sp>
      <p:sp>
        <p:nvSpPr>
          <p:cNvPr id="298" name="⚠️ DISTINCT ON supprime uniquement les doublons sur la colonne choisie"/>
          <p:cNvSpPr txBox="1"/>
          <p:nvPr/>
        </p:nvSpPr>
        <p:spPr>
          <a:xfrm>
            <a:off x="412623" y="5314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ON supprime uniquement les doublons sur la colonne choisie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8" grpId="3"/>
      <p:bldP build="whole" bldLvl="1" animBg="1" rev="0" advAuto="0" spid="296" grpId="2"/>
      <p:bldP build="whole" bldLvl="1" animBg="1" rev="0" advAuto="0" spid="29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03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04" name="http://bit.ly/postgresql-26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09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10" name="SELECT [colonne1], [colonne2], etc…"/>
          <p:cNvSpPr txBox="1"/>
          <p:nvPr/>
        </p:nvSpPr>
        <p:spPr>
          <a:xfrm>
            <a:off x="427869" y="3320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LIKE [valeur];</a:t>
            </a:r>
          </a:p>
        </p:txBody>
      </p:sp>
      <p:sp>
        <p:nvSpPr>
          <p:cNvPr id="311" name="SELECT nom, path…"/>
          <p:cNvSpPr txBox="1"/>
          <p:nvPr/>
        </p:nvSpPr>
        <p:spPr>
          <a:xfrm>
            <a:off x="427869" y="3320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LIKE 'test%';</a:t>
            </a:r>
          </a:p>
        </p:txBody>
      </p:sp>
      <p:sp>
        <p:nvSpPr>
          <p:cNvPr id="312" name="Rechercher un pattern simple"/>
          <p:cNvSpPr txBox="1"/>
          <p:nvPr/>
        </p:nvSpPr>
        <p:spPr>
          <a:xfrm>
            <a:off x="409980" y="2676201"/>
            <a:ext cx="54459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Rechercher un pattern simple</a:t>
            </a:r>
          </a:p>
        </p:txBody>
      </p:sp>
      <p:graphicFrame>
        <p:nvGraphicFramePr>
          <p:cNvPr id="313" name="Tableau"/>
          <p:cNvGraphicFramePr/>
          <p:nvPr/>
        </p:nvGraphicFramePr>
        <p:xfrm>
          <a:off x="547859" y="5205307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460946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match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ne match pas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Aucun, un ou plusieurs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Un caractère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NOT 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3" grpId="3"/>
      <p:bldP build="whole" bldLvl="1" animBg="1" rev="0" advAuto="0" spid="311" grpId="2"/>
      <p:bldP build="whole" bldLvl="1" animBg="1" rev="0" advAuto="0" spid="31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16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graphicFrame>
        <p:nvGraphicFramePr>
          <p:cNvPr id="317" name="Tableau"/>
          <p:cNvGraphicFramePr/>
          <p:nvPr/>
        </p:nvGraphicFramePr>
        <p:xfrm>
          <a:off x="547859" y="2749550"/>
          <a:ext cx="11468101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91880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terminant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commençant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contenant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devant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derrière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un caractère entre les deux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t%_%st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X caractères entre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’t’, suivi d’un caractère et de 'st'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20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21" name="http://bit.ly/postgresql-29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7" name="SGBD"/>
          <p:cNvSpPr txBox="1"/>
          <p:nvPr/>
        </p:nvSpPr>
        <p:spPr>
          <a:xfrm>
            <a:off x="2791208" y="2087754"/>
            <a:ext cx="1301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</a:t>
            </a:r>
          </a:p>
        </p:txBody>
      </p:sp>
      <p:sp>
        <p:nvSpPr>
          <p:cNvPr id="128" name="Système de Gestion de Bases de Données"/>
          <p:cNvSpPr txBox="1"/>
          <p:nvPr/>
        </p:nvSpPr>
        <p:spPr>
          <a:xfrm>
            <a:off x="634162" y="2689155"/>
            <a:ext cx="82873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ystème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G</a:t>
            </a:r>
            <a:r>
              <a:t>estion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</a:t>
            </a:r>
            <a:r>
              <a:t>ases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</a:t>
            </a:r>
            <a:r>
              <a:t>onnées</a:t>
            </a:r>
          </a:p>
        </p:txBody>
      </p:sp>
      <p:sp>
        <p:nvSpPr>
          <p:cNvPr id="129" name="Relationnelles"/>
          <p:cNvSpPr txBox="1"/>
          <p:nvPr/>
        </p:nvSpPr>
        <p:spPr>
          <a:xfrm>
            <a:off x="9047982" y="2689155"/>
            <a:ext cx="27386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</a:t>
            </a:r>
            <a:r>
              <a:t>elationnelles</a:t>
            </a:r>
          </a:p>
        </p:txBody>
      </p:sp>
      <p:sp>
        <p:nvSpPr>
          <p:cNvPr id="130" name="SGBD : Mysql, MariaDB, SQLite"/>
          <p:cNvSpPr txBox="1"/>
          <p:nvPr/>
        </p:nvSpPr>
        <p:spPr>
          <a:xfrm>
            <a:off x="620764" y="4552950"/>
            <a:ext cx="60584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 : Mysql, MariaDB, SQLite</a:t>
            </a:r>
          </a:p>
        </p:txBody>
      </p:sp>
      <p:sp>
        <p:nvSpPr>
          <p:cNvPr id="131" name="SGBDR : Postgresql, Oracle, Mysql en innoDB"/>
          <p:cNvSpPr txBox="1"/>
          <p:nvPr/>
        </p:nvSpPr>
        <p:spPr>
          <a:xfrm>
            <a:off x="606033" y="5490796"/>
            <a:ext cx="87334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SGBDR : Postgresql, Oracle, Mysql en innoDB</a:t>
            </a:r>
          </a:p>
        </p:txBody>
      </p:sp>
      <p:sp>
        <p:nvSpPr>
          <p:cNvPr id="132" name="SGBDR"/>
          <p:cNvSpPr txBox="1"/>
          <p:nvPr/>
        </p:nvSpPr>
        <p:spPr>
          <a:xfrm>
            <a:off x="8793272" y="2100454"/>
            <a:ext cx="15008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</a:t>
            </a:r>
          </a:p>
        </p:txBody>
      </p:sp>
      <p:sp>
        <p:nvSpPr>
          <p:cNvPr id="133" name="⚠️ Tous les SGBD ne respectent pas les màj SQL"/>
          <p:cNvSpPr txBox="1"/>
          <p:nvPr/>
        </p:nvSpPr>
        <p:spPr>
          <a:xfrm>
            <a:off x="749019" y="7421474"/>
            <a:ext cx="890758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⚠️ Tous les SGBD ne respectent pas les màj SQL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3"/>
      <p:bldP build="whole" bldLvl="1" animBg="1" rev="0" advAuto="0" spid="128" grpId="1"/>
      <p:bldP build="whole" bldLvl="1" animBg="1" rev="0" advAuto="0" spid="133" grpId="5"/>
      <p:bldP build="whole" bldLvl="1" animBg="1" rev="0" advAuto="0" spid="131" grpId="4"/>
      <p:bldP build="whole" bldLvl="1" animBg="1" rev="0" advAuto="0" spid="12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36" name="Table"/>
          <p:cNvSpPr txBox="1"/>
          <p:nvPr/>
        </p:nvSpPr>
        <p:spPr>
          <a:xfrm>
            <a:off x="5980794" y="2087056"/>
            <a:ext cx="1043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Table</a:t>
            </a:r>
          </a:p>
        </p:txBody>
      </p:sp>
      <p:sp>
        <p:nvSpPr>
          <p:cNvPr id="137" name="Ensemble de données organisées sous la forme d’un tableau"/>
          <p:cNvSpPr txBox="1"/>
          <p:nvPr/>
        </p:nvSpPr>
        <p:spPr>
          <a:xfrm>
            <a:off x="1048258" y="3526413"/>
            <a:ext cx="109082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Ensemble de données organisées sous la forme d’un tableau</a:t>
            </a:r>
          </a:p>
        </p:txBody>
      </p:sp>
      <p:sp>
        <p:nvSpPr>
          <p:cNvPr id="138" name="Chaque table est un ensemble de lignes. Chaque ligne d'une table donnée a le même ensemble de colonnes Chaque colonne est d'un type de données particulier"/>
          <p:cNvSpPr txBox="1"/>
          <p:nvPr/>
        </p:nvSpPr>
        <p:spPr>
          <a:xfrm>
            <a:off x="477786" y="2805262"/>
            <a:ext cx="1223679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Chaque table est un ensemble de lignes.</a:t>
            </a:r>
            <a:br/>
            <a:r>
              <a:t>Chaque ligne d'une table donnée a le même ensemble de colonnes</a:t>
            </a:r>
            <a:br/>
            <a:r>
              <a:t>Chaque colonne est d'un type de données particulier</a:t>
            </a:r>
          </a:p>
        </p:txBody>
      </p:sp>
      <p:sp>
        <p:nvSpPr>
          <p:cNvPr id="139" name="Base de données &gt; Table &gt; Données"/>
          <p:cNvSpPr txBox="1"/>
          <p:nvPr/>
        </p:nvSpPr>
        <p:spPr>
          <a:xfrm>
            <a:off x="3109788" y="4564868"/>
            <a:ext cx="6785224" cy="62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 de données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Table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Données</a:t>
            </a:r>
          </a:p>
        </p:txBody>
      </p:sp>
      <p:graphicFrame>
        <p:nvGraphicFramePr>
          <p:cNvPr id="140" name="Tableau"/>
          <p:cNvGraphicFramePr/>
          <p:nvPr/>
        </p:nvGraphicFramePr>
        <p:xfrm>
          <a:off x="4819650" y="5284637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317500"/>
                <a:gridCol w="1016000"/>
                <a:gridCol w="1016000"/>
                <a:gridCol w="1016000"/>
              </a:tblGrid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70 -0.076780" origin="layout" pathEditMode="relative">
                                      <p:cBhvr>
                                        <p:cTn id="24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7"/>
      <p:bldP build="whole" bldLvl="1" animBg="1" rev="0" advAuto="0" spid="139" grpId="2"/>
      <p:bldP build="whole" bldLvl="1" animBg="1" rev="0" advAuto="0" spid="137" grpId="1"/>
      <p:bldP build="whole" bldLvl="1" animBg="1" rev="0" advAuto="0" spid="137" grpId="3"/>
      <p:bldP build="whole" bldLvl="1" animBg="1" rev="0" advAuto="0" spid="139" grpId="4"/>
      <p:bldP build="whole" bldLvl="1" animBg="1" rev="0" advAuto="0" spid="138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43" name="Relation"/>
          <p:cNvSpPr txBox="1"/>
          <p:nvPr/>
        </p:nvSpPr>
        <p:spPr>
          <a:xfrm>
            <a:off x="2791208" y="2087754"/>
            <a:ext cx="16532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Relation</a:t>
            </a:r>
          </a:p>
        </p:txBody>
      </p:sp>
      <p:sp>
        <p:nvSpPr>
          <p:cNvPr id="144" name="Contraintes"/>
          <p:cNvSpPr txBox="1"/>
          <p:nvPr/>
        </p:nvSpPr>
        <p:spPr>
          <a:xfrm>
            <a:off x="8433071" y="2100454"/>
            <a:ext cx="222126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Contraintes</a:t>
            </a:r>
          </a:p>
        </p:txBody>
      </p:sp>
      <p:sp>
        <p:nvSpPr>
          <p:cNvPr id="145" name="Lien entre deux tables"/>
          <p:cNvSpPr txBox="1"/>
          <p:nvPr/>
        </p:nvSpPr>
        <p:spPr>
          <a:xfrm>
            <a:off x="1561572" y="4056533"/>
            <a:ext cx="41125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Lien entre deux tables</a:t>
            </a:r>
          </a:p>
        </p:txBody>
      </p:sp>
      <p:graphicFrame>
        <p:nvGraphicFramePr>
          <p:cNvPr id="146" name="Tableau"/>
          <p:cNvGraphicFramePr/>
          <p:nvPr/>
        </p:nvGraphicFramePr>
        <p:xfrm>
          <a:off x="694313" y="4620566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60562"/>
                <a:gridCol w="10031378"/>
              </a:tblGrid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La colonne ne pourra pas avoir de valeur nulle.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UNIQUE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être différentes (uniques).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PRIMARY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300">
                          <a:solidFill>
                            <a:srgbClr val="535353"/>
                          </a:solidFill>
                        </a:defRPr>
                      </a:pPr>
                      <a:r>
                        <a:t>Combinaison de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 NULL</a:t>
                      </a:r>
                      <a:r>
                        <a:t> et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UNIQUE</a:t>
                      </a:r>
                      <a:r>
                        <a:t> . Permet d’identifier chaque enregistrement (ligne) de la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FOREIGN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d’identifier un enregistrement (ligne) dans une autre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CHECK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respecter une condition, ex. (Age &gt;= 18).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DEFAULT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Définit une valeur par défaut pour une colonne lorsqu’aucune valeur n’est spécifiée lors de l’insertion.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INDEX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d’indexer des données et de les retrouver plus rapidement dans la base de données (comme un index dans un livre).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7" name="Permettent de spécifier le rôle d’une colonne"/>
          <p:cNvSpPr txBox="1"/>
          <p:nvPr/>
        </p:nvSpPr>
        <p:spPr>
          <a:xfrm>
            <a:off x="2371749" y="4565649"/>
            <a:ext cx="8261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Permettent de spécifier le rôle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12 -0.052797" origin="layout" pathEditMode="relative">
                                      <p:cBhvr>
                                        <p:cTn id="11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0 -0.169271" origin="layout" pathEditMode="relative">
                                      <p:cBhvr>
                                        <p:cTn id="14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38399 0.171771" origin="layout" pathEditMode="relative">
                                      <p:cBhvr>
                                        <p:cTn id="17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6" dur="indefinite" fill="hold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7"/>
      <p:bldP build="whole" bldLvl="1" animBg="1" rev="0" advAuto="0" spid="145" grpId="1"/>
      <p:bldP build="whole" bldLvl="1" animBg="1" rev="0" advAuto="0" spid="147" grpId="5"/>
      <p:bldP build="whole" bldLvl="1" animBg="1" rev="0" advAuto="0" spid="147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ostgre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Postgresql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52" name="Postgres     VS     Postgresql"/>
          <p:cNvSpPr txBox="1"/>
          <p:nvPr/>
        </p:nvSpPr>
        <p:spPr>
          <a:xfrm>
            <a:off x="3953420" y="2140647"/>
            <a:ext cx="50979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Postgres     VS     Postgresql</a:t>
            </a:r>
          </a:p>
        </p:txBody>
      </p:sp>
      <p:sp>
        <p:nvSpPr>
          <p:cNvPr id="153" name="Postgres : nom de l’équipe qui est à l’origine de Postgresql…"/>
          <p:cNvSpPr txBox="1"/>
          <p:nvPr/>
        </p:nvSpPr>
        <p:spPr>
          <a:xfrm>
            <a:off x="1201402" y="4279900"/>
            <a:ext cx="108797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 :</a:t>
            </a:r>
            <a:r>
              <a:t> nom de l’équipe qui est à l’origine de Postgresql</a:t>
            </a:r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 :</a:t>
            </a:r>
            <a:r>
              <a:t> nom du projet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156" name="Tableau"/>
          <p:cNvGraphicFramePr/>
          <p:nvPr/>
        </p:nvGraphicFramePr>
        <p:xfrm>
          <a:off x="501650" y="29591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Gratuit et OpenSource sous licence MIT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Appartient à Oracle, sous licence  GNU General Public License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partiellement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BDD lourdes et requêtes lourdes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projets avec des requêtes simples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le JSON et autres formats noSQL comme le XML, et supporte l’indexation JSON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uniquement le JSON en noSQL mais ne supporte pas l’indexation JSON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Possède un plus grand nombre de fonctions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Tableau"/>
          <p:cNvGraphicFramePr/>
          <p:nvPr/>
        </p:nvGraphicFramePr>
        <p:xfrm>
          <a:off x="501650" y="24003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Postgresql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Mysql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SGBDR le plus avancé"/>
          <p:cNvSpPr txBox="1"/>
          <p:nvPr/>
        </p:nvSpPr>
        <p:spPr>
          <a:xfrm>
            <a:off x="1320402" y="3359149"/>
            <a:ext cx="40996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avancé</a:t>
            </a:r>
          </a:p>
        </p:txBody>
      </p:sp>
      <p:sp>
        <p:nvSpPr>
          <p:cNvPr id="159" name="SGBDR le plus populaire"/>
          <p:cNvSpPr txBox="1"/>
          <p:nvPr/>
        </p:nvSpPr>
        <p:spPr>
          <a:xfrm>
            <a:off x="7480316" y="3359149"/>
            <a:ext cx="45682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populaire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  <p:bldP build="whole" bldLvl="1" animBg="1" rev="0" advAuto="0" spid="156" grpId="2"/>
      <p:bldP build="whole" bldLvl="1" animBg="1" rev="0" advAuto="0" spid="158" grpId="3"/>
      <p:bldP build="whole" bldLvl="1" animBg="1" rev="0" advAuto="0" spid="159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64" name="Installation de Postgresql avec Docker"/>
          <p:cNvSpPr txBox="1"/>
          <p:nvPr/>
        </p:nvSpPr>
        <p:spPr>
          <a:xfrm>
            <a:off x="2876060" y="4552950"/>
            <a:ext cx="72526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Installation de Postgresql avec Docker</a:t>
            </a:r>
          </a:p>
        </p:txBody>
      </p:sp>
      <p:sp>
        <p:nvSpPr>
          <p:cNvPr id="165" name="1/ Cloner ce repo :"/>
          <p:cNvSpPr txBox="1"/>
          <p:nvPr/>
        </p:nvSpPr>
        <p:spPr>
          <a:xfrm>
            <a:off x="835664" y="2800349"/>
            <a:ext cx="376537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Cloner ce repo :</a:t>
            </a:r>
            <a:br/>
          </a:p>
        </p:txBody>
      </p:sp>
      <p:sp>
        <p:nvSpPr>
          <p:cNvPr id="166" name="2/ Lancer le conteneur :"/>
          <p:cNvSpPr txBox="1"/>
          <p:nvPr/>
        </p:nvSpPr>
        <p:spPr>
          <a:xfrm>
            <a:off x="877233" y="4451349"/>
            <a:ext cx="46514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Lancer le conteneur :</a:t>
            </a:r>
            <a:br/>
          </a:p>
        </p:txBody>
      </p:sp>
      <p:sp>
        <p:nvSpPr>
          <p:cNvPr id="167" name="3/ Accéder à la BDD postgresql :"/>
          <p:cNvSpPr txBox="1"/>
          <p:nvPr/>
        </p:nvSpPr>
        <p:spPr>
          <a:xfrm>
            <a:off x="916808" y="5973257"/>
            <a:ext cx="6361474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Accéder à la BDD postgresql :</a:t>
            </a:r>
            <a:br/>
          </a:p>
        </p:txBody>
      </p:sp>
      <p:sp>
        <p:nvSpPr>
          <p:cNvPr id="168" name="http://bit.ly/postgresql-esgi-1"/>
          <p:cNvSpPr txBox="1"/>
          <p:nvPr/>
        </p:nvSpPr>
        <p:spPr>
          <a:xfrm>
            <a:off x="916808" y="3399395"/>
            <a:ext cx="6729538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http://bit.ly/postgresql-esgi-1</a:t>
            </a:r>
          </a:p>
        </p:txBody>
      </p:sp>
      <p:sp>
        <p:nvSpPr>
          <p:cNvPr id="169" name="docker-compose up -d"/>
          <p:cNvSpPr txBox="1"/>
          <p:nvPr/>
        </p:nvSpPr>
        <p:spPr>
          <a:xfrm>
            <a:off x="859411" y="5106161"/>
            <a:ext cx="438219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docker-compose up -d</a:t>
            </a:r>
          </a:p>
        </p:txBody>
      </p:sp>
      <p:sp>
        <p:nvSpPr>
          <p:cNvPr id="170" name="docker exec -it postgres psql -U postgres"/>
          <p:cNvSpPr txBox="1"/>
          <p:nvPr/>
        </p:nvSpPr>
        <p:spPr>
          <a:xfrm>
            <a:off x="929940" y="6746221"/>
            <a:ext cx="886348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 exec -it postgres psql -U 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02 -0.312584" origin="layout" pathEditMode="relative">
                                      <p:cBhvr>
                                        <p:cTn id="6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4"/>
      <p:bldP build="whole" bldLvl="1" animBg="1" rev="0" advAuto="0" spid="167" grpId="6"/>
      <p:bldP build="whole" bldLvl="1" animBg="1" rev="0" advAuto="0" spid="168" grpId="3"/>
      <p:bldP build="whole" bldLvl="1" animBg="1" rev="0" advAuto="0" spid="169" grpId="5"/>
      <p:bldP build="whole" bldLvl="1" animBg="1" rev="0" advAuto="0" spid="165" grpId="2"/>
      <p:bldP build="whole" bldLvl="1" animBg="1" rev="0" advAuto="0" spid="170" grpId="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