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stgresqltutorial.com/postgresql-date-functions/postgresql-extract/" TargetMode="External"/><Relationship Id="rId4" Type="http://schemas.openxmlformats.org/officeDocument/2006/relationships/hyperlink" Target="https://www.postgresqltutorial.com/postgresql-string-functions/postgresql-concat-function/" TargetMode="External"/><Relationship Id="rId5" Type="http://schemas.openxmlformats.org/officeDocument/2006/relationships/hyperlink" Target="https://www.postgresqltutorial.com/postgresql-aggregate-functions/postgresql-string_agg-function/" TargetMode="Externa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stgresql.org/docs/9.1/sql-altertable.html" TargetMode="Externa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postgresql.org/docs/9.1/sql-update.html" TargetMode="Externa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utilisateur order by 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COUNT(nom) from utilisateur WHERE nom = 'Doe';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nom, prenom, COUNT(nom) AS homonyme from 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distinct 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distinct on (nom, prenom) nom, prenom from 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order by inscription desc;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count(inscription) from utilisateur where inscription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count(nom) as inscriptions from utilisateur where inscription between '1990-01-01' and '1999-12-31';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inscription, count(inscription) as nb from utilisateur group by inscription;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count(email) as nb FROM utilisateur WHERE email LIKE '%@gmail%';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* FROM utilisateur WHERE email NOT LIKE '%_@_%._%';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Shape 3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 converti quand il le peut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0" name="Shape 3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requête récupère uniquement les noms en doublons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" name="Shape 3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where inscription::text like '2019%';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nom from utilisateur group by 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count(nom), nom, prenom from utilisateur group by nom, prenom having count(nom) &gt; 1;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count(distinct email) as emails from utilisateur;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 alias on doit nommer la table (comme on veut)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nom, prenom, email, inscription FROM  utilisateur WHERE inscription &gt; (select inscription from utilisateur where prenom = 'Jeff');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* FROM  (select distinct on (nom, prenom) nom, prenom, email, inscription from   utilisateur) u ORDER  BY inscription DESC;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0" name="Shape 3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Permet de créer un chemin entre les tables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"docker exec -it postgres" =&gt; lance le container 'postgres' -it permet d’ouvrir un bash dédié au container</a:t>
            </a:r>
          </a:p>
          <a:p>
            <a:pPr/>
            <a:r>
              <a:t>"psql -U postgres" =&gt; commande lancée dans le container (connexion à postgres avec l’utilisateur 'postgres')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1/ l’utilisateur ne peut avoir qu’un seul document</a:t>
            </a:r>
          </a:p>
          <a:p>
            <a:pPr/>
            <a:r>
              <a:t>2/ l’utilisateur peut avoir plusieurs documents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1" name="Shape 4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Id vide = utilisateur qui a commandé sans créer de compte ou qui a supprimé son compte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commande(id SERIAL PRIMARY KEY, id_utilisateur int REFERENCES utilisateur(id), date date DEFAULT current_date);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7" name="Shape 4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TABLE tcontenucommande(id SERIAL PRIMARY KEY, id_commande int REFERENCES commande(id), id_produit int REFERENCES produit(id), qte int DEFAULT 0);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0" name="Shape 4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SELECT *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 SELECT distinct on (nom, prenom) nom, prenom, email, inscription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3/ SELECT count(distinct u.id) FROM utilisateur u INNER JOIN commande c ON u.id = c.id_utilisateur;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4/ SELECT nom, prenom, count(nom) as nb FROM utilisateur u INNER JOIN commande c ON u.id = c.id_utilisateur GROUP BY nom, prenom;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5/ SELECT nom, prenom FROM utilisateur u LEFT JOIN commande c ON u.id = c.id_utilisateur WHERE c.id IS NULL;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6/ SELECT * FROM utilisateur u INNER JOIN commande c ON u.id = c.id_utilisateur WHERE c.date = current_date;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7/ SELECT p.nom FROM produit p LEFT JOIN contenucommande cc ON cc.id_produit = p.id WHERE cc.id IS NULL;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8/ SELECT u.nom, u.prenom, p.nom, cc.qte FROM produit p INNER JOIN contenucommande cc ON p.id = cc.id_produit INNER JOIN commande c ON cc.id_commande = c.id INNER JOIN utilisateur u ON u.id = c.id_utilisateur WHERE u.nom = 'Bezos';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9/ SELECT u.nom, u.prenom, p.nom, cc.qte FROM produit p INNER JOIN contenucommande cc ON p.id = cc.id_produit INNER JOIN commande c ON cc.id_commande = c.id INNER JOIN utilisateur u ON u.id = c.id_utilisateur WHERE c.id = (SELECT c.id FROM commande c INNER JOIN utilisateur u ON u.id = c.id_utilisateur WHERE u.nom = 'Torvalds' ORDER BY c.date asc LIMIT 1);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9" name="Shape 4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Avec opt2, pas obligé de mettre dans GROUP BY les colonnes calculés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7" name="Shape 4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https://www.postgresql.org/docs/9.5/functions-aggregate.html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3" name="Shape 4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https://www.postgresqltutorial.com/postgresql-date-functions/postgresql-extract/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https://www.postgresqltutorial.com/postgresql-string-functions/postgresql-concat-function/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https://www.postgresqltutorial.com/postgresql-aggregate-functions/postgresql-string_agg-function/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1" name="Shape 5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https://www.postgresql.org/docs/9.1/sql-altertable.html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1" name="Shape 5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https://www.postgresql.org/docs/9.1/sql-update.html</a:t>
            </a:r>
          </a:p>
          <a:p>
            <a:pPr/>
            <a:r>
              <a:t>https://www.postgresql.org/docs/10/sql-delete.html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8" name="Shape 5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1/ ALTER TABLE produit ADD prixventeht real;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2/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produit SET prixventeht = 120 WHERE id = 1 OR id = 2;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produit SET prixventeht = 15 WHERE id = 3;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produit SET prixventeht = 30 WHERE id = 4;</a:t>
            </a:r>
          </a:p>
          <a:p>
            <a: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produit SET prixventeht = 70 WHERE id = 5;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https://gist.github.com/apolloclark/ea5466d5929e63043dcf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https://www.postgresql.org/docs/9.2/datatype.html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81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2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3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4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5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6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7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8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9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90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2"/>
      <p:bldP build="whole" bldLvl="1" animBg="1" rev="0" advAuto="0" spid="190" grpId="6"/>
      <p:bldP build="whole" bldLvl="1" animBg="1" rev="0" advAuto="0" spid="186" grpId="5"/>
      <p:bldP build="whole" bldLvl="1" animBg="1" rev="0" advAuto="0" spid="182" grpId="1"/>
      <p:bldP build="whole" bldLvl="1" animBg="1" rev="0" advAuto="0" spid="184" grpId="3"/>
      <p:bldP build="whole" bldLvl="1" animBg="1" rev="0" advAuto="0" spid="189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3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4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5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6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7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8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2"/>
      <p:bldP build="whole" bldLvl="1" animBg="1" rev="0" advAuto="0" spid="194" grpId="1"/>
      <p:bldP build="whole" bldLvl="1" animBg="1" rev="0" advAuto="0" spid="196" grpId="4"/>
      <p:bldP build="whole" bldLvl="1" animBg="1" rev="0" advAuto="0" spid="196" grpId="5"/>
      <p:bldP build="whole" bldLvl="1" animBg="1" rev="0" advAuto="0" spid="198" grpId="6"/>
      <p:bldP build="whole" bldLvl="1" animBg="1" rev="0" advAuto="0" spid="195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1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2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7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8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9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10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11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3"/>
      <p:bldP build="whole" bldLvl="1" animBg="1" rev="0" advAuto="0" spid="210" grpId="4"/>
      <p:bldP build="whole" bldLvl="1" animBg="1" rev="0" advAuto="0" spid="208" grpId="1"/>
      <p:bldP build="whole" bldLvl="1" animBg="1" rev="0" advAuto="0" spid="208" grpId="2"/>
      <p:bldP build="whole" bldLvl="1" animBg="1" rev="0" advAuto="0" spid="211" grpId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6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7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8" name="CREATE TABLE docs…"/>
          <p:cNvSpPr txBox="1"/>
          <p:nvPr/>
        </p:nvSpPr>
        <p:spPr>
          <a:xfrm>
            <a:off x="427869" y="3955600"/>
            <a:ext cx="1206440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 PRIMARY KEY, nom varchar(50) NOT NULL, path varchar(50) );</a:t>
            </a:r>
          </a:p>
        </p:txBody>
      </p:sp>
      <p:graphicFrame>
        <p:nvGraphicFramePr>
          <p:cNvPr id="219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3"/>
      <p:bldP build="whole" bldLvl="1" animBg="1" rev="0" advAuto="0" spid="217" grpId="1"/>
      <p:bldP build="whole" bldLvl="1" animBg="1" rev="0" advAuto="0" spid="21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2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23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8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9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30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31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32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33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4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2"/>
      <p:bldP build="whole" bldLvl="1" animBg="1" rev="0" advAuto="0" spid="229" grpId="5"/>
      <p:bldP build="whole" bldLvl="1" animBg="1" rev="0" advAuto="0" spid="230" grpId="1"/>
      <p:bldP build="whole" bldLvl="1" animBg="1" rev="0" advAuto="0" spid="228" grpId="4"/>
      <p:bldP build="whole" bldLvl="1" animBg="1" rev="0" advAuto="0" spid="234" grpId="9"/>
      <p:bldP build="whole" bldLvl="1" animBg="1" rev="0" advAuto="0" spid="233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40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41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4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6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7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8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9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50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51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52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10"/>
      <p:bldP build="whole" bldLvl="1" animBg="1" rev="0" advAuto="0" spid="247" grpId="4"/>
      <p:bldP build="whole" bldLvl="1" animBg="1" rev="0" advAuto="0" spid="244" grpId="1"/>
      <p:bldP build="whole" bldLvl="1" animBg="1" rev="0" advAuto="0" spid="250" grpId="8"/>
      <p:bldP build="whole" bldLvl="1" animBg="1" rev="0" advAuto="0" spid="251" grpId="5"/>
      <p:bldP build="whole" bldLvl="1" animBg="1" rev="0" advAuto="0" spid="246" grpId="2"/>
      <p:bldP build="whole" bldLvl="1" animBg="1" rev="0" advAuto="0" spid="246" grpId="3"/>
      <p:bldP build="whole" bldLvl="1" animBg="1" rev="0" advAuto="0" spid="250" grpId="9"/>
      <p:bldP build="whole" bldLvl="1" animBg="1" rev="0" advAuto="0" spid="249" grpId="6"/>
      <p:bldP build="whole" bldLvl="1" animBg="1" rev="0" advAuto="0" spid="249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6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60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63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5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6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7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8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9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70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4"/>
      <p:bldP build="whole" bldLvl="1" animBg="1" rev="0" advAuto="0" spid="270" grpId="1"/>
      <p:bldP build="whole" bldLvl="1" animBg="1" rev="0" advAuto="0" spid="267" grpId="5"/>
      <p:bldP build="whole" bldLvl="1" animBg="1" rev="0" advAuto="0" spid="267" grpId="6"/>
      <p:bldP build="whole" bldLvl="1" animBg="1" rev="0" advAuto="0" spid="263" grpId="2"/>
      <p:bldP build="whole" bldLvl="1" animBg="1" rev="0" advAuto="0" spid="268" grpId="7"/>
      <p:bldP build="whole" bldLvl="1" animBg="1" rev="0" advAuto="0" spid="265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5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7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8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9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80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81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1"/>
      <p:bldP build="whole" bldLvl="1" animBg="1" rev="0" advAuto="0" spid="281" grpId="3"/>
      <p:bldP build="whole" bldLvl="1" animBg="1" rev="0" advAuto="0" spid="279" grpId="5"/>
      <p:bldP build="whole" bldLvl="1" animBg="1" rev="0" advAuto="0" spid="280" grpId="6"/>
      <p:bldP build="whole" bldLvl="1" animBg="1" rev="0" advAuto="0" spid="277" grpId="2"/>
      <p:bldP build="whole" bldLvl="1" animBg="1" rev="0" advAuto="0" spid="279" grpId="4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6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7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8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9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90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1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2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93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6"/>
      <p:bldP build="whole" bldLvl="1" animBg="1" rev="0" advAuto="0" spid="292" grpId="3"/>
      <p:bldP build="whole" bldLvl="1" animBg="1" rev="0" advAuto="0" spid="293" grpId="7"/>
      <p:bldP build="whole" bldLvl="1" animBg="1" rev="0" advAuto="0" spid="286" grpId="1"/>
      <p:bldP build="whole" bldLvl="1" animBg="1" rev="0" advAuto="0" spid="288" grpId="2"/>
      <p:bldP build="whole" bldLvl="1" animBg="1" rev="0" advAuto="0" spid="290" grpId="4"/>
      <p:bldP build="whole" bldLvl="1" animBg="1" rev="0" advAuto="0" spid="290" grpId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8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9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300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01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302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2" grpId="3"/>
      <p:bldP build="whole" bldLvl="1" animBg="1" rev="0" advAuto="0" spid="299" grpId="1"/>
      <p:bldP build="whole" bldLvl="1" animBg="1" rev="0" advAuto="0" spid="300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7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8" name="http://bit.ly/postgresql-2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1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14" name="SELECT [colonne1], [colonne2], etc…"/>
          <p:cNvSpPr txBox="1"/>
          <p:nvPr/>
        </p:nvSpPr>
        <p:spPr>
          <a:xfrm>
            <a:off x="427869" y="3320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LIKE [valeur];</a:t>
            </a:r>
          </a:p>
        </p:txBody>
      </p:sp>
      <p:sp>
        <p:nvSpPr>
          <p:cNvPr id="315" name="SELECT nom, path…"/>
          <p:cNvSpPr txBox="1"/>
          <p:nvPr/>
        </p:nvSpPr>
        <p:spPr>
          <a:xfrm>
            <a:off x="427869" y="3320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LIKE 'test%';</a:t>
            </a:r>
          </a:p>
        </p:txBody>
      </p:sp>
      <p:sp>
        <p:nvSpPr>
          <p:cNvPr id="316" name="Rechercher un pattern simple"/>
          <p:cNvSpPr txBox="1"/>
          <p:nvPr/>
        </p:nvSpPr>
        <p:spPr>
          <a:xfrm>
            <a:off x="409980" y="2676201"/>
            <a:ext cx="54459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Rechercher un pattern simple</a:t>
            </a:r>
          </a:p>
        </p:txBody>
      </p:sp>
      <p:graphicFrame>
        <p:nvGraphicFramePr>
          <p:cNvPr id="317" name="Tableau"/>
          <p:cNvGraphicFramePr/>
          <p:nvPr/>
        </p:nvGraphicFramePr>
        <p:xfrm>
          <a:off x="547859" y="5205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460946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match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les éléments qui ne match pas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Aucun, un ou plusieurs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Un caractère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ILIKE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NOT LIKE case sensitive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3"/>
      <p:bldP build="whole" bldLvl="1" animBg="1" rev="0" advAuto="0" spid="314" grpId="1"/>
      <p:bldP build="whole" bldLvl="1" animBg="1" rev="0" advAuto="0" spid="315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graphicFrame>
        <p:nvGraphicFramePr>
          <p:cNvPr id="321" name="Tableau"/>
          <p:cNvGraphicFramePr/>
          <p:nvPr/>
        </p:nvGraphicFramePr>
        <p:xfrm>
          <a:off x="547859" y="2749550"/>
          <a:ext cx="11468101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991880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terminant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se commençant par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%test%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contenant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_test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devant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test_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ayant un caractère derrière 'test'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un caractère entre les deux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t%_%st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 et se terminant par 'st' avec X caractères entre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t_st%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Valeur commençant par ’t’, suivi d’un caractère et de 'st'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24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25" name="http://bit.ly/postgresql-2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whole" bldLvl="1" animBg="1" rev="0" advAuto="0" spid="131" grpId="4"/>
      <p:bldP build="whole" bldLvl="1" animBg="1" rev="0" advAuto="0" spid="129" grpId="2"/>
      <p:bldP build="whole" bldLvl="1" animBg="1" rev="0" advAuto="0" spid="133" grpId="5"/>
      <p:bldP build="whole" bldLvl="1" animBg="1" rev="0" advAuto="0" spid="130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0" name="Convertir un format de sortie"/>
          <p:cNvSpPr txBox="1"/>
          <p:nvPr/>
        </p:nvSpPr>
        <p:spPr>
          <a:xfrm>
            <a:off x="3745805" y="1612525"/>
            <a:ext cx="551319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Convertir un format de sortie</a:t>
            </a:r>
          </a:p>
        </p:txBody>
      </p:sp>
      <p:sp>
        <p:nvSpPr>
          <p:cNvPr id="331" name="SELECT [colonne1]::[type], [colonne2], etc…"/>
          <p:cNvSpPr txBox="1"/>
          <p:nvPr/>
        </p:nvSpPr>
        <p:spPr>
          <a:xfrm>
            <a:off x="427869" y="3320600"/>
            <a:ext cx="1214906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[colonne1]::[type],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332" name="SELECT date::text…"/>
          <p:cNvSpPr txBox="1"/>
          <p:nvPr/>
        </p:nvSpPr>
        <p:spPr>
          <a:xfrm>
            <a:off x="427869" y="3320600"/>
            <a:ext cx="395540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date::text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333" name="CAST"/>
          <p:cNvSpPr txBox="1"/>
          <p:nvPr/>
        </p:nvSpPr>
        <p:spPr>
          <a:xfrm>
            <a:off x="409980" y="2676201"/>
            <a:ext cx="12258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CAST</a:t>
            </a:r>
          </a:p>
        </p:txBody>
      </p:sp>
      <p:graphicFrame>
        <p:nvGraphicFramePr>
          <p:cNvPr id="334" name="Tableau"/>
          <p:cNvGraphicFramePr/>
          <p:nvPr/>
        </p:nvGraphicFramePr>
        <p:xfrm>
          <a:off x="547859" y="4697307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2019-01-01::text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la date en texte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'2019-01-01'::timestamp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timestamp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entier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'10/10'::integer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ERREUR, il ne peut pas convertir le /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'true'::boolean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Converti le texte en booléen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4" grpId="3"/>
      <p:bldP build="whole" bldLvl="1" animBg="1" rev="0" advAuto="0" spid="331" grpId="1"/>
      <p:bldP build="whole" bldLvl="1" animBg="1" rev="0" advAuto="0" spid="332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3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0" name="WHERE…"/>
          <p:cNvSpPr txBox="1"/>
          <p:nvPr/>
        </p:nvSpPr>
        <p:spPr>
          <a:xfrm>
            <a:off x="1141826" y="3486149"/>
            <a:ext cx="1912517" cy="278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WHERE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l"/>
            <a:r>
              <a:t>vs</a:t>
            </a:r>
          </a:p>
          <a:p>
            <a:pPr algn="l"/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HAVING</a:t>
            </a:r>
          </a:p>
        </p:txBody>
      </p:sp>
      <p:sp>
        <p:nvSpPr>
          <p:cNvPr id="341" name="Conditions sur le SELECT"/>
          <p:cNvSpPr txBox="1"/>
          <p:nvPr/>
        </p:nvSpPr>
        <p:spPr>
          <a:xfrm>
            <a:off x="4129670" y="3485820"/>
            <a:ext cx="47454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/>
            <a:r>
              <a:t>Conditions sur le SELECT</a:t>
            </a:r>
          </a:p>
        </p:txBody>
      </p:sp>
      <p:sp>
        <p:nvSpPr>
          <p:cNvPr id="342" name="Conditions sur le GROUP BY"/>
          <p:cNvSpPr txBox="1"/>
          <p:nvPr/>
        </p:nvSpPr>
        <p:spPr>
          <a:xfrm>
            <a:off x="4132862" y="5607049"/>
            <a:ext cx="54455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Conditions sur le GROUP BY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2"/>
      <p:bldP build="whole" bldLvl="1" animBg="1" rev="0" advAuto="0" spid="34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45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46" name="SELECT [colonne1], [colonne2], etc…"/>
          <p:cNvSpPr txBox="1"/>
          <p:nvPr/>
        </p:nvSpPr>
        <p:spPr>
          <a:xfrm>
            <a:off x="427869" y="3320600"/>
            <a:ext cx="12149062" cy="242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[condition];</a:t>
            </a:r>
          </a:p>
        </p:txBody>
      </p:sp>
      <p:sp>
        <p:nvSpPr>
          <p:cNvPr id="347" name="SELECT nom…"/>
          <p:cNvSpPr txBox="1"/>
          <p:nvPr/>
        </p:nvSpPr>
        <p:spPr>
          <a:xfrm>
            <a:off x="427869" y="3320600"/>
            <a:ext cx="4808985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HAVING count(nom) &gt; 1;</a:t>
            </a:r>
          </a:p>
        </p:txBody>
      </p:sp>
      <p:sp>
        <p:nvSpPr>
          <p:cNvPr id="348" name="Utilisation du HAVING"/>
          <p:cNvSpPr txBox="1"/>
          <p:nvPr/>
        </p:nvSpPr>
        <p:spPr>
          <a:xfrm>
            <a:off x="409980" y="2676201"/>
            <a:ext cx="42525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Utilisation du HAVING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" grpId="1"/>
      <p:bldP build="whole" bldLvl="1" animBg="1" rev="0" advAuto="0" spid="347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54" name="http://bit.ly/postgresql-33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59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0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(SELECT …) [alias]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1" name="Les requêtes imbriquées"/>
          <p:cNvSpPr txBox="1"/>
          <p:nvPr/>
        </p:nvSpPr>
        <p:spPr>
          <a:xfrm>
            <a:off x="409980" y="2676201"/>
            <a:ext cx="45081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requêtes imbriquées</a:t>
            </a:r>
          </a:p>
        </p:txBody>
      </p:sp>
      <p:sp>
        <p:nvSpPr>
          <p:cNvPr id="362" name="SELECT [colonne1], [colonne2], etc…"/>
          <p:cNvSpPr txBox="1"/>
          <p:nvPr/>
        </p:nvSpPr>
        <p:spPr>
          <a:xfrm>
            <a:off x="427869" y="5987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63" name="⚠️ Ici il faut que la sous-requête retourne un seul résultat"/>
          <p:cNvSpPr txBox="1"/>
          <p:nvPr/>
        </p:nvSpPr>
        <p:spPr>
          <a:xfrm>
            <a:off x="412623" y="8135644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Ici il faut que la sous-requête retourne un seul résultat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3" grpId="2"/>
      <p:bldP build="whole" bldLvl="1" animBg="1" rev="0" advAuto="0" spid="36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68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369" name="- ANY"/>
          <p:cNvSpPr txBox="1"/>
          <p:nvPr/>
        </p:nvSpPr>
        <p:spPr>
          <a:xfrm>
            <a:off x="409980" y="2676201"/>
            <a:ext cx="12809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ANY</a:t>
            </a:r>
          </a:p>
        </p:txBody>
      </p:sp>
      <p:sp>
        <p:nvSpPr>
          <p:cNvPr id="370" name="SELECT [colonne1], [colonne2], etc…"/>
          <p:cNvSpPr txBox="1"/>
          <p:nvPr/>
        </p:nvSpPr>
        <p:spPr>
          <a:xfrm>
            <a:off x="427869" y="3320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ANY (SELECT …)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etc</a:t>
            </a:r>
          </a:p>
        </p:txBody>
      </p:sp>
      <p:sp>
        <p:nvSpPr>
          <p:cNvPr id="371" name="⚠️  ANY permet d’avoir une sous-requête avec plusieurs résultats"/>
          <p:cNvSpPr txBox="1"/>
          <p:nvPr/>
        </p:nvSpPr>
        <p:spPr>
          <a:xfrm>
            <a:off x="468921" y="5632450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 ANY permet d’avoir une sous-requête avec plusieurs résultats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74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75" name="http://bit.ly/postgresql-3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postgresql-36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0" name="Créer la nouvelle table Produit :…"/>
          <p:cNvSpPr txBox="1"/>
          <p:nvPr/>
        </p:nvSpPr>
        <p:spPr>
          <a:xfrm>
            <a:off x="508502" y="1865078"/>
            <a:ext cx="6673789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Produit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Nom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PrixHT (ne peut pas être null),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(0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381" name="Tableau"/>
          <p:cNvGraphicFramePr/>
          <p:nvPr/>
        </p:nvGraphicFramePr>
        <p:xfrm>
          <a:off x="535434" y="518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3288420"/>
                <a:gridCol w="1460500"/>
                <a:gridCol w="146050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Objet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Livre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Jeux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84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385" name="A quoi ça sert ?"/>
          <p:cNvSpPr txBox="1"/>
          <p:nvPr/>
        </p:nvSpPr>
        <p:spPr>
          <a:xfrm>
            <a:off x="5032350" y="4565649"/>
            <a:ext cx="29401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quoi ça sert ?</a:t>
            </a:r>
          </a:p>
        </p:txBody>
      </p:sp>
      <p:sp>
        <p:nvSpPr>
          <p:cNvPr id="386" name="Lier plusieurs tables entre elles"/>
          <p:cNvSpPr txBox="1"/>
          <p:nvPr/>
        </p:nvSpPr>
        <p:spPr>
          <a:xfrm>
            <a:off x="3697027" y="3359149"/>
            <a:ext cx="56107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Lier plusieurs tables entre elles</a:t>
            </a:r>
          </a:p>
        </p:txBody>
      </p:sp>
      <p:sp>
        <p:nvSpPr>
          <p:cNvPr id="387" name="Pourquoi lier des tables entre elles ?"/>
          <p:cNvSpPr txBox="1"/>
          <p:nvPr/>
        </p:nvSpPr>
        <p:spPr>
          <a:xfrm>
            <a:off x="3360687" y="4565649"/>
            <a:ext cx="65374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Pourquoi lier des tables entre elles ?</a:t>
            </a:r>
          </a:p>
        </p:txBody>
      </p:sp>
      <p:sp>
        <p:nvSpPr>
          <p:cNvPr id="388" name="Pour :…"/>
          <p:cNvSpPr txBox="1"/>
          <p:nvPr/>
        </p:nvSpPr>
        <p:spPr>
          <a:xfrm>
            <a:off x="711317" y="5565376"/>
            <a:ext cx="11836166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Pour :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Effectuer des recherches sur plusieurs tables simultanément,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Mélanger des données de plusieurs tables dans les résultats de requêtes,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Associer des données entre elles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76 -0.194366" origin="layout" pathEditMode="relative">
                                      <p:cBhvr>
                                        <p:cTn id="6" dur="3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7" grpId="3"/>
      <p:bldP build="whole" bldLvl="1" animBg="1" rev="0" advAuto="0" spid="386" grpId="2"/>
      <p:bldP build="whole" bldLvl="1" animBg="1" rev="0" advAuto="0" spid="388" grpId="4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93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394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id_doc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3" name="Ligne de connexion"/>
          <p:cNvSpPr/>
          <p:nvPr/>
        </p:nvSpPr>
        <p:spPr>
          <a:xfrm>
            <a:off x="3480909" y="4895506"/>
            <a:ext cx="1034147" cy="233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2" h="21600" fill="norm" stroke="1" extrusionOk="0">
                <a:moveTo>
                  <a:pt x="16202" y="21600"/>
                </a:moveTo>
                <a:cubicBezTo>
                  <a:pt x="-5156" y="11706"/>
                  <a:pt x="-5398" y="4506"/>
                  <a:pt x="15476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7" name="⚠️ Le sens dans lequel vous faites vos jointures à un impact sur votre solution !"/>
          <p:cNvSpPr txBox="1"/>
          <p:nvPr/>
        </p:nvSpPr>
        <p:spPr>
          <a:xfrm>
            <a:off x="285953" y="2249618"/>
            <a:ext cx="119985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 sens dans lequel vous faites vos jointures à un impact sur votre solution !</a:t>
            </a:r>
          </a:p>
        </p:txBody>
      </p:sp>
      <p:graphicFrame>
        <p:nvGraphicFramePr>
          <p:cNvPr id="398" name="Tableau"/>
          <p:cNvGraphicFramePr/>
          <p:nvPr/>
        </p:nvGraphicFramePr>
        <p:xfrm>
          <a:off x="4509214" y="2926379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515533"/>
                <a:gridCol w="1987027"/>
                <a:gridCol w="1987027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id_user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nom2.pdf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4" name="Ligne de connexion"/>
          <p:cNvSpPr/>
          <p:nvPr/>
        </p:nvSpPr>
        <p:spPr>
          <a:xfrm>
            <a:off x="9794492" y="4336744"/>
            <a:ext cx="2987704" cy="295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0" h="21600" fill="norm" stroke="1" extrusionOk="0">
                <a:moveTo>
                  <a:pt x="0" y="21600"/>
                </a:moveTo>
                <a:cubicBezTo>
                  <a:pt x="17749" y="8674"/>
                  <a:pt x="21600" y="1474"/>
                  <a:pt x="11553" y="0"/>
                </a:cubicBezTo>
              </a:path>
            </a:pathLst>
          </a:custGeom>
          <a:ln w="254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aphicFrame>
        <p:nvGraphicFramePr>
          <p:cNvPr id="400" name="Tableau"/>
          <p:cNvGraphicFramePr/>
          <p:nvPr/>
        </p:nvGraphicFramePr>
        <p:xfrm>
          <a:off x="4551767" y="5845408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380286"/>
                <a:gridCol w="2170325"/>
                <a:gridCol w="1655563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accent5">
                              <a:hueOff val="-608018"/>
                              <a:satOff val="-16379"/>
                              <a:lumOff val="25127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808785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01" name="L’utilisateur ne peut avoir qu’un seul document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ne peut avoir qu’un seul document</a:t>
            </a:r>
          </a:p>
        </p:txBody>
      </p:sp>
      <p:sp>
        <p:nvSpPr>
          <p:cNvPr id="402" name="L’utilisateur peut avoir plusieurs documents"/>
          <p:cNvSpPr txBox="1"/>
          <p:nvPr/>
        </p:nvSpPr>
        <p:spPr>
          <a:xfrm>
            <a:off x="30996" y="4661798"/>
            <a:ext cx="3625901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L’utilisateur peut avoir plusieurs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3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mph" nodeType="with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1" dur="indefinite" fill="hold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7" grpId="1"/>
      <p:bldP build="whole" bldLvl="1" animBg="1" rev="0" advAuto="0" spid="394" grpId="3"/>
      <p:bldP build="whole" bldLvl="1" animBg="1" rev="0" advAuto="0" spid="395" grpId="5"/>
      <p:bldP build="whole" bldLvl="1" animBg="1" rev="0" advAuto="0" spid="398" grpId="6"/>
      <p:bldP build="whole" bldLvl="1" animBg="1" rev="0" advAuto="0" spid="403" grpId="4"/>
      <p:bldP build="whole" bldLvl="1" animBg="1" rev="0" advAuto="0" spid="401" grpId="2"/>
      <p:bldP build="whole" bldLvl="1" animBg="1" rev="0" advAuto="0" spid="400" grpId="7"/>
      <p:bldP build="whole" bldLvl="1" animBg="1" rev="0" advAuto="0" spid="404" grpId="8"/>
      <p:bldP build="whole" bldLvl="1" animBg="1" rev="0" advAuto="0" spid="401" grpId="9"/>
      <p:bldP build="whole" bldLvl="1" animBg="1" rev="0" advAuto="0" spid="402" grpId="1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6"/>
      <p:bldP build="whole" bldLvl="1" animBg="1" rev="0" advAuto="0" spid="137" grpId="1"/>
      <p:bldP build="whole" bldLvl="1" animBg="1" rev="0" advAuto="0" spid="139" grpId="2"/>
      <p:bldP build="whole" bldLvl="1" animBg="1" rev="0" advAuto="0" spid="137" grpId="3"/>
      <p:bldP build="whole" bldLvl="1" animBg="1" rev="0" advAuto="0" spid="139" grpId="4"/>
      <p:bldP build="whole" bldLvl="1" animBg="1" rev="0" advAuto="0" spid="140" grpId="7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09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sp>
        <p:nvSpPr>
          <p:cNvPr id="410" name="CREATE TABLE [nom]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[colonne2] [type] REFERENCES [table]([colonne]), etc );</a:t>
            </a:r>
          </a:p>
        </p:txBody>
      </p:sp>
      <p:sp>
        <p:nvSpPr>
          <p:cNvPr id="411" name="Création d’une table liée"/>
          <p:cNvSpPr txBox="1"/>
          <p:nvPr/>
        </p:nvSpPr>
        <p:spPr>
          <a:xfrm>
            <a:off x="409980" y="5089201"/>
            <a:ext cx="4522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Création d’une table liée</a:t>
            </a:r>
          </a:p>
        </p:txBody>
      </p:sp>
      <p:sp>
        <p:nvSpPr>
          <p:cNvPr id="412" name="CREATE TABLE utilisateur…"/>
          <p:cNvSpPr txBox="1"/>
          <p:nvPr/>
        </p:nvSpPr>
        <p:spPr>
          <a:xfrm>
            <a:off x="427869" y="5733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doc_id integer REFERENCES docs(id), etc );</a:t>
            </a:r>
          </a:p>
        </p:txBody>
      </p:sp>
      <p:sp>
        <p:nvSpPr>
          <p:cNvPr id="413" name="ALTER TABLE [nom]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([colonne]);</a:t>
            </a:r>
          </a:p>
        </p:txBody>
      </p:sp>
      <p:sp>
        <p:nvSpPr>
          <p:cNvPr id="414" name="Ajout d’un clé primaire sur une table existante"/>
          <p:cNvSpPr txBox="1"/>
          <p:nvPr/>
        </p:nvSpPr>
        <p:spPr>
          <a:xfrm>
            <a:off x="409980" y="2930201"/>
            <a:ext cx="8419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Ajout d’un clé primaire sur une table existante</a:t>
            </a:r>
          </a:p>
        </p:txBody>
      </p:sp>
      <p:sp>
        <p:nvSpPr>
          <p:cNvPr id="415" name="ALTER TABLE utilisateur…"/>
          <p:cNvSpPr txBox="1"/>
          <p:nvPr/>
        </p:nvSpPr>
        <p:spPr>
          <a:xfrm>
            <a:off x="427869" y="3574600"/>
            <a:ext cx="1229970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ALTER TABLE utilisateur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 PRIMARY KEY (id);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2" grpId="6"/>
      <p:bldP build="whole" bldLvl="1" animBg="1" rev="0" advAuto="0" spid="413" grpId="1"/>
      <p:bldP build="whole" bldLvl="1" animBg="1" rev="0" advAuto="0" spid="415" grpId="2"/>
      <p:bldP build="whole" bldLvl="1" animBg="1" rev="0" advAuto="0" spid="410" grpId="4"/>
      <p:bldP build="whole" bldLvl="1" animBg="1" rev="0" advAuto="0" spid="411" grpId="3"/>
      <p:bldP build="whole" bldLvl="1" animBg="1" rev="0" advAuto="0" spid="410" grpId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18" name="Créer la nouvelle table Commande :…"/>
          <p:cNvSpPr txBox="1"/>
          <p:nvPr/>
        </p:nvSpPr>
        <p:spPr>
          <a:xfrm>
            <a:off x="508502" y="2011128"/>
            <a:ext cx="7808529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la nouvelle table 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id_utilisateur (lié à la table utilisateur)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Date (aujourd’hui par défaut)</a:t>
            </a:r>
          </a:p>
        </p:txBody>
      </p:sp>
      <p:graphicFrame>
        <p:nvGraphicFramePr>
          <p:cNvPr id="419" name="Tableau"/>
          <p:cNvGraphicFramePr/>
          <p:nvPr/>
        </p:nvGraphicFramePr>
        <p:xfrm>
          <a:off x="535434" y="3910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2670463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10/03/1991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11/11/1999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24" name="Créer une nouvelle table contenuCommande :…"/>
          <p:cNvSpPr txBox="1"/>
          <p:nvPr/>
        </p:nvSpPr>
        <p:spPr>
          <a:xfrm>
            <a:off x="508502" y="1865078"/>
            <a:ext cx="8631660" cy="322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une nouvelle table contenuCommande :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id_commande (lié à la table Commande),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id_produit (lié à la table Produit),</a:t>
            </a:r>
          </a:p>
          <a:p>
            <a:pPr lvl="1" marL="928204" indent="-407504" algn="l">
              <a:buClr>
                <a:srgbClr val="535353"/>
              </a:buClr>
              <a:buSzPct val="82000"/>
              <a:buChar char="-"/>
            </a:pPr>
            <a:r>
              <a:t>Qte (1 par défaut)</a:t>
            </a:r>
          </a:p>
          <a:p>
            <a:pPr algn="l"/>
          </a:p>
          <a:p>
            <a:pPr algn="l"/>
            <a:r>
              <a:t>Ajoutez les données suivantes :</a:t>
            </a:r>
          </a:p>
        </p:txBody>
      </p:sp>
      <p:graphicFrame>
        <p:nvGraphicFramePr>
          <p:cNvPr id="425" name="Tableau"/>
          <p:cNvGraphicFramePr/>
          <p:nvPr/>
        </p:nvGraphicFramePr>
        <p:xfrm>
          <a:off x="535434" y="5307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430" name="Tableau"/>
          <p:cNvGraphicFramePr/>
          <p:nvPr/>
        </p:nvGraphicFramePr>
        <p:xfrm>
          <a:off x="6461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504318"/>
                <a:gridCol w="1912257"/>
                <a:gridCol w="852659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contenuCommande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1" name="Tableau"/>
          <p:cNvGraphicFramePr/>
          <p:nvPr/>
        </p:nvGraphicFramePr>
        <p:xfrm>
          <a:off x="8536433" y="196066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286769"/>
                <a:gridCol w="1236901"/>
              </a:tblGrid>
              <a:tr h="546100">
                <a:tc gridSpan="2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Commande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id_utilisateur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2" name="Tableau"/>
          <p:cNvGraphicFramePr/>
          <p:nvPr/>
        </p:nvGraphicFramePr>
        <p:xfrm>
          <a:off x="7736333" y="52436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15641"/>
                <a:gridCol w="1387921"/>
                <a:gridCol w="1009848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Produit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Qte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33" name="Tableau"/>
          <p:cNvGraphicFramePr/>
          <p:nvPr/>
        </p:nvGraphicFramePr>
        <p:xfrm>
          <a:off x="685800" y="196066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252686"/>
                <a:gridCol w="1564977"/>
                <a:gridCol w="1231205"/>
                <a:gridCol w="1905000"/>
              </a:tblGrid>
              <a:tr h="546100">
                <a:tc gridSpan="4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Utilisateur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7" name="Ligne de connexion"/>
          <p:cNvSpPr/>
          <p:nvPr/>
        </p:nvSpPr>
        <p:spPr>
          <a:xfrm>
            <a:off x="6667500" y="2266400"/>
            <a:ext cx="1843535" cy="114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1" fill="norm" stroke="1" extrusionOk="0">
                <a:moveTo>
                  <a:pt x="0" y="800"/>
                </a:moveTo>
                <a:cubicBezTo>
                  <a:pt x="7200" y="-2349"/>
                  <a:pt x="14400" y="3801"/>
                  <a:pt x="21600" y="19251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8" name="Ligne de connexion"/>
          <p:cNvSpPr/>
          <p:nvPr/>
        </p:nvSpPr>
        <p:spPr>
          <a:xfrm>
            <a:off x="4396154" y="3217376"/>
            <a:ext cx="4114832" cy="200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6642" y="11949"/>
                  <a:pt x="13842" y="4749"/>
                  <a:pt x="21600" y="0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439" name="Ligne de connexion"/>
          <p:cNvSpPr/>
          <p:nvPr/>
        </p:nvSpPr>
        <p:spPr>
          <a:xfrm>
            <a:off x="5942033" y="5549350"/>
            <a:ext cx="1768901" cy="92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5" fill="norm" stroke="1" extrusionOk="0">
                <a:moveTo>
                  <a:pt x="0" y="2383"/>
                </a:moveTo>
                <a:cubicBezTo>
                  <a:pt x="7200" y="-3575"/>
                  <a:pt x="14400" y="1639"/>
                  <a:pt x="21600" y="18025"/>
                </a:cubicBezTo>
              </a:path>
            </a:pathLst>
          </a:custGeom>
          <a:ln w="508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42" name="Les jointures"/>
          <p:cNvSpPr txBox="1"/>
          <p:nvPr/>
        </p:nvSpPr>
        <p:spPr>
          <a:xfrm>
            <a:off x="5314528" y="1401408"/>
            <a:ext cx="23757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jointures</a:t>
            </a:r>
          </a:p>
        </p:txBody>
      </p:sp>
      <p:graphicFrame>
        <p:nvGraphicFramePr>
          <p:cNvPr id="443" name="Tableau"/>
          <p:cNvGraphicFramePr/>
          <p:nvPr/>
        </p:nvGraphicFramePr>
        <p:xfrm>
          <a:off x="774700" y="3150204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82370"/>
                <a:gridCol w="10173030"/>
              </a:tblGrid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INNER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LEFT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RIGHT
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889000">
                <a:tc gridSpan="2"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FULL 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JOIN [table2] ON [table1].[PK] = [table2].[FK]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4" name="SELECT *…"/>
          <p:cNvSpPr txBox="1"/>
          <p:nvPr/>
        </p:nvSpPr>
        <p:spPr>
          <a:xfrm>
            <a:off x="774095" y="2216178"/>
            <a:ext cx="2888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47" name="SELECT *…"/>
          <p:cNvSpPr txBox="1"/>
          <p:nvPr/>
        </p:nvSpPr>
        <p:spPr>
          <a:xfrm>
            <a:off x="774095" y="2216178"/>
            <a:ext cx="11210827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INNER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48" name="Ressort uniquement les éléments qui ont une correspondance dans les deux tables."/>
          <p:cNvSpPr txBox="1"/>
          <p:nvPr/>
        </p:nvSpPr>
        <p:spPr>
          <a:xfrm>
            <a:off x="753871" y="3924300"/>
            <a:ext cx="1121082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uniquement les éléments qui ont une correspondance dans les deux tables.</a:t>
            </a:r>
          </a:p>
        </p:txBody>
      </p:sp>
      <p:pic>
        <p:nvPicPr>
          <p:cNvPr id="449" name="inner.png" descr="i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3370" y="5293812"/>
            <a:ext cx="6518060" cy="389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52" name="SELECT *…"/>
          <p:cNvSpPr txBox="1"/>
          <p:nvPr/>
        </p:nvSpPr>
        <p:spPr>
          <a:xfrm>
            <a:off x="774095" y="2216178"/>
            <a:ext cx="1099743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LEFT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53" name="Ressort la table 1 + les éléments de la table 2 qui ont une correspondance."/>
          <p:cNvSpPr txBox="1"/>
          <p:nvPr/>
        </p:nvSpPr>
        <p:spPr>
          <a:xfrm>
            <a:off x="753871" y="3924300"/>
            <a:ext cx="85033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1 + les éléments de la table 2 qui ont une correspondance.</a:t>
            </a:r>
          </a:p>
        </p:txBody>
      </p:sp>
      <p:pic>
        <p:nvPicPr>
          <p:cNvPr id="454" name="left.png" descr="lef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57" name="SELECT *…"/>
          <p:cNvSpPr txBox="1"/>
          <p:nvPr/>
        </p:nvSpPr>
        <p:spPr>
          <a:xfrm>
            <a:off x="774095" y="2216178"/>
            <a:ext cx="11210827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RIGHT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58" name="Ressort la table 2 + les éléments de la table 1 qui ont une correspondance."/>
          <p:cNvSpPr txBox="1"/>
          <p:nvPr/>
        </p:nvSpPr>
        <p:spPr>
          <a:xfrm>
            <a:off x="753871" y="3924300"/>
            <a:ext cx="850334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2 + les éléments de la table 1 qui ont une correspondance.</a:t>
            </a:r>
          </a:p>
        </p:txBody>
      </p:sp>
      <p:pic>
        <p:nvPicPr>
          <p:cNvPr id="459" name="right.png" descr="righ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62" name="SELECT *…"/>
          <p:cNvSpPr txBox="1"/>
          <p:nvPr/>
        </p:nvSpPr>
        <p:spPr>
          <a:xfrm>
            <a:off x="774095" y="2216178"/>
            <a:ext cx="1099743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B4B4B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FULL </a:t>
            </a:r>
            <a:r>
              <a:rPr>
                <a:solidFill>
                  <a:srgbClr val="B4B4B4"/>
                </a:solidFill>
              </a:rPr>
              <a:t>JOIN [table2] ON [table1].[PK] = [table2].[FK]</a:t>
            </a:r>
          </a:p>
        </p:txBody>
      </p:sp>
      <p:sp>
        <p:nvSpPr>
          <p:cNvPr id="463" name="Ressort la table 1 + la table 2."/>
          <p:cNvSpPr txBox="1"/>
          <p:nvPr/>
        </p:nvSpPr>
        <p:spPr>
          <a:xfrm>
            <a:off x="753871" y="4184649"/>
            <a:ext cx="85033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Ressort la table 1 + la table 2.</a:t>
            </a:r>
          </a:p>
        </p:txBody>
      </p:sp>
      <p:pic>
        <p:nvPicPr>
          <p:cNvPr id="464" name="full.png" descr="fu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5293812"/>
            <a:ext cx="6515100" cy="389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67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468" name="http://bit.ly/postgresql-49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postgresql-49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6"/>
      <p:bldP build="whole" bldLvl="1" animBg="1" rev="0" advAuto="0" spid="145" grpId="1"/>
      <p:bldP build="whole" bldLvl="1" animBg="1" rev="0" advAuto="0" spid="146" grpId="7"/>
      <p:bldP build="whole" bldLvl="1" animBg="1" rev="0" advAuto="0" spid="147" grpId="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73" name="Effectuer des calculs dans la requête"/>
          <p:cNvSpPr txBox="1"/>
          <p:nvPr/>
        </p:nvSpPr>
        <p:spPr>
          <a:xfrm>
            <a:off x="3213819" y="1570302"/>
            <a:ext cx="65771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Effectuer des calculs dans la requête</a:t>
            </a:r>
          </a:p>
        </p:txBody>
      </p:sp>
      <p:sp>
        <p:nvSpPr>
          <p:cNvPr id="474" name="SELECT [colonne1] * [colonne2], [colonne3]…"/>
          <p:cNvSpPr txBox="1"/>
          <p:nvPr/>
        </p:nvSpPr>
        <p:spPr>
          <a:xfrm>
            <a:off x="427869" y="3066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 * [colonne2], [colonne3]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</a:t>
            </a:r>
            <a:r>
              <a:rPr>
                <a:solidFill>
                  <a:srgbClr val="5A5F5E"/>
                </a:solidFill>
              </a:rPr>
              <a:t>[colonne1]</a:t>
            </a:r>
            <a:r>
              <a:t>, </a:t>
            </a:r>
            <a:r>
              <a:rPr>
                <a:solidFill>
                  <a:srgbClr val="5A5F5E"/>
                </a:solidFill>
              </a:rPr>
              <a:t>[colonne2]</a:t>
            </a:r>
            <a:r>
              <a:t>, </a:t>
            </a:r>
            <a:r>
              <a:rPr>
                <a:solidFill>
                  <a:srgbClr val="5A5F5E"/>
                </a:solidFill>
              </a:rPr>
              <a:t>[colonne3]</a:t>
            </a:r>
            <a:r>
              <a:t>;</a:t>
            </a:r>
          </a:p>
        </p:txBody>
      </p:sp>
      <p:sp>
        <p:nvSpPr>
          <p:cNvPr id="475" name="- Option 1"/>
          <p:cNvSpPr txBox="1"/>
          <p:nvPr/>
        </p:nvSpPr>
        <p:spPr>
          <a:xfrm>
            <a:off x="409980" y="2422201"/>
            <a:ext cx="20453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Option 1</a:t>
            </a:r>
          </a:p>
        </p:txBody>
      </p:sp>
      <p:sp>
        <p:nvSpPr>
          <p:cNvPr id="476" name="SELECT SUM([colonne1] * [colonne2]), [colonne3]…"/>
          <p:cNvSpPr txBox="1"/>
          <p:nvPr/>
        </p:nvSpPr>
        <p:spPr>
          <a:xfrm>
            <a:off x="427869" y="6241600"/>
            <a:ext cx="1214906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SUM([colonne1] * [colonne2]), [colonne3]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</a:t>
            </a:r>
            <a:r>
              <a:rPr>
                <a:solidFill>
                  <a:srgbClr val="5A5F5E"/>
                </a:solidFill>
              </a:rPr>
              <a:t>[colonne3]</a:t>
            </a:r>
            <a:r>
              <a:t>;</a:t>
            </a:r>
          </a:p>
        </p:txBody>
      </p:sp>
      <p:sp>
        <p:nvSpPr>
          <p:cNvPr id="477" name="- Option 2"/>
          <p:cNvSpPr txBox="1"/>
          <p:nvPr/>
        </p:nvSpPr>
        <p:spPr>
          <a:xfrm>
            <a:off x="409980" y="5597201"/>
            <a:ext cx="20453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Option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6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82" name="Les fonctions d'agrégation"/>
          <p:cNvSpPr txBox="1"/>
          <p:nvPr/>
        </p:nvSpPr>
        <p:spPr>
          <a:xfrm>
            <a:off x="4116610" y="1837057"/>
            <a:ext cx="47715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fonctions d'agrégation</a:t>
            </a:r>
          </a:p>
        </p:txBody>
      </p:sp>
      <p:graphicFrame>
        <p:nvGraphicFramePr>
          <p:cNvPr id="483" name="Tableau"/>
          <p:cNvGraphicFramePr/>
          <p:nvPr/>
        </p:nvGraphicFramePr>
        <p:xfrm>
          <a:off x="588638" y="20637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COUNT(colonne)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de lignes qui ont été retournées par la condition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SUM(colonne)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Somme des valeurs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AVG(colonne)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Calcul la moyenne des valeurs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MAX(colonne)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maximale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GREATEST(colonne1, colonne2)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la plus haute parmi les colonnes spécifiées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MIN(colonne)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minimale de la colonne spécifiée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LEAST(colonne1, colonne2)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Retourne la valeur la plus basse parmi les colonnes spécifiées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84" name="Une fonction d’agrégation effectue un calcul sur un ensemble de valeurs et retourne une seule valeur"/>
          <p:cNvSpPr txBox="1"/>
          <p:nvPr/>
        </p:nvSpPr>
        <p:spPr>
          <a:xfrm>
            <a:off x="516079" y="4279900"/>
            <a:ext cx="1197264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3800"/>
              </a:spcBef>
              <a:defRPr sz="3800"/>
            </a:pPr>
            <a:r>
              <a:t>Une fonction d’agrégation effectue un</a:t>
            </a:r>
            <a:br/>
            <a:r>
              <a:rPr u="sng"/>
              <a:t>calcul sur un ensemble de valeurs et retourne une seule valeur</a:t>
            </a:r>
          </a:p>
        </p:txBody>
      </p:sp>
      <p:sp>
        <p:nvSpPr>
          <p:cNvPr id="485" name="Elles s’utilises dans les clauses SELECT et HAVING"/>
          <p:cNvSpPr txBox="1"/>
          <p:nvPr/>
        </p:nvSpPr>
        <p:spPr>
          <a:xfrm>
            <a:off x="1917340" y="5931202"/>
            <a:ext cx="91701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Elles s’utilises dans les clauses SELECT et HAVING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85 -0.064805" origin="layout" pathEditMode="relative">
                                      <p:cBhvr>
                                        <p:cTn id="16" dur="3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0" dur="indefinite" fill="hold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4" dur="indefinite" fill="hold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5" grpId="2"/>
      <p:bldP build="whole" bldLvl="1" animBg="1" rev="0" advAuto="0" spid="484" grpId="1"/>
      <p:bldP build="whole" bldLvl="1" animBg="1" rev="0" advAuto="0" spid="483" grpId="6"/>
      <p:bldP build="whole" bldLvl="1" animBg="1" rev="0" advAuto="0" spid="485" grpId="5"/>
      <p:bldP build="whole" bldLvl="1" animBg="1" rev="0" advAuto="0" spid="484" grpId="4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90" name="Autres fonctions"/>
          <p:cNvSpPr txBox="1"/>
          <p:nvPr/>
        </p:nvSpPr>
        <p:spPr>
          <a:xfrm>
            <a:off x="4842167" y="1400089"/>
            <a:ext cx="30671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Autres fonctions</a:t>
            </a:r>
          </a:p>
        </p:txBody>
      </p:sp>
      <p:graphicFrame>
        <p:nvGraphicFramePr>
          <p:cNvPr id="491" name="Tableau"/>
          <p:cNvGraphicFramePr/>
          <p:nvPr/>
        </p:nvGraphicFramePr>
        <p:xfrm>
          <a:off x="588638" y="2429960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27595"/>
                <a:gridCol w="6599927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EXTRACT([quoi] FROM [champ])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Extrait une donnée d’un champ date/time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EXTRACT(YEAR FROM birthday)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Année (YYYY)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EXTRACT(DAY FROM date)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Jour du mois (1-31)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EXTRACT(ISODOW FROM date)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Jour de la semaine (lundi 1 - dimanche 7)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5198">
                <a:tc>
                  <a:txBody>
                    <a:bodyPr/>
                    <a:lstStyle/>
                    <a:p>
                      <a:pPr algn="l">
                        <a:defRPr sz="10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CONCAT([champ1], [separateur], [champ2])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  <a:r>
                        <a:t>Concatène des champs </a:t>
                      </a:r>
                      <a:r>
                        <a:rPr u="sng"/>
                        <a:t>d’un même enregistrement</a:t>
                      </a:r>
                      <a:r>
                        <a:t> ensembles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CONCAT(prenom, ' ', nom)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Concatène les champs prenom et nom séparés par un espace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257156">
                <a:tc>
                  <a:txBody>
                    <a:bodyPr/>
                    <a:lstStyle/>
                    <a:p>
                      <a:pPr algn="l">
                        <a:defRPr sz="10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STRING_AGG([champ], [separateur])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  <a:r>
                        <a:t>Concatène ensemble le champ de </a:t>
                      </a:r>
                      <a:r>
                        <a:rPr u="sng"/>
                        <a:t>plusieurs enregistrements</a:t>
                      </a:r>
                      <a:r>
                        <a:t>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STRING_AGG(nom, ', ')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</a:rPr>
                        <a:t>Concatène tous les noms séparés par une virgule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496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497" name="http://bit.ly/postgresql-53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postgresql-53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00" name="Modifier la structure d’une table"/>
          <p:cNvSpPr txBox="1"/>
          <p:nvPr/>
        </p:nvSpPr>
        <p:spPr>
          <a:xfrm>
            <a:off x="3561742" y="1499828"/>
            <a:ext cx="58813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Modifier la structure d’une table</a:t>
            </a:r>
          </a:p>
        </p:txBody>
      </p:sp>
      <p:sp>
        <p:nvSpPr>
          <p:cNvPr id="501" name="ALTER TABLE [table] [action];"/>
          <p:cNvSpPr txBox="1"/>
          <p:nvPr/>
        </p:nvSpPr>
        <p:spPr>
          <a:xfrm>
            <a:off x="427869" y="2629881"/>
            <a:ext cx="12149062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ALTER TABLE [table] [action];</a:t>
            </a:r>
          </a:p>
        </p:txBody>
      </p:sp>
      <p:sp>
        <p:nvSpPr>
          <p:cNvPr id="502" name="Renommer une table"/>
          <p:cNvSpPr txBox="1"/>
          <p:nvPr/>
        </p:nvSpPr>
        <p:spPr>
          <a:xfrm>
            <a:off x="438170" y="2567717"/>
            <a:ext cx="39290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une table</a:t>
            </a:r>
          </a:p>
        </p:txBody>
      </p:sp>
      <p:sp>
        <p:nvSpPr>
          <p:cNvPr id="503" name="ALTER TABLE [table] RENAME TO [nom];"/>
          <p:cNvSpPr txBox="1"/>
          <p:nvPr/>
        </p:nvSpPr>
        <p:spPr>
          <a:xfrm>
            <a:off x="427869" y="3078977"/>
            <a:ext cx="12149062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ALTER TABLE [table] RENAME TO [nom];</a:t>
            </a:r>
          </a:p>
        </p:txBody>
      </p:sp>
      <p:sp>
        <p:nvSpPr>
          <p:cNvPr id="504" name="Renommer une colonne"/>
          <p:cNvSpPr txBox="1"/>
          <p:nvPr/>
        </p:nvSpPr>
        <p:spPr>
          <a:xfrm>
            <a:off x="438170" y="3837717"/>
            <a:ext cx="45043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une colonne</a:t>
            </a:r>
          </a:p>
        </p:txBody>
      </p:sp>
      <p:sp>
        <p:nvSpPr>
          <p:cNvPr id="505" name="ALTER TABLE [table] RENAME [colonne] TO [nom];"/>
          <p:cNvSpPr txBox="1"/>
          <p:nvPr/>
        </p:nvSpPr>
        <p:spPr>
          <a:xfrm>
            <a:off x="427869" y="4348977"/>
            <a:ext cx="12149062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ALTER TABLE [table] RENAME [colonne] TO [nom];</a:t>
            </a:r>
          </a:p>
        </p:txBody>
      </p:sp>
      <p:sp>
        <p:nvSpPr>
          <p:cNvPr id="506" name="Ajouter une colonne"/>
          <p:cNvSpPr txBox="1"/>
          <p:nvPr/>
        </p:nvSpPr>
        <p:spPr>
          <a:xfrm>
            <a:off x="438170" y="5107717"/>
            <a:ext cx="3847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Ajouter une colonne</a:t>
            </a:r>
          </a:p>
        </p:txBody>
      </p:sp>
      <p:sp>
        <p:nvSpPr>
          <p:cNvPr id="507" name="ALTER TABLE [table] ADD [colonne] [type] [contraintes];"/>
          <p:cNvSpPr txBox="1"/>
          <p:nvPr/>
        </p:nvSpPr>
        <p:spPr>
          <a:xfrm>
            <a:off x="427869" y="5618977"/>
            <a:ext cx="12149062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ALTER TABLE [table] ADD [colonne] [type] [contraintes];</a:t>
            </a:r>
          </a:p>
        </p:txBody>
      </p:sp>
      <p:sp>
        <p:nvSpPr>
          <p:cNvPr id="508" name="Supprimer une colonne"/>
          <p:cNvSpPr txBox="1"/>
          <p:nvPr/>
        </p:nvSpPr>
        <p:spPr>
          <a:xfrm>
            <a:off x="438170" y="6377717"/>
            <a:ext cx="43532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colonne</a:t>
            </a:r>
          </a:p>
        </p:txBody>
      </p:sp>
      <p:sp>
        <p:nvSpPr>
          <p:cNvPr id="509" name="ALTER TABLE [table] DROP [colonne];"/>
          <p:cNvSpPr txBox="1"/>
          <p:nvPr/>
        </p:nvSpPr>
        <p:spPr>
          <a:xfrm>
            <a:off x="427869" y="6888977"/>
            <a:ext cx="12149062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ALTER TABLE [table] DROP [colonne];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3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7" grpId="7"/>
      <p:bldP build="whole" bldLvl="1" animBg="1" rev="0" advAuto="0" spid="508" grpId="8"/>
      <p:bldP build="whole" bldLvl="1" animBg="1" rev="0" advAuto="0" spid="505" grpId="5"/>
      <p:bldP build="whole" bldLvl="1" animBg="1" rev="0" advAuto="0" spid="503" grpId="3"/>
      <p:bldP build="whole" bldLvl="1" animBg="1" rev="0" advAuto="0" spid="509" grpId="9"/>
      <p:bldP build="whole" bldLvl="1" animBg="1" rev="0" advAuto="0" spid="506" grpId="6"/>
      <p:bldP build="whole" bldLvl="1" animBg="1" rev="0" advAuto="0" spid="502" grpId="2"/>
      <p:bldP build="whole" bldLvl="1" animBg="1" rev="0" advAuto="0" spid="504" grpId="4"/>
      <p:bldP build="whole" bldLvl="1" animBg="1" rev="0" advAuto="0" spid="501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14" name="Modifier un enregistrement"/>
          <p:cNvSpPr txBox="1"/>
          <p:nvPr/>
        </p:nvSpPr>
        <p:spPr>
          <a:xfrm>
            <a:off x="3987018" y="1499828"/>
            <a:ext cx="50307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Modifier un enregistrement</a:t>
            </a:r>
          </a:p>
        </p:txBody>
      </p:sp>
      <p:sp>
        <p:nvSpPr>
          <p:cNvPr id="515" name="UPDATE [table]…"/>
          <p:cNvSpPr txBox="1"/>
          <p:nvPr/>
        </p:nvSpPr>
        <p:spPr>
          <a:xfrm>
            <a:off x="427869" y="2363182"/>
            <a:ext cx="12149062" cy="195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SET [colonne1] = [valeur1], [colonne2] = [valeur2]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[colonne3] = [valeur3]</a:t>
            </a:r>
            <a:endParaRPr>
              <a:solidFill>
                <a:srgbClr val="808785"/>
              </a:solidFill>
            </a:endParaRP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AND [colonne4] = [valeur4]</a:t>
            </a:r>
            <a:r>
              <a:t>;</a:t>
            </a:r>
          </a:p>
        </p:txBody>
      </p:sp>
      <p:sp>
        <p:nvSpPr>
          <p:cNvPr id="516" name="UPDATE user…"/>
          <p:cNvSpPr txBox="1"/>
          <p:nvPr/>
        </p:nvSpPr>
        <p:spPr>
          <a:xfrm>
            <a:off x="427869" y="2363182"/>
            <a:ext cx="12149062" cy="1481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UPDATE user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SET nom = 'Coualan'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id = 8;</a:t>
            </a:r>
          </a:p>
        </p:txBody>
      </p:sp>
      <p:sp>
        <p:nvSpPr>
          <p:cNvPr id="517" name="Supprimer un enregistrement"/>
          <p:cNvSpPr txBox="1"/>
          <p:nvPr/>
        </p:nvSpPr>
        <p:spPr>
          <a:xfrm>
            <a:off x="3804964" y="4547827"/>
            <a:ext cx="539487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Supprimer un enregistrement</a:t>
            </a:r>
          </a:p>
        </p:txBody>
      </p:sp>
      <p:sp>
        <p:nvSpPr>
          <p:cNvPr id="518" name="DELETE FROM [table]…"/>
          <p:cNvSpPr txBox="1"/>
          <p:nvPr/>
        </p:nvSpPr>
        <p:spPr>
          <a:xfrm>
            <a:off x="427869" y="5627082"/>
            <a:ext cx="12149062" cy="1481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DELETE 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[colonne1] = [valeur1]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AND [colonne2] = [valeur2]</a:t>
            </a:r>
            <a:r>
              <a:t>;</a:t>
            </a:r>
          </a:p>
        </p:txBody>
      </p:sp>
      <p:sp>
        <p:nvSpPr>
          <p:cNvPr id="519" name="DELETE FROM user…"/>
          <p:cNvSpPr txBox="1"/>
          <p:nvPr/>
        </p:nvSpPr>
        <p:spPr>
          <a:xfrm>
            <a:off x="427869" y="5627082"/>
            <a:ext cx="12149062" cy="101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DELETE FROM user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disabled = 1;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9" grpId="6"/>
      <p:bldP build="whole" bldLvl="1" animBg="1" rev="0" advAuto="0" spid="517" grpId="3"/>
      <p:bldP build="whole" bldLvl="1" animBg="1" rev="0" advAuto="0" spid="518" grpId="4"/>
      <p:bldP build="whole" bldLvl="1" animBg="1" rev="0" advAuto="0" spid="515" grpId="1"/>
      <p:bldP build="whole" bldLvl="1" animBg="1" rev="0" advAuto="0" spid="516" grpId="2"/>
      <p:bldP build="whole" bldLvl="1" animBg="1" rev="0" advAuto="0" spid="518" grpId="5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24" name="Modifier la table Produit pour y ajouter la colonne :…"/>
          <p:cNvSpPr txBox="1"/>
          <p:nvPr/>
        </p:nvSpPr>
        <p:spPr>
          <a:xfrm>
            <a:off x="508502" y="2627078"/>
            <a:ext cx="9469488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Modifier la table Produit pour y ajouter la colonne :</a:t>
            </a:r>
          </a:p>
          <a:p>
            <a:pPr algn="l"/>
            <a:r>
              <a:t>-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prixventeht</a:t>
            </a:r>
            <a:r>
              <a:t> de type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real</a:t>
            </a:r>
            <a:r>
              <a:t>.</a:t>
            </a:r>
          </a:p>
          <a:p>
            <a:pPr algn="l"/>
          </a:p>
          <a:p>
            <a:pPr algn="l"/>
            <a:r>
              <a:t>Ajoutez ensuite les données manquantes :</a:t>
            </a:r>
          </a:p>
        </p:txBody>
      </p:sp>
      <p:graphicFrame>
        <p:nvGraphicFramePr>
          <p:cNvPr id="525" name="Tableau"/>
          <p:cNvGraphicFramePr/>
          <p:nvPr/>
        </p:nvGraphicFramePr>
        <p:xfrm>
          <a:off x="535434" y="5307115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666214"/>
                <a:gridCol w="882951"/>
                <a:gridCol w="3720069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prixventeht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30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70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26" name="Un peu de pratique"/>
          <p:cNvSpPr txBox="1"/>
          <p:nvPr/>
        </p:nvSpPr>
        <p:spPr>
          <a:xfrm>
            <a:off x="4672930" y="1510389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31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532" name="http://bit.ly/postgresql-57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postgresql-57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35" name="Les triggers"/>
          <p:cNvSpPr txBox="1"/>
          <p:nvPr/>
        </p:nvSpPr>
        <p:spPr>
          <a:xfrm>
            <a:off x="5419452" y="1528017"/>
            <a:ext cx="21658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triggers</a:t>
            </a:r>
          </a:p>
        </p:txBody>
      </p:sp>
      <p:sp>
        <p:nvSpPr>
          <p:cNvPr id="536" name="Callbacks au sein d’une base de données"/>
          <p:cNvSpPr txBox="1"/>
          <p:nvPr/>
        </p:nvSpPr>
        <p:spPr>
          <a:xfrm>
            <a:off x="514609" y="2895506"/>
            <a:ext cx="741007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Callbacks au sein d’une base de données</a:t>
            </a:r>
          </a:p>
        </p:txBody>
      </p:sp>
      <p:sp>
        <p:nvSpPr>
          <p:cNvPr id="537" name="S’exécute AVANT ou APRÈS une action :…"/>
          <p:cNvSpPr txBox="1"/>
          <p:nvPr/>
        </p:nvSpPr>
        <p:spPr>
          <a:xfrm>
            <a:off x="556893" y="4038599"/>
            <a:ext cx="7658994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S’exécute AVANT ou APRÈS une action :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INSERT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UPDATE</a:t>
            </a:r>
          </a:p>
          <a:p>
            <a:pPr marL="407504" indent="-407504" algn="l">
              <a:buClr>
                <a:srgbClr val="535353"/>
              </a:buClr>
              <a:buSzPct val="82000"/>
              <a:buChar char="-"/>
            </a:pPr>
            <a:r>
              <a:t>DELETE</a:t>
            </a:r>
          </a:p>
        </p:txBody>
      </p:sp>
      <p:sp>
        <p:nvSpPr>
          <p:cNvPr id="538" name="⚠️ Les triggers sont automatiquement supprimés lorsque la table à laquelle ils sont associés est supprimée"/>
          <p:cNvSpPr txBox="1"/>
          <p:nvPr/>
        </p:nvSpPr>
        <p:spPr>
          <a:xfrm>
            <a:off x="523727" y="7967928"/>
            <a:ext cx="11562553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triggers sont automatiquement supprimés lorsque la table à laquelle ils sont associés est supprimée</a:t>
            </a:r>
          </a:p>
        </p:txBody>
      </p:sp>
      <p:sp>
        <p:nvSpPr>
          <p:cNvPr id="539" name="Un trigger est une fonction associée à une table"/>
          <p:cNvSpPr txBox="1"/>
          <p:nvPr/>
        </p:nvSpPr>
        <p:spPr>
          <a:xfrm>
            <a:off x="548803" y="6743793"/>
            <a:ext cx="86805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 trigger est une </a:t>
            </a:r>
            <a:r>
              <a:rPr u="sng"/>
              <a:t>fonction</a:t>
            </a:r>
            <a:r>
              <a:t> associée à une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7" grpId="2"/>
      <p:bldP build="whole" bldLvl="1" animBg="1" rev="0" advAuto="0" spid="538" grpId="4"/>
      <p:bldP build="whole" bldLvl="1" animBg="1" rev="0" advAuto="0" spid="536" grpId="1"/>
      <p:bldP build="whole" bldLvl="1" animBg="1" rev="0" advAuto="0" spid="539" grpId="3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42" name="Les triggers"/>
          <p:cNvSpPr txBox="1"/>
          <p:nvPr/>
        </p:nvSpPr>
        <p:spPr>
          <a:xfrm>
            <a:off x="5419452" y="1528017"/>
            <a:ext cx="21658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triggers</a:t>
            </a:r>
          </a:p>
        </p:txBody>
      </p:sp>
      <p:sp>
        <p:nvSpPr>
          <p:cNvPr id="543" name="Etape 1 : déterminer un besoin à automatiser…"/>
          <p:cNvSpPr txBox="1"/>
          <p:nvPr/>
        </p:nvSpPr>
        <p:spPr>
          <a:xfrm>
            <a:off x="2330449" y="3524249"/>
            <a:ext cx="840038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i="1">
                <a:latin typeface="Gill Sans"/>
                <a:ea typeface="Gill Sans"/>
                <a:cs typeface="Gill Sans"/>
                <a:sym typeface="Gill Sans"/>
              </a:rPr>
              <a:t>Etape 1 :</a:t>
            </a:r>
            <a:r>
              <a:t> déterminer un besoin à automatiser</a:t>
            </a:r>
          </a:p>
          <a:p>
            <a:pPr algn="l"/>
          </a:p>
          <a:p>
            <a:pPr algn="l"/>
            <a:r>
              <a:rPr i="1">
                <a:latin typeface="Gill Sans"/>
                <a:ea typeface="Gill Sans"/>
                <a:cs typeface="Gill Sans"/>
                <a:sym typeface="Gill Sans"/>
              </a:rPr>
              <a:t>Etape 2 :</a:t>
            </a:r>
            <a:r>
              <a:t> créer une fonction</a:t>
            </a:r>
          </a:p>
          <a:p>
            <a:pPr algn="l"/>
          </a:p>
          <a:p>
            <a:pPr algn="l"/>
            <a:r>
              <a:rPr i="1">
                <a:latin typeface="Gill Sans"/>
                <a:ea typeface="Gill Sans"/>
                <a:cs typeface="Gill Sans"/>
                <a:sym typeface="Gill Sans"/>
              </a:rPr>
              <a:t>Etape 3 :</a:t>
            </a:r>
            <a:r>
              <a:t> définir la fonction comme un trier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46" name="Les instructions de la fonction"/>
          <p:cNvSpPr txBox="1"/>
          <p:nvPr/>
        </p:nvSpPr>
        <p:spPr>
          <a:xfrm>
            <a:off x="3768576" y="1468408"/>
            <a:ext cx="54676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 instructions de la fonction</a:t>
            </a:r>
          </a:p>
        </p:txBody>
      </p:sp>
      <p:graphicFrame>
        <p:nvGraphicFramePr>
          <p:cNvPr id="547" name="Tableau"/>
          <p:cNvGraphicFramePr/>
          <p:nvPr/>
        </p:nvGraphicFramePr>
        <p:xfrm>
          <a:off x="588638" y="23177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369744"/>
                <a:gridCol w="6457778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CREATE [OR REPLACE] FUNCTION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900"/>
                      </a:pPr>
                      <a:r>
                        <a:t>Création d’une fonction.</a:t>
                      </a:r>
                      <a:br/>
                      <a:r>
                        <a:t>L’instruction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OR REPLACE</a:t>
                      </a:r>
                      <a:r>
                        <a:t> est facultative.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RETURNS datatype AS var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5A5F5E"/>
                          </a:solidFill>
                        </a:rPr>
                        <a:t>Spécifie le format de donnée que la fonction va retourner et dans quelle variable ce sera stocké.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BEGIN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5A5F5E"/>
                          </a:solidFill>
                        </a:rPr>
                        <a:t>Début des instructions de la fonction.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5A5F5E"/>
                          </a:solidFill>
                        </a:rPr>
                        <a:t>Fin des instructions de la fonction.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RETURN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5A5F5E"/>
                          </a:solidFill>
                        </a:rPr>
                        <a:t>Une fonction doit obligatoirement retourner quelque chose.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LANGUAGE plpgsql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900">
                          <a:solidFill>
                            <a:srgbClr val="5A5F5E"/>
                          </a:solidFill>
                        </a:rPr>
                        <a:t>En fin de fonction, il faut spécifier dans quel language la fonction est rédigé (plpgsql correspond à du Postgresql). Plusieurs langage sont disponibles comme C ou SQL.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7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50" name="Création de la fonction"/>
          <p:cNvSpPr txBox="1"/>
          <p:nvPr/>
        </p:nvSpPr>
        <p:spPr>
          <a:xfrm>
            <a:off x="4370437" y="1499828"/>
            <a:ext cx="42639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Création de la fonction</a:t>
            </a:r>
          </a:p>
        </p:txBody>
      </p:sp>
      <p:sp>
        <p:nvSpPr>
          <p:cNvPr id="551" name="CREATE OR REPLACE FUNCTION [nom_fonction]()…"/>
          <p:cNvSpPr txBox="1"/>
          <p:nvPr/>
        </p:nvSpPr>
        <p:spPr>
          <a:xfrm>
            <a:off x="427869" y="2698418"/>
            <a:ext cx="12149062" cy="336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OR REPLACE FUNCTION [nom_fonction]()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RETURNS [type_sortie] AS [variable]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BEGIN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[instructions]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RETURN [donnée];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END;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[variable] LANGUAGE [language];</a:t>
            </a:r>
          </a:p>
        </p:txBody>
      </p:sp>
      <p:sp>
        <p:nvSpPr>
          <p:cNvPr id="552" name="CREATE OR REPLACE FUNCTION save_visits()…"/>
          <p:cNvSpPr txBox="1"/>
          <p:nvPr/>
        </p:nvSpPr>
        <p:spPr>
          <a:xfrm>
            <a:off x="427869" y="2698418"/>
            <a:ext cx="12149062" cy="383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OR REPLACE FUNCTION save_visits()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RETURNS TRIGGER AS $save_visits$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BEGIN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INSERT INTO logs_connexion(id_user, visit_date)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VALUES(NEW.id, current_date);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RETURN NEW;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END;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$save_visits$ LANGUAGE plpgsql;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2" grpId="2"/>
      <p:bldP build="whole" bldLvl="1" animBg="1" rev="0" advAuto="0" spid="551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55" name="Les instructions du trigger"/>
          <p:cNvSpPr txBox="1"/>
          <p:nvPr/>
        </p:nvSpPr>
        <p:spPr>
          <a:xfrm>
            <a:off x="4127437" y="1468408"/>
            <a:ext cx="47499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 instructions du trigger</a:t>
            </a:r>
          </a:p>
        </p:txBody>
      </p:sp>
      <p:graphicFrame>
        <p:nvGraphicFramePr>
          <p:cNvPr id="556" name="Tableau"/>
          <p:cNvGraphicFramePr/>
          <p:nvPr/>
        </p:nvGraphicFramePr>
        <p:xfrm>
          <a:off x="588638" y="23177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739057"/>
                <a:gridCol w="708846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OF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Permet de spécifier sur quelle colonne le trigger doit écouter l’évènement. Cet argument est faculatatif.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Spécifie la table sur laquelle le trigger écoutera l’évènement.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FOR EACH ROW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Le trigger sera exécuté pour chaque ligne impactée par l’action (insert, update, delete)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FOR EACH STATEMENT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S’exécute une seule fois par opération, même si cette opération impacte plusieurs lignes.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NEW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Possède la ligne venant d’être ajoutée, modifiée ou supprimée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EXECUTE PROCEDURE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Permet de spécifier la fonction à exécuter par le trigger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6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59" name="Création du trigger"/>
          <p:cNvSpPr txBox="1"/>
          <p:nvPr/>
        </p:nvSpPr>
        <p:spPr>
          <a:xfrm>
            <a:off x="4729298" y="1485733"/>
            <a:ext cx="35462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Création du trigger</a:t>
            </a:r>
          </a:p>
        </p:txBody>
      </p:sp>
      <p:sp>
        <p:nvSpPr>
          <p:cNvPr id="560" name="CREATE TRIGGER [nom] [quand] [évènement] (OF [colonne])…"/>
          <p:cNvSpPr txBox="1"/>
          <p:nvPr/>
        </p:nvSpPr>
        <p:spPr>
          <a:xfrm>
            <a:off x="427869" y="2698418"/>
            <a:ext cx="12149062" cy="195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TRIGGER [nom] [quand] [évènement] (OF [colonne])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ON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[FOR EACH ROW | FOR EACH STATEMENT]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EXECUTE PROCEDURE [nom_fonction]();</a:t>
            </a:r>
          </a:p>
        </p:txBody>
      </p:sp>
      <p:sp>
        <p:nvSpPr>
          <p:cNvPr id="561" name="CREATE TRIGGER visits_history AFTER UPDATE OF last_login…"/>
          <p:cNvSpPr txBox="1"/>
          <p:nvPr/>
        </p:nvSpPr>
        <p:spPr>
          <a:xfrm>
            <a:off x="427869" y="2704070"/>
            <a:ext cx="12149063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TRIGGER visits_history AFTER UPDATE OF last_login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ON user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FOR EACH ROW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EXECUTE PROCEDURE save_visits();</a:t>
            </a:r>
          </a:p>
        </p:txBody>
      </p:sp>
      <p:sp>
        <p:nvSpPr>
          <p:cNvPr id="562" name="Ce trigger sera exécuté à chaque fois que user.last_login sera mise à jour.…"/>
          <p:cNvSpPr txBox="1"/>
          <p:nvPr/>
        </p:nvSpPr>
        <p:spPr>
          <a:xfrm>
            <a:off x="422257" y="5560872"/>
            <a:ext cx="11108076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Ce trigger sera exécuté à chaque fois que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user.last_login</a:t>
            </a:r>
            <a:r>
              <a:t> sera mise à jour.</a:t>
            </a:r>
          </a:p>
          <a:p>
            <a:pPr algn="l"/>
            <a:r>
              <a:t>Il fera appel à la fonction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save_visits()</a:t>
            </a:r>
            <a:r>
              <a:t> qui, elle, ajoutera dans la table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logs_connexion</a:t>
            </a:r>
            <a:r>
              <a:t> une nouvelle donnée reprenant l’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id</a:t>
            </a:r>
            <a:r>
              <a:t> de l’utilisateur venant d’être mis à jour.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1" grpId="2"/>
      <p:bldP build="whole" bldLvl="1" animBg="1" rev="0" advAuto="0" spid="562" grpId="3"/>
      <p:bldP build="whole" bldLvl="1" animBg="1" rev="0" advAuto="0" spid="560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565" name="Créer un trigger permettant de mettre à jour le stock dans la table produit à chaque fois qu’un produit est ajouté à une commande.…"/>
          <p:cNvSpPr txBox="1"/>
          <p:nvPr/>
        </p:nvSpPr>
        <p:spPr>
          <a:xfrm>
            <a:off x="397954" y="2859477"/>
            <a:ext cx="12316719" cy="374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Créer un trigger permettant de mettre à jour le stock dans la table produit à chaque fois qu’un produit est ajouté à une commande.</a:t>
            </a:r>
          </a:p>
          <a:p>
            <a:pPr algn="l"/>
          </a:p>
          <a:p>
            <a:pPr algn="l"/>
            <a:r>
              <a:t>Exemple :</a:t>
            </a:r>
          </a:p>
          <a:p>
            <a:pPr algn="l"/>
            <a:r>
              <a:t>Si le produit 2 possède 10 produits en stock et qu’un internaute en achète 2, il faut que le stock dans la table produit passe automatiquement à 8.</a:t>
            </a:r>
          </a:p>
        </p:txBody>
      </p:sp>
      <p:sp>
        <p:nvSpPr>
          <p:cNvPr id="566" name="Un peu de pratique"/>
          <p:cNvSpPr txBox="1"/>
          <p:nvPr/>
        </p:nvSpPr>
        <p:spPr>
          <a:xfrm>
            <a:off x="4672930" y="1510389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4"/>
      <p:bldP build="whole" bldLvl="1" animBg="1" rev="0" advAuto="0" spid="158" grpId="3"/>
      <p:bldP build="whole" bldLvl="1" animBg="1" rev="0" advAuto="0" spid="156" grpId="1"/>
      <p:bldP build="whole" bldLvl="1" animBg="1" rev="0" advAuto="0" spid="15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-1"/>
          <p:cNvSpPr txBox="1"/>
          <p:nvPr/>
        </p:nvSpPr>
        <p:spPr>
          <a:xfrm>
            <a:off x="916808" y="3399395"/>
            <a:ext cx="6729538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http://bit.ly/postgresql-esgi-1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7"/>
      <p:bldP build="whole" bldLvl="1" animBg="1" rev="0" advAuto="0" spid="165" grpId="2"/>
      <p:bldP build="whole" bldLvl="1" animBg="1" rev="0" advAuto="0" spid="166" grpId="4"/>
      <p:bldP build="whole" bldLvl="1" animBg="1" rev="0" advAuto="0" spid="169" grpId="5"/>
      <p:bldP build="whole" bldLvl="1" animBg="1" rev="0" advAuto="0" spid="167" grpId="6"/>
      <p:bldP build="whole" bldLvl="1" animBg="1" rev="0" advAuto="0" spid="168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