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tutorial.com/postgresql-date-functions/postgresql-extract/" TargetMode="External"/><Relationship Id="rId4" Type="http://schemas.openxmlformats.org/officeDocument/2006/relationships/hyperlink" Target="https://www.postgresqltutorial.com/postgresql-string-functions/postgresql-concat-function/" TargetMode="External"/><Relationship Id="rId5" Type="http://schemas.openxmlformats.org/officeDocument/2006/relationships/hyperlink" Target="https://www.postgresqltutorial.com/postgresql-aggregate-functions/postgresql-string_agg-function/" TargetMode="Externa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.org/docs/9.1/sql-altertable.html" TargetMode="Externa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.org/docs/9.1/sql-update.html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Id vide = utilisateur qui a commandé sans créer de compte ou qui a supprimé son compte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commande(id SERIAL PRIMARY KEY, id_utilisateur int REFERENCES utilisateur(id), date date DEFAULT current_date);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TABLE tcontenucommande(id SERIAL PRIMARY KEY, id_commande int REFERENCES commande(id), id_produit int REFERENCES produit(id), qte int DEFAULT 0);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distinct on (nom, prenom) nom, prenom, email, inscription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count(distinct u.id)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nom, prenom, count(nom) as nb FROM utilisateur u INNER JOIN commande c ON u.id = c.id_utilisateur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nom, prenom FROM utilisateur u LEFT JOIN commande c ON u.id = c.id_utilisateur WHERE 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u INNER JOIN commande c ON u.id = c.id_utilisateur WHERE c.date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p.nom FROM produit p LEFT JOIN contenucommande cc ON cc.id_produit = p.id WHERE cc.id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u.nom, u.prenom, p.nom, cc.qte FROM produit p INNER JOIN contenucommande cc ON p.id = cc.id_produit INNER JOIN commande c ON cc.id_commande = c.id INNER JOIN utilisateur u ON u.id = c.id_utilisateur WHERE u.nom = 'Bezos';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u.nom, u.prenom, p.nom, cc.qte FROM produit p INNER JOIN contenucommande cc ON p.id = cc.id_produit INNER JOIN commande c ON cc.id_commande = c.id INNER JOIN utilisateur u ON u.id = c.id_utilisateur WHERE c.id = (SELECT c.id FROM commande c INNER JOIN utilisateur u ON u.id = c.id_utilisateur WHERE u.nom = 'Torvalds' ORDER BY c.date asc LIMIT 1);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Avec opt2, pas obligé de mettre dans GROUP BY les colonnes calculés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https://www.postgresql.org/docs/9.5/functions-aggregate.html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https://www.postgresqltutorial.com/postgresql-date-functions/postgresql-extract/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https://www.postgresqltutorial.com/postgresql-string-functions/postgresql-concat-function/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https://www.postgresqltutorial.com/postgresql-aggregate-functions/postgresql-string_agg-function/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Shape 4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inscription, current_date - inscription as jours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nom, prenom, inscription, current_date - inscription as jours FROM utilisateur GROUP BY nom, prenom, inscription HAVING current_date - inscription &gt; 365 ORDER BY jours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string_agg(email, '; ') AS emails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c.id, c.date, string_agg(p.nom, ', ') AS produits FROM commande c INNER JOIN contenucommande cc ON c.id = cc.id_commande INNER JOIN produit p on p.id = cc.id_produit GROUP BY c.id;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nom, prixht, prixht * 1.2 as prixttc FROM produit;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p.nom, SUM(cc.qte)  FROM produit p INNER JOIN contenucommande cc ON cc.id_produit = p.id GROUP BY p.nom;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u.nom, prenom, SUM(cc.qte * prixht) as montantHT, SUM((cc.qte * prixht) * 1.2) as montantTTC FROM utilisateur u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JOIN commande c ON u.id = c.id_utilisateur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JOIN contenucommande cc ON c.id = cc.id_commande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JOIN produit p on cc.id_produit = p.id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u.nom, u.prenom, c.id;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nom, SUM(cc.qte) as ventes FROM contenucommande cc INNER JOIN produit p ON p.id = cc.id_produit GROUP BY nom ORDER BY ventes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u.nom, u.prenom, SUM(cc.qte) as qte FROM utilisateur u LEFT JOIN commande c ON c.id_utilisateur = u.id LEFT JOIN contenucommande cc ON cc.id_commande = c.id GROUP BY u.nom, u.prenom, u.id;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10/ SELECT u.id, u.nom, u.prenom, sum(p.prixht * cc.qte) as depenses FROM utilisateur u LEFT JOIN commande c ON c.id_utilisateur = u.id LEFT JOIN contenucommande cc ON cc.id_commande = c.id LEFT JOIN produit p ON p.id = cc.id_produit GROUP BY u.id, u.nom, u.prenom;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11/ SELECT c.id as commande, u.nom, u.prenom, sum(cc.qte * p.prixht) as montant FROM commande c LEFT JOIN contenucommande cc ON cc.id_commande = c.id LEFT JOIN produit p ON p.id = cc.id_produit LEFT JOIN utilisateur u ON u.id = c.id_utilisateur GROUP BY c.id, u.nom, u.prenom;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12/ SELECT AVG(p.prixht * cc.qte) as moyenne FROM commande c INNER JOIN contenucommande cc ON cc.id_commande = c.id INNER JOIN produit p ON p.id = cc.id_produit;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13/ SELECT u.nom, u.prenom, sum(p.prixht * cc.qte) / count(distinct(c.id)) as moyenne FROM utilisateur u INNER JOIN commande c ON c.id_utilisateur = u.id INNER JOIN contenucommande cc ON cc.id_commande = c.id INNER JOIN produit p ON p.id = cc.id_produit GROUP BY u.nom, u.prenom;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14/ SELECT MIN(prixht), MAX(prixht), MAX(prixht) - MIN(prixht) AS ecart FROM produit;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15/ SELECT nom, prixht, qte, prixht * qte AS CA FROM produit;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16/ SELECT SUM(prixht * qte) AS CA FROM produit;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17/ SELECT SUM(cc.qte * p.prixht) AS ca FROM contenucommande cc INNER JOIN produit p ON cc.id_produit = p.id;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18/ SELECT extract(month from inscription) AS mois, COUNT(id) AS nb from utilisateur u group by extract(month from inscription) ORDER BY mois;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3" name="Shape 5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https://www.postgresql.org/docs/9.1/sql-altertable.html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3" name="Shape 5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https://www.postgresql.org/docs/9.1/sql-update.html</a:t>
            </a:r>
          </a:p>
          <a:p>
            <a:pPr/>
            <a:r>
              <a:t>https://www.postgresql.org/docs/10/sql-delete.html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https://gist.github.com/apolloclark/ea5466d5929e63043dcf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0" name="Shape 5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ALTER TABLE produit ADD prixventeht real;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120 WHERE id = 1 OR id = 2;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15 WHERE id = 3;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30 WHERE id = 4;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70 WHERE id = 5;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6" name="Shape 5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id, nom, prixventeht - prixht AS marge FROM produit ORDER BY prixventeht - prixht;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p.id, p.nom, SUM(prixventeht - prixht) AS marge_unitaire, SUM(cc.qte) AS qte_vendu, SUM((p.prixventeht - p.prixht) * cc.qte) AS marge_totale FROM produit p LEFT JOIN contenucommande cc ON p.id = cc.id_produit GROUP BY p.id, p.nom ORDER BY SUM((p.prixventeht - p.prixht) * cc.qte);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 u="sng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Création de la fonction :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FUNCTION test_trigger() RETURNS TRIGGER AS $test_trigger$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BEGIN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qte = qte - new.qte WHERE id = new.id_produit;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RETURN NEW;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$test_trigger$ LANGUAGE plpgsql;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 u="sng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Création Trigger :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TRIGGER test_trigger AFTER INSERT ON contenucommande FOR EACH ROW EXECUTE PROCEDURE test_trigger();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https://www.postgresql.org/docs/9.2/datatype.html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81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2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3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4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5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6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7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8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9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90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9" grpId="4"/>
      <p:bldP build="whole" bldLvl="1" animBg="1" rev="0" advAuto="0" spid="184" grpId="3"/>
      <p:bldP build="whole" bldLvl="1" animBg="1" rev="0" advAuto="0" spid="182" grpId="1"/>
      <p:bldP build="whole" bldLvl="1" animBg="1" rev="0" advAuto="0" spid="186" grpId="5"/>
      <p:bldP build="whole" bldLvl="1" animBg="1" rev="0" advAuto="0" spid="190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3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4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5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6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7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8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6"/>
      <p:bldP build="whole" bldLvl="1" animBg="1" rev="0" advAuto="0" spid="196" grpId="4"/>
      <p:bldP build="whole" bldLvl="1" animBg="1" rev="0" advAuto="0" spid="197" grpId="2"/>
      <p:bldP build="whole" bldLvl="1" animBg="1" rev="0" advAuto="0" spid="194" grpId="1"/>
      <p:bldP build="whole" bldLvl="1" animBg="1" rev="0" advAuto="0" spid="195" grpId="3"/>
      <p:bldP build="whole" bldLvl="1" animBg="1" rev="0" advAuto="0" spid="196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1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2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7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8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9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10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11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4"/>
      <p:bldP build="whole" bldLvl="1" animBg="1" rev="0" advAuto="0" spid="211" grpId="5"/>
      <p:bldP build="whole" bldLvl="1" animBg="1" rev="0" advAuto="0" spid="208" grpId="1"/>
      <p:bldP build="whole" bldLvl="1" animBg="1" rev="0" advAuto="0" spid="208" grpId="2"/>
      <p:bldP build="whole" bldLvl="1" animBg="1" rev="0" advAuto="0" spid="209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6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7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8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9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8" grpId="2"/>
      <p:bldP build="whole" bldLvl="1" animBg="1" rev="0" advAuto="0" spid="21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23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8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9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30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31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32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33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4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  <p:bldP build="whole" bldLvl="1" animBg="1" rev="0" advAuto="0" spid="231" grpId="2"/>
      <p:bldP build="whole" bldLvl="1" animBg="1" rev="0" advAuto="0" spid="233" grpId="3"/>
      <p:bldP build="whole" bldLvl="1" animBg="1" rev="0" advAuto="0" spid="234" grpId="9"/>
      <p:bldP build="whole" bldLvl="1" animBg="1" rev="0" advAuto="0" spid="228" grpId="4"/>
      <p:bldP build="whole" bldLvl="1" animBg="1" rev="0" advAuto="0" spid="229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40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41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4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6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7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8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9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50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51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52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4"/>
      <p:bldP build="whole" bldLvl="1" animBg="1" rev="0" advAuto="0" spid="251" grpId="5"/>
      <p:bldP build="whole" bldLvl="1" animBg="1" rev="0" advAuto="0" spid="246" grpId="2"/>
      <p:bldP build="whole" bldLvl="1" animBg="1" rev="0" advAuto="0" spid="246" grpId="3"/>
      <p:bldP build="whole" bldLvl="1" animBg="1" rev="0" advAuto="0" spid="249" grpId="6"/>
      <p:bldP build="whole" bldLvl="1" animBg="1" rev="0" advAuto="0" spid="244" grpId="1"/>
      <p:bldP build="whole" bldLvl="1" animBg="1" rev="0" advAuto="0" spid="249" grpId="7"/>
      <p:bldP build="whole" bldLvl="1" animBg="1" rev="0" advAuto="0" spid="252" grpId="10"/>
      <p:bldP build="whole" bldLvl="1" animBg="1" rev="0" advAuto="0" spid="250" grpId="8"/>
      <p:bldP build="whole" bldLvl="1" animBg="1" rev="0" advAuto="0" spid="250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6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60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63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5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6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7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8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9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70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7" grpId="5"/>
      <p:bldP build="whole" bldLvl="1" animBg="1" rev="0" advAuto="0" spid="265" grpId="3"/>
      <p:bldP build="whole" bldLvl="1" animBg="1" rev="0" advAuto="0" spid="267" grpId="6"/>
      <p:bldP build="whole" bldLvl="1" animBg="1" rev="0" advAuto="0" spid="268" grpId="7"/>
      <p:bldP build="whole" bldLvl="1" animBg="1" rev="0" advAuto="0" spid="270" grpId="1"/>
      <p:bldP build="whole" bldLvl="1" animBg="1" rev="0" advAuto="0" spid="269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5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7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8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9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80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81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4"/>
      <p:bldP build="whole" bldLvl="1" animBg="1" rev="0" advAuto="0" spid="277" grpId="2"/>
      <p:bldP build="whole" bldLvl="1" animBg="1" rev="0" advAuto="0" spid="281" grpId="3"/>
      <p:bldP build="whole" bldLvl="1" animBg="1" rev="0" advAuto="0" spid="279" grpId="5"/>
      <p:bldP build="whole" bldLvl="1" animBg="1" rev="0" advAuto="0" spid="280" grpId="6"/>
      <p:bldP build="whole" bldLvl="1" animBg="1" rev="0" advAuto="0" spid="27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6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7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8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9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90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1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2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93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3"/>
      <p:bldP build="whole" bldLvl="1" animBg="1" rev="0" advAuto="0" spid="293" grpId="7"/>
      <p:bldP build="whole" bldLvl="1" animBg="1" rev="0" advAuto="0" spid="291" grpId="6"/>
      <p:bldP build="whole" bldLvl="1" animBg="1" rev="0" advAuto="0" spid="286" grpId="1"/>
      <p:bldP build="whole" bldLvl="1" animBg="1" rev="0" advAuto="0" spid="288" grpId="2"/>
      <p:bldP build="whole" bldLvl="1" animBg="1" rev="0" advAuto="0" spid="290" grpId="4"/>
      <p:bldP build="whole" bldLvl="1" animBg="1" rev="0" advAuto="0" spid="290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9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300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01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302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1"/>
      <p:bldP build="whole" bldLvl="1" animBg="1" rev="0" advAuto="0" spid="300" grpId="2"/>
      <p:bldP build="whole" bldLvl="1" animBg="1" rev="0" advAuto="0" spid="302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8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4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5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6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3"/>
      <p:bldP build="whole" bldLvl="1" animBg="1" rev="0" advAuto="0" spid="314" grpId="1"/>
      <p:bldP build="whole" bldLvl="1" animBg="1" rev="0" advAuto="0" spid="315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21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5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29" grpId="2"/>
      <p:bldP build="whole" bldLvl="1" animBg="1" rev="0" advAuto="0" spid="128" grpId="1"/>
      <p:bldP build="whole" bldLvl="1" animBg="1" rev="0" advAuto="0" spid="131" grpId="4"/>
      <p:bldP build="whole" bldLvl="1" animBg="1" rev="0" advAuto="0" spid="133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0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31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32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33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4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2"/>
      <p:bldP build="whole" bldLvl="1" animBg="1" rev="0" advAuto="0" spid="334" grpId="3"/>
      <p:bldP build="whole" bldLvl="1" animBg="1" rev="0" advAuto="0" spid="33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0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41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42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  <p:bldP build="whole" bldLvl="1" animBg="1" rev="0" advAuto="0" spid="34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6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7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8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4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1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62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3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2"/>
      <p:bldP build="whole" bldLvl="1" animBg="1" rev="0" advAuto="0" spid="36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9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7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71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5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81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4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5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6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7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8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2"/>
      <p:bldP build="whole" bldLvl="1" animBg="1" rev="0" advAuto="0" spid="388" grpId="4"/>
      <p:bldP build="whole" bldLvl="1" animBg="1" rev="0" advAuto="0" spid="387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93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7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8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4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00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402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7" grpId="1"/>
      <p:bldP build="whole" bldLvl="1" animBg="1" rev="0" advAuto="0" spid="395" grpId="5"/>
      <p:bldP build="whole" bldLvl="1" animBg="1" rev="0" advAuto="0" spid="404" grpId="8"/>
      <p:bldP build="whole" bldLvl="1" animBg="1" rev="0" advAuto="0" spid="401" grpId="2"/>
      <p:bldP build="whole" bldLvl="1" animBg="1" rev="0" advAuto="0" spid="400" grpId="7"/>
      <p:bldP build="whole" bldLvl="1" animBg="1" rev="0" advAuto="0" spid="394" grpId="3"/>
      <p:bldP build="whole" bldLvl="1" animBg="1" rev="0" advAuto="0" spid="403" grpId="4"/>
      <p:bldP build="whole" bldLvl="1" animBg="1" rev="0" advAuto="0" spid="398" grpId="6"/>
      <p:bldP build="whole" bldLvl="1" animBg="1" rev="0" advAuto="0" spid="402" grpId="10"/>
      <p:bldP build="whole" bldLvl="1" animBg="1" rev="0" advAuto="0" spid="401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40" grpId="7"/>
      <p:bldP build="whole" bldLvl="1" animBg="1" rev="0" advAuto="0" spid="139" grpId="2"/>
      <p:bldP build="whole" bldLvl="1" animBg="1" rev="0" advAuto="0" spid="138" grpId="6"/>
      <p:bldP build="whole" bldLvl="1" animBg="1" rev="0" advAuto="0" spid="137" grpId="1"/>
      <p:bldP build="whole" bldLvl="1" animBg="1" rev="0" advAuto="0" spid="139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10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11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12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13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4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5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4"/>
      <p:bldP build="whole" bldLvl="1" animBg="1" rev="0" advAuto="0" spid="411" grpId="3"/>
      <p:bldP build="whole" bldLvl="1" animBg="1" rev="0" advAuto="0" spid="413" grpId="1"/>
      <p:bldP build="whole" bldLvl="1" animBg="1" rev="0" advAuto="0" spid="410" grpId="5"/>
      <p:bldP build="whole" bldLvl="1" animBg="1" rev="0" advAuto="0" spid="412" grpId="6"/>
      <p:bldP build="whole" bldLvl="1" animBg="1" rev="0" advAuto="0" spid="415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8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9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4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30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7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9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2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443" name="Tableau"/>
          <p:cNvGraphicFramePr/>
          <p:nvPr/>
        </p:nvGraphicFramePr>
        <p:xfrm>
          <a:off x="774700" y="3150204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82370"/>
                <a:gridCol w="1017303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LEFT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RIGHT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FULL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SELECT *…"/>
          <p:cNvSpPr txBox="1"/>
          <p:nvPr/>
        </p:nvSpPr>
        <p:spPr>
          <a:xfrm>
            <a:off x="774095" y="2216178"/>
            <a:ext cx="2888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48" name="Ressort uniquement les éléments qui ont une correspondance dans les deux tables."/>
          <p:cNvSpPr txBox="1"/>
          <p:nvPr/>
        </p:nvSpPr>
        <p:spPr>
          <a:xfrm>
            <a:off x="753871" y="3924300"/>
            <a:ext cx="112108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uniquement les éléments qui ont une correspondance dans les deux tables.</a:t>
            </a:r>
          </a:p>
        </p:txBody>
      </p:sp>
      <p:pic>
        <p:nvPicPr>
          <p:cNvPr id="449" name="inner.png" descr="i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370" y="5293812"/>
            <a:ext cx="6518060" cy="38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LEFT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3" name="Ressort la table 1 + les éléments de la table 2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les éléments de la table 2 qui ont une correspondance.</a:t>
            </a:r>
          </a:p>
        </p:txBody>
      </p:sp>
      <p:pic>
        <p:nvPicPr>
          <p:cNvPr id="454" name="left.png" descr="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RIGHT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8" name="Ressort la table 2 + les éléments de la table 1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2 + les éléments de la table 1 qui ont une correspondance.</a:t>
            </a:r>
          </a:p>
        </p:txBody>
      </p:sp>
      <p:pic>
        <p:nvPicPr>
          <p:cNvPr id="459" name="right.png" descr="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FULL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63" name="Ressort la table 1 + la table 2."/>
          <p:cNvSpPr txBox="1"/>
          <p:nvPr/>
        </p:nvSpPr>
        <p:spPr>
          <a:xfrm>
            <a:off x="753871" y="4184649"/>
            <a:ext cx="8503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la table 2.</a:t>
            </a:r>
          </a:p>
        </p:txBody>
      </p:sp>
      <p:pic>
        <p:nvPicPr>
          <p:cNvPr id="464" name="full.png" descr="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68" name="http://bit.ly/postgresql-4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7"/>
      <p:bldP build="whole" bldLvl="1" animBg="1" rev="0" advAuto="0" spid="147" grpId="5"/>
      <p:bldP build="whole" bldLvl="1" animBg="1" rev="0" advAuto="0" spid="147" grpId="6"/>
      <p:bldP build="whole" bldLvl="1" animBg="1" rev="0" advAuto="0" spid="14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73" name="Effectuer des calculs dans la requête"/>
          <p:cNvSpPr txBox="1"/>
          <p:nvPr/>
        </p:nvSpPr>
        <p:spPr>
          <a:xfrm>
            <a:off x="3213819" y="1570302"/>
            <a:ext cx="65771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Effectuer des calculs dans la requête</a:t>
            </a:r>
          </a:p>
        </p:txBody>
      </p:sp>
      <p:sp>
        <p:nvSpPr>
          <p:cNvPr id="474" name="SELECT [colonne1] * [colonne2], [colonne3]…"/>
          <p:cNvSpPr txBox="1"/>
          <p:nvPr/>
        </p:nvSpPr>
        <p:spPr>
          <a:xfrm>
            <a:off x="427869" y="3066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 * [colonne2],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[colonne1]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[colonne2]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5" name="- Option 1"/>
          <p:cNvSpPr txBox="1"/>
          <p:nvPr/>
        </p:nvSpPr>
        <p:spPr>
          <a:xfrm>
            <a:off x="409980" y="2422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1</a:t>
            </a:r>
          </a:p>
        </p:txBody>
      </p:sp>
      <p:sp>
        <p:nvSpPr>
          <p:cNvPr id="476" name="SELECT SUM([colonne1] * [colonne2]), [colonne3]…"/>
          <p:cNvSpPr txBox="1"/>
          <p:nvPr/>
        </p:nvSpPr>
        <p:spPr>
          <a:xfrm>
            <a:off x="427869" y="6241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SUM([colonne1] * [colonne2]),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7" name="- Option 2"/>
          <p:cNvSpPr txBox="1"/>
          <p:nvPr/>
        </p:nvSpPr>
        <p:spPr>
          <a:xfrm>
            <a:off x="409980" y="5597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82" name="Les fonctions d'agrégation"/>
          <p:cNvSpPr txBox="1"/>
          <p:nvPr/>
        </p:nvSpPr>
        <p:spPr>
          <a:xfrm>
            <a:off x="4116610" y="1837057"/>
            <a:ext cx="47715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fonctions d'agrégation</a:t>
            </a:r>
          </a:p>
        </p:txBody>
      </p:sp>
      <p:graphicFrame>
        <p:nvGraphicFramePr>
          <p:cNvPr id="483" name="Tableau"/>
          <p:cNvGraphicFramePr/>
          <p:nvPr/>
        </p:nvGraphicFramePr>
        <p:xfrm>
          <a:off x="588638" y="2063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de lignes qui ont été retournées par la condition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Somme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AVG(colonne)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Calcul la moyenne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MAX(colonne)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maximale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GREATEST(colonne1,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haute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minimale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LEAST(colonne1,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basse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4" name="Une fonction d’agrégation effectue un calcul sur un ensemble de valeurs et retourne une seule valeur"/>
          <p:cNvSpPr txBox="1"/>
          <p:nvPr/>
        </p:nvSpPr>
        <p:spPr>
          <a:xfrm>
            <a:off x="516079" y="4279900"/>
            <a:ext cx="119726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800"/>
              </a:spcBef>
              <a:defRPr sz="3800"/>
            </a:pPr>
            <a:r>
              <a:t>Une fonction d’agrégation effectue un</a:t>
            </a:r>
            <a:br/>
            <a:r>
              <a:rPr u="sng"/>
              <a:t>calcul sur un ensemble de valeurs et retourne une seule valeur</a:t>
            </a:r>
          </a:p>
        </p:txBody>
      </p:sp>
      <p:sp>
        <p:nvSpPr>
          <p:cNvPr id="485" name="Elles s’utilises dans les clauses SELECT et HAVING"/>
          <p:cNvSpPr txBox="1"/>
          <p:nvPr/>
        </p:nvSpPr>
        <p:spPr>
          <a:xfrm>
            <a:off x="1917340" y="5931202"/>
            <a:ext cx="91701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Elles s’utilises dans les clauses SELECT et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85 -0.064805" origin="layout" pathEditMode="relative">
                                      <p:cBhvr>
                                        <p:cTn id="16" dur="3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" dur="indefinite" fill="hold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3" grpId="6"/>
      <p:bldP build="whole" bldLvl="1" animBg="1" rev="0" advAuto="0" spid="485" grpId="5"/>
      <p:bldP build="whole" bldLvl="1" animBg="1" rev="0" advAuto="0" spid="484" grpId="1"/>
      <p:bldP build="whole" bldLvl="1" animBg="1" rev="0" advAuto="0" spid="484" grpId="4"/>
      <p:bldP build="whole" bldLvl="1" animBg="1" rev="0" advAuto="0" spid="485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0" name="Autres fonctions"/>
          <p:cNvSpPr txBox="1"/>
          <p:nvPr/>
        </p:nvSpPr>
        <p:spPr>
          <a:xfrm>
            <a:off x="4842167" y="1400089"/>
            <a:ext cx="30671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Autres fonctions</a:t>
            </a:r>
          </a:p>
        </p:txBody>
      </p:sp>
      <p:graphicFrame>
        <p:nvGraphicFramePr>
          <p:cNvPr id="491" name="Tableau"/>
          <p:cNvGraphicFramePr/>
          <p:nvPr/>
        </p:nvGraphicFramePr>
        <p:xfrm>
          <a:off x="588638" y="2429960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7595"/>
                <a:gridCol w="6599927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EXTRACT([quoi] FROM [champ])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Extrait une donnée d’un champ date/time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EXTRACT(YEAR FROM birthday)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Année (YYYY)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EXTRACT(DAY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du mois (1-31)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EXTRACT(ISODOW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de la semaine (lundi 1 - dimanche 7)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5198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CONCAT([champ1], [separateur], [champ2])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des champs </a:t>
                      </a:r>
                      <a:r>
                        <a:rPr u="sng"/>
                        <a:t>d’un même enregistrement</a:t>
                      </a:r>
                      <a:r>
                        <a:t> ensembles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CONCAT(prenom, ' ', nom)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les champs prenom et nom séparés par un espace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57156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STRING_AGG([champ], [separateur])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ensemble le champ de </a:t>
                      </a:r>
                      <a:r>
                        <a:rPr u="sng"/>
                        <a:t>plusieurs enregistrements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STRING_AGG(nom, ', ')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tous les noms séparés par une virgule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6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97" name="http://bit.ly/postgresql-5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02" name="Modifier la structure d’une table"/>
          <p:cNvSpPr txBox="1"/>
          <p:nvPr/>
        </p:nvSpPr>
        <p:spPr>
          <a:xfrm>
            <a:off x="3561742" y="1499828"/>
            <a:ext cx="58813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Modifier la structure d’une table</a:t>
            </a:r>
          </a:p>
        </p:txBody>
      </p:sp>
      <p:sp>
        <p:nvSpPr>
          <p:cNvPr id="503" name="ALTER TABLE [table] [action];"/>
          <p:cNvSpPr txBox="1"/>
          <p:nvPr/>
        </p:nvSpPr>
        <p:spPr>
          <a:xfrm>
            <a:off x="427869" y="2629881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[action];</a:t>
            </a:r>
          </a:p>
        </p:txBody>
      </p:sp>
      <p:sp>
        <p:nvSpPr>
          <p:cNvPr id="504" name="Renommer une table"/>
          <p:cNvSpPr txBox="1"/>
          <p:nvPr/>
        </p:nvSpPr>
        <p:spPr>
          <a:xfrm>
            <a:off x="438170" y="2567717"/>
            <a:ext cx="39290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une table</a:t>
            </a:r>
          </a:p>
        </p:txBody>
      </p:sp>
      <p:sp>
        <p:nvSpPr>
          <p:cNvPr id="505" name="ALTER TABLE [table] RENAME TO [nom];"/>
          <p:cNvSpPr txBox="1"/>
          <p:nvPr/>
        </p:nvSpPr>
        <p:spPr>
          <a:xfrm>
            <a:off x="427869" y="307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RENAME TO [nom];</a:t>
            </a:r>
          </a:p>
        </p:txBody>
      </p:sp>
      <p:sp>
        <p:nvSpPr>
          <p:cNvPr id="506" name="Renommer une colonne"/>
          <p:cNvSpPr txBox="1"/>
          <p:nvPr/>
        </p:nvSpPr>
        <p:spPr>
          <a:xfrm>
            <a:off x="438170" y="3837717"/>
            <a:ext cx="45043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une colonne</a:t>
            </a:r>
          </a:p>
        </p:txBody>
      </p:sp>
      <p:sp>
        <p:nvSpPr>
          <p:cNvPr id="507" name="ALTER TABLE [table] RENAME [colonne] TO [nom];"/>
          <p:cNvSpPr txBox="1"/>
          <p:nvPr/>
        </p:nvSpPr>
        <p:spPr>
          <a:xfrm>
            <a:off x="427869" y="434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RENAME [colonne] TO [nom];</a:t>
            </a:r>
          </a:p>
        </p:txBody>
      </p:sp>
      <p:sp>
        <p:nvSpPr>
          <p:cNvPr id="508" name="Ajouter une colonne"/>
          <p:cNvSpPr txBox="1"/>
          <p:nvPr/>
        </p:nvSpPr>
        <p:spPr>
          <a:xfrm>
            <a:off x="438170" y="5107717"/>
            <a:ext cx="3847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Ajouter une colonne</a:t>
            </a:r>
          </a:p>
        </p:txBody>
      </p:sp>
      <p:sp>
        <p:nvSpPr>
          <p:cNvPr id="509" name="ALTER TABLE [table] ADD [colonne] [type] [contraintes];"/>
          <p:cNvSpPr txBox="1"/>
          <p:nvPr/>
        </p:nvSpPr>
        <p:spPr>
          <a:xfrm>
            <a:off x="427869" y="561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ADD [colonne] [type] [contraintes];</a:t>
            </a:r>
          </a:p>
        </p:txBody>
      </p:sp>
      <p:sp>
        <p:nvSpPr>
          <p:cNvPr id="510" name="Supprimer une colonne"/>
          <p:cNvSpPr txBox="1"/>
          <p:nvPr/>
        </p:nvSpPr>
        <p:spPr>
          <a:xfrm>
            <a:off x="438170" y="6377717"/>
            <a:ext cx="43532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colonne</a:t>
            </a:r>
          </a:p>
        </p:txBody>
      </p:sp>
      <p:sp>
        <p:nvSpPr>
          <p:cNvPr id="511" name="ALTER TABLE [table] DROP [colonne];"/>
          <p:cNvSpPr txBox="1"/>
          <p:nvPr/>
        </p:nvSpPr>
        <p:spPr>
          <a:xfrm>
            <a:off x="427869" y="688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DROP [colonne];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8"/>
      <p:bldP build="whole" bldLvl="1" animBg="1" rev="0" advAuto="0" spid="503" grpId="1"/>
      <p:bldP build="whole" bldLvl="1" animBg="1" rev="0" advAuto="0" spid="506" grpId="4"/>
      <p:bldP build="whole" bldLvl="1" animBg="1" rev="0" advAuto="0" spid="511" grpId="9"/>
      <p:bldP build="whole" bldLvl="1" animBg="1" rev="0" advAuto="0" spid="504" grpId="2"/>
      <p:bldP build="whole" bldLvl="1" animBg="1" rev="0" advAuto="0" spid="507" grpId="5"/>
      <p:bldP build="whole" bldLvl="1" animBg="1" rev="0" advAuto="0" spid="508" grpId="6"/>
      <p:bldP build="whole" bldLvl="1" animBg="1" rev="0" advAuto="0" spid="505" grpId="3"/>
      <p:bldP build="whole" bldLvl="1" animBg="1" rev="0" advAuto="0" spid="509" grpId="7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16" name="Modifier un enregistrement"/>
          <p:cNvSpPr txBox="1"/>
          <p:nvPr/>
        </p:nvSpPr>
        <p:spPr>
          <a:xfrm>
            <a:off x="3987018" y="1499828"/>
            <a:ext cx="50307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Modifier un enregistrement</a:t>
            </a:r>
          </a:p>
        </p:txBody>
      </p:sp>
      <p:sp>
        <p:nvSpPr>
          <p:cNvPr id="517" name="UPDATE [table]…"/>
          <p:cNvSpPr txBox="1"/>
          <p:nvPr/>
        </p:nvSpPr>
        <p:spPr>
          <a:xfrm>
            <a:off x="427869" y="2363182"/>
            <a:ext cx="12149062" cy="195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 [colonne1] = [valeur1], [colonne2] = [valeur2]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[colonne3] = [valeur3]</a:t>
            </a:r>
            <a:endParaRPr>
              <a:solidFill>
                <a:srgbClr val="808785"/>
              </a:solidFill>
            </a:endParaRP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AND [colonne4] = [valeur4]</a:t>
            </a:r>
            <a:r>
              <a:t>;</a:t>
            </a:r>
          </a:p>
        </p:txBody>
      </p:sp>
      <p:sp>
        <p:nvSpPr>
          <p:cNvPr id="518" name="UPDATE user…"/>
          <p:cNvSpPr txBox="1"/>
          <p:nvPr/>
        </p:nvSpPr>
        <p:spPr>
          <a:xfrm>
            <a:off x="427869" y="2363182"/>
            <a:ext cx="12149062" cy="1481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user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 nom = 'Coualan'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id = 8;</a:t>
            </a:r>
          </a:p>
        </p:txBody>
      </p:sp>
      <p:sp>
        <p:nvSpPr>
          <p:cNvPr id="519" name="Supprimer un enregistrement"/>
          <p:cNvSpPr txBox="1"/>
          <p:nvPr/>
        </p:nvSpPr>
        <p:spPr>
          <a:xfrm>
            <a:off x="3804964" y="4547827"/>
            <a:ext cx="53948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Supprimer un enregistrement</a:t>
            </a:r>
          </a:p>
        </p:txBody>
      </p:sp>
      <p:sp>
        <p:nvSpPr>
          <p:cNvPr id="520" name="DELETE FROM [table]…"/>
          <p:cNvSpPr txBox="1"/>
          <p:nvPr/>
        </p:nvSpPr>
        <p:spPr>
          <a:xfrm>
            <a:off x="427869" y="5627082"/>
            <a:ext cx="12149062" cy="1481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[valeur1]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AND [colonne2] = [valeur2]</a:t>
            </a:r>
            <a:r>
              <a:t>;</a:t>
            </a:r>
          </a:p>
        </p:txBody>
      </p:sp>
      <p:sp>
        <p:nvSpPr>
          <p:cNvPr id="521" name="DELETE FROM user…"/>
          <p:cNvSpPr txBox="1"/>
          <p:nvPr/>
        </p:nvSpPr>
        <p:spPr>
          <a:xfrm>
            <a:off x="427869" y="5627082"/>
            <a:ext cx="12149062" cy="101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FROM user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disabled = 1;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0" grpId="4"/>
      <p:bldP build="whole" bldLvl="1" animBg="1" rev="0" advAuto="0" spid="520" grpId="5"/>
      <p:bldP build="whole" bldLvl="1" animBg="1" rev="0" advAuto="0" spid="521" grpId="6"/>
      <p:bldP build="whole" bldLvl="1" animBg="1" rev="0" advAuto="0" spid="518" grpId="2"/>
      <p:bldP build="whole" bldLvl="1" animBg="1" rev="0" advAuto="0" spid="517" grpId="1"/>
      <p:bldP build="whole" bldLvl="1" animBg="1" rev="0" advAuto="0" spid="519" grpId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26" name="Modifier la table Produit pour y ajouter la colonne :…"/>
          <p:cNvSpPr txBox="1"/>
          <p:nvPr/>
        </p:nvSpPr>
        <p:spPr>
          <a:xfrm>
            <a:off x="508502" y="2627078"/>
            <a:ext cx="9469488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Modifier la table Produit pour y ajouter la colonne :</a:t>
            </a:r>
          </a:p>
          <a:p>
            <a:pPr algn="l"/>
            <a:r>
              <a:t>-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prixventeht</a:t>
            </a:r>
            <a:r>
              <a:t> de type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real</a:t>
            </a:r>
            <a:r>
              <a:t>.</a:t>
            </a:r>
          </a:p>
          <a:p>
            <a:pPr algn="l"/>
          </a:p>
          <a:p>
            <a:pPr algn="l"/>
            <a:r>
              <a:t>Ajoutez ensuite les données manquantes :</a:t>
            </a:r>
          </a:p>
        </p:txBody>
      </p:sp>
      <p:graphicFrame>
        <p:nvGraphicFramePr>
          <p:cNvPr id="527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666214"/>
                <a:gridCol w="882951"/>
                <a:gridCol w="372006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prixventeht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70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8" name="Un peu de pratique"/>
          <p:cNvSpPr txBox="1"/>
          <p:nvPr/>
        </p:nvSpPr>
        <p:spPr>
          <a:xfrm>
            <a:off x="4672930" y="1510389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3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534" name="http://bit.ly/postgresql-57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39" name="Les triggers"/>
          <p:cNvSpPr txBox="1"/>
          <p:nvPr/>
        </p:nvSpPr>
        <p:spPr>
          <a:xfrm>
            <a:off x="5419452" y="1528017"/>
            <a:ext cx="21658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triggers</a:t>
            </a:r>
          </a:p>
        </p:txBody>
      </p:sp>
      <p:sp>
        <p:nvSpPr>
          <p:cNvPr id="540" name="Callbacks au sein d’une base de données"/>
          <p:cNvSpPr txBox="1"/>
          <p:nvPr/>
        </p:nvSpPr>
        <p:spPr>
          <a:xfrm>
            <a:off x="514609" y="2895506"/>
            <a:ext cx="741007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Callbacks au sein d’une base de données</a:t>
            </a:r>
          </a:p>
        </p:txBody>
      </p:sp>
      <p:sp>
        <p:nvSpPr>
          <p:cNvPr id="541" name="S’exécute AVANT ou APRÈS une action :…"/>
          <p:cNvSpPr txBox="1"/>
          <p:nvPr/>
        </p:nvSpPr>
        <p:spPr>
          <a:xfrm>
            <a:off x="556893" y="4038599"/>
            <a:ext cx="765899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S’exécute AVANT ou APRÈS une action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INSERT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UPDATE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DELETE</a:t>
            </a:r>
          </a:p>
        </p:txBody>
      </p:sp>
      <p:sp>
        <p:nvSpPr>
          <p:cNvPr id="542" name="⚠️ Les triggers sont automatiquement supprimés lorsque la table à laquelle ils sont associés est supprimée"/>
          <p:cNvSpPr txBox="1"/>
          <p:nvPr/>
        </p:nvSpPr>
        <p:spPr>
          <a:xfrm>
            <a:off x="523727" y="7967928"/>
            <a:ext cx="11562553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triggers sont automatiquement supprimés lorsque la table à laquelle ils sont associés est supprimée</a:t>
            </a:r>
          </a:p>
        </p:txBody>
      </p:sp>
      <p:sp>
        <p:nvSpPr>
          <p:cNvPr id="543" name="Un trigger est une fonction associée à une table"/>
          <p:cNvSpPr txBox="1"/>
          <p:nvPr/>
        </p:nvSpPr>
        <p:spPr>
          <a:xfrm>
            <a:off x="548803" y="6743793"/>
            <a:ext cx="86805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 trigger est une </a:t>
            </a:r>
            <a:r>
              <a:rPr u="sng"/>
              <a:t>fonction</a:t>
            </a:r>
            <a:r>
              <a:t> associée à une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3"/>
      <p:bldP build="whole" bldLvl="1" animBg="1" rev="0" advAuto="0" spid="540" grpId="1"/>
      <p:bldP build="whole" bldLvl="1" animBg="1" rev="0" advAuto="0" spid="542" grpId="4"/>
      <p:bldP build="whole" bldLvl="1" animBg="1" rev="0" advAuto="0" spid="541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46" name="Les triggers"/>
          <p:cNvSpPr txBox="1"/>
          <p:nvPr/>
        </p:nvSpPr>
        <p:spPr>
          <a:xfrm>
            <a:off x="5419452" y="1528017"/>
            <a:ext cx="21658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triggers</a:t>
            </a:r>
          </a:p>
        </p:txBody>
      </p:sp>
      <p:sp>
        <p:nvSpPr>
          <p:cNvPr id="547" name="Etape 1 : déterminer un besoin à automatiser…"/>
          <p:cNvSpPr txBox="1"/>
          <p:nvPr/>
        </p:nvSpPr>
        <p:spPr>
          <a:xfrm>
            <a:off x="2330449" y="3524249"/>
            <a:ext cx="840038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i="1">
                <a:latin typeface="Gill Sans"/>
                <a:ea typeface="Gill Sans"/>
                <a:cs typeface="Gill Sans"/>
                <a:sym typeface="Gill Sans"/>
              </a:rPr>
              <a:t>Etape 1 :</a:t>
            </a:r>
            <a:r>
              <a:t> déterminer un besoin à automatiser</a:t>
            </a:r>
          </a:p>
          <a:p>
            <a:pPr algn="l"/>
          </a:p>
          <a:p>
            <a:pPr algn="l"/>
            <a:r>
              <a:rPr i="1">
                <a:latin typeface="Gill Sans"/>
                <a:ea typeface="Gill Sans"/>
                <a:cs typeface="Gill Sans"/>
                <a:sym typeface="Gill Sans"/>
              </a:rPr>
              <a:t>Etape 2 :</a:t>
            </a:r>
            <a:r>
              <a:t> créer une fonction</a:t>
            </a:r>
          </a:p>
          <a:p>
            <a:pPr algn="l"/>
          </a:p>
          <a:p>
            <a:pPr algn="l"/>
            <a:r>
              <a:rPr i="1">
                <a:latin typeface="Gill Sans"/>
                <a:ea typeface="Gill Sans"/>
                <a:cs typeface="Gill Sans"/>
                <a:sym typeface="Gill Sans"/>
              </a:rPr>
              <a:t>Etape 3 :</a:t>
            </a:r>
            <a:r>
              <a:t> définir la fonction comme un trier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50" name="Les instructions de la fonction"/>
          <p:cNvSpPr txBox="1"/>
          <p:nvPr/>
        </p:nvSpPr>
        <p:spPr>
          <a:xfrm>
            <a:off x="3768576" y="1468408"/>
            <a:ext cx="54676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instructions de la fonction</a:t>
            </a:r>
          </a:p>
        </p:txBody>
      </p:sp>
      <p:graphicFrame>
        <p:nvGraphicFramePr>
          <p:cNvPr id="551" name="Tableau"/>
          <p:cNvGraphicFramePr/>
          <p:nvPr/>
        </p:nvGraphicFramePr>
        <p:xfrm>
          <a:off x="588638" y="2317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69744"/>
                <a:gridCol w="6457778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CREATE [OR REPLACE] FUNCTION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900"/>
                      </a:pPr>
                      <a:r>
                        <a:t>Création d’une fonction.</a:t>
                      </a:r>
                      <a:br/>
                      <a:r>
                        <a:t>L’instruction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OR REPLACE</a:t>
                      </a:r>
                      <a:r>
                        <a:t> est facultative.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RETURNS datatype AS var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Spécifie le format de donnée que la fonction va retourner et dans quelle variable ce sera stocké.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BEGIN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Début des instructions de la fonction.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Fin des instructions de la fonction.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RETURN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Une fonction doit obligatoirement retourner quelque chose.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LANGUAGE plpgsql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En fin de fonction, il faut spécifier dans quel language la fonction est rédigé (plpgsql correspond à du Postgresql). Plusieurs langage sont disponibles comme C ou SQL.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54" name="Création de la fonction"/>
          <p:cNvSpPr txBox="1"/>
          <p:nvPr/>
        </p:nvSpPr>
        <p:spPr>
          <a:xfrm>
            <a:off x="4370437" y="1499828"/>
            <a:ext cx="42639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Création de la fonction</a:t>
            </a:r>
          </a:p>
        </p:txBody>
      </p:sp>
      <p:sp>
        <p:nvSpPr>
          <p:cNvPr id="555" name="CREATE OR REPLACE FUNCTION [nom_fonction]()…"/>
          <p:cNvSpPr txBox="1"/>
          <p:nvPr/>
        </p:nvSpPr>
        <p:spPr>
          <a:xfrm>
            <a:off x="427869" y="2698418"/>
            <a:ext cx="12149062" cy="336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OR REPLACE FUNCTION [nom_fonction]()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RETURNS [type_sortie] AS [variable]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BEGIN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[instructions]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[donnée];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[variable] LANGUAGE [language];</a:t>
            </a:r>
          </a:p>
        </p:txBody>
      </p:sp>
      <p:sp>
        <p:nvSpPr>
          <p:cNvPr id="556" name="CREATE OR REPLACE FUNCTION save_visits()…"/>
          <p:cNvSpPr txBox="1"/>
          <p:nvPr/>
        </p:nvSpPr>
        <p:spPr>
          <a:xfrm>
            <a:off x="427869" y="2698418"/>
            <a:ext cx="12149062" cy="383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OR REPLACE FUNCTION save_visits()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RETURNS TRIGGER AS $save_visits$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BEGIN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INSERT INTO logs_connexion(id_user, visit_date)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VALUES(NEW.id, current_date);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NEW;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$save_visits$ LANGUAGE plpgsql;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5" grpId="1"/>
      <p:bldP build="whole" bldLvl="1" animBg="1" rev="0" advAuto="0" spid="556" grpId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59" name="Les instructions du trigger"/>
          <p:cNvSpPr txBox="1"/>
          <p:nvPr/>
        </p:nvSpPr>
        <p:spPr>
          <a:xfrm>
            <a:off x="4127437" y="1468408"/>
            <a:ext cx="47499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instructions du trigger</a:t>
            </a:r>
          </a:p>
        </p:txBody>
      </p:sp>
      <p:graphicFrame>
        <p:nvGraphicFramePr>
          <p:cNvPr id="560" name="Tableau"/>
          <p:cNvGraphicFramePr/>
          <p:nvPr/>
        </p:nvGraphicFramePr>
        <p:xfrm>
          <a:off x="588638" y="2317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OF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Permet de spécifier sur quelle colonne le trigger doit écouter l’évènement. Cet argument est faculatatif.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Spécifie la table sur laquelle le trigger écoutera l’évènement.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FOR EACH ROW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Le trigger sera exécuté pour chaque ligne impactée par l’action (insert, update, delete)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FOR EACH STATEMENT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S’exécute une seule fois par opération, même si cette opération impacte plusieurs lignes.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NEW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Possède la ligne venant d’être ajoutée, modifiée ou supprimée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EXECUTE PROCEDURE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Permet de spécifier la fonction à exécuter par le trigger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0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63" name="Création du trigger"/>
          <p:cNvSpPr txBox="1"/>
          <p:nvPr/>
        </p:nvSpPr>
        <p:spPr>
          <a:xfrm>
            <a:off x="4729298" y="1485733"/>
            <a:ext cx="35462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Création du trigger</a:t>
            </a:r>
          </a:p>
        </p:txBody>
      </p:sp>
      <p:sp>
        <p:nvSpPr>
          <p:cNvPr id="564" name="CREATE TRIGGER [nom] [quand] [évènement] (OF [colonne])…"/>
          <p:cNvSpPr txBox="1"/>
          <p:nvPr/>
        </p:nvSpPr>
        <p:spPr>
          <a:xfrm>
            <a:off x="427869" y="2698418"/>
            <a:ext cx="12149062" cy="195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TRIGGER [nom] [quand] [évènement] (OF [colonne])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ON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[FOR EACH ROW | FOR EACH STATEMENT]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EXECUTE PROCEDURE [nom_fonction]();</a:t>
            </a:r>
          </a:p>
        </p:txBody>
      </p:sp>
      <p:sp>
        <p:nvSpPr>
          <p:cNvPr id="565" name="CREATE TRIGGER visits_history AFTER UPDATE OF last_login…"/>
          <p:cNvSpPr txBox="1"/>
          <p:nvPr/>
        </p:nvSpPr>
        <p:spPr>
          <a:xfrm>
            <a:off x="427869" y="2704070"/>
            <a:ext cx="12149063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TRIGGER visits_history AFTER UPDATE OF last_login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ON user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FOR EACH ROW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EXECUTE PROCEDURE save_visits();</a:t>
            </a:r>
          </a:p>
        </p:txBody>
      </p:sp>
      <p:sp>
        <p:nvSpPr>
          <p:cNvPr id="566" name="Ce trigger sera exécuté à chaque fois que user.last_login sera mise à jour.…"/>
          <p:cNvSpPr txBox="1"/>
          <p:nvPr/>
        </p:nvSpPr>
        <p:spPr>
          <a:xfrm>
            <a:off x="422257" y="5560872"/>
            <a:ext cx="1110807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Ce trigger sera exécuté à chaque fois que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user.last_login</a:t>
            </a:r>
            <a:r>
              <a:t> sera mise à jour.</a:t>
            </a:r>
          </a:p>
          <a:p>
            <a:pPr algn="l"/>
            <a:r>
              <a:t>Il fera appel à la fonction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save_visits()</a:t>
            </a:r>
            <a:r>
              <a:t> qui, elle, ajoutera dans la table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logs_connexion</a:t>
            </a:r>
            <a:r>
              <a:t> une nouvelle donnée reprenant l’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id</a:t>
            </a:r>
            <a:r>
              <a:t> de l’utilisateur venant d’être mis à jour.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4" grpId="1"/>
      <p:bldP build="whole" bldLvl="1" animBg="1" rev="0" advAuto="0" spid="565" grpId="2"/>
      <p:bldP build="whole" bldLvl="1" animBg="1" rev="0" advAuto="0" spid="566" grpId="3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69" name="Créer un trigger permettant de mettre à jour le stock dans la table produit à chaque fois qu’un produit est ajouté à une commande.…"/>
          <p:cNvSpPr txBox="1"/>
          <p:nvPr/>
        </p:nvSpPr>
        <p:spPr>
          <a:xfrm>
            <a:off x="397954" y="2859477"/>
            <a:ext cx="12316719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 trigger permettant de mettre à jour le stock dans la table produit à chaque fois qu’un produit est ajouté à une commande.</a:t>
            </a:r>
          </a:p>
          <a:p>
            <a:pPr algn="l"/>
          </a:p>
          <a:p>
            <a:pPr algn="l"/>
            <a:r>
              <a:t>Exemple :</a:t>
            </a:r>
          </a:p>
          <a:p>
            <a:pPr algn="l"/>
            <a:r>
              <a:t>Si le produit 2 possède 10 produits en stock et qu’un internaute en achète 2, il faut que le stock dans la table produit passe automatiquement à 8.</a:t>
            </a:r>
          </a:p>
        </p:txBody>
      </p:sp>
      <p:sp>
        <p:nvSpPr>
          <p:cNvPr id="570" name="Un peu de pratique"/>
          <p:cNvSpPr txBox="1"/>
          <p:nvPr/>
        </p:nvSpPr>
        <p:spPr>
          <a:xfrm>
            <a:off x="4672930" y="1510389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3"/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7"/>
      <p:bldP build="whole" bldLvl="1" animBg="1" rev="0" advAuto="0" spid="166" grpId="4"/>
      <p:bldP build="whole" bldLvl="1" animBg="1" rev="0" advAuto="0" spid="165" grpId="2"/>
      <p:bldP build="whole" bldLvl="1" animBg="1" rev="0" advAuto="0" spid="167" grpId="6"/>
      <p:bldP build="whole" bldLvl="1" animBg="1" rev="0" advAuto="0" spid="168" grpId="3"/>
      <p:bldP build="whole" bldLvl="1" animBg="1" rev="0" advAuto="0" spid="16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