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</Relationships>
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postgresqltutorial.com/postgresql-date-functions/postgresql-extract/" TargetMode="External"/><Relationship Id="rId4" Type="http://schemas.openxmlformats.org/officeDocument/2006/relationships/hyperlink" Target="https://www.postgresqltutorial.com/postgresql-string-functions/postgresql-concat-function/" TargetMode="External"/><Relationship Id="rId5" Type="http://schemas.openxmlformats.org/officeDocument/2006/relationships/hyperlink" Target="https://www.postgresqltutorial.com/postgresql-aggregate-functions/postgresql-string_agg-function/" TargetMode="Externa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 matérialisée : mise en cache d’une requête et de son résultat coté BDD</a:t>
            </a:r>
          </a:p>
          <a:p>
            <a:pPr/>
            <a:r>
              <a:t>MySQL ignore la contrainte Check par exemple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5" name="Shape 2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DISTINCT supprime les doublons du résultat (en se basant sur ce qu’on a listé dans le select)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4" name="Shape 3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Si DISTINCT + GROUP BY, le GROUP BY doit reprendre les éléments du DISTINCT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0" name="Shape 3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nom, prenom, email, inscription from utilisateur order by 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COUNT(nom) from utilisateur WHERE nom = 'Doe';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nom, prenom, COUNT(nom) AS homonyme from utilisateur GROUP BY nom, prenom;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4/ select distinct nom from 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5/ select distinct on (nom, prenom) nom, prenom from 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6/ select * from utilisateur order by inscription desc;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7/ select count(inscription) from utilisateur where inscription = current_date;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8/ select count(nom) as inscriptions from utilisateur where inscription between '1990-01-01' and '1999-12-31';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9/ select inscription, count(inscription) as nb from utilisateur group by inscription;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7" name="Shape 3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* FROM utilisateur WHERE email LIKE '%@gmail%';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count(email) as nb FROM utilisateur WHERE email LIKE '%@gmail%';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* FROM utilisateur WHERE email NOT LIKE '%_@_%._%';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6" name="Shape 3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 converti quand il le peut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0" name="Shape 3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requête récupère uniquement les noms en doublons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6" name="Shape 3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* from utilisateur where inscription::text like '2019%';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nom from utilisateur group by nom having count(nom) &gt; 1;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count(nom), nom, prenom from utilisateur group by nom, prenom having count(nom) &gt; 1;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4/ select count(distinct email) as emails from utilisateur;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5" name="Shape 3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 alias on doit nommer la table (comme on veut)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7" name="Shape 3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nom, prenom, email, inscription FROM  utilisateur WHERE inscription &gt; (select inscription from utilisateur where prenom = 'Jeff');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* FROM  (select distinct on (nom, prenom) nom, prenom, email, inscription from   utilisateur) u ORDER  BY inscription DESC;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0" name="Shape 3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Permet de créer un chemin entre les tables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2/ -d = detach (lance en arrière plan)</a:t>
            </a:r>
          </a:p>
          <a:p>
            <a:pPr/>
            <a:r>
              <a:t>3/ "docker exec -it postgres" =&gt; lance le container 'postgres' -it permet d’ouvrir un bash dédié au container</a:t>
            </a:r>
          </a:p>
          <a:p>
            <a:pPr/>
            <a:r>
              <a:t>"psql -U postgres" =&gt; commande lancée dans le container (connexion à postgres avec l’utilisateur 'postgres')</a:t>
            </a:r>
          </a:p>
          <a:p>
            <a:pPr/>
          </a:p>
          <a:p>
            <a:pPr/>
            <a:r>
              <a:t>Docker-compose évitait de créer un stockage avec busybox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6" name="Shape 4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1/ l’utilisateur ne peut avoir qu’un seul document</a:t>
            </a:r>
          </a:p>
          <a:p>
            <a:pPr/>
            <a:r>
              <a:t>2/ l’utilisateur peut avoir plusieurs documents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1" name="Shape 4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Id vide = utilisateur qui a commandé sans créer de compte ou qui a supprimé son compte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commande(id SERIAL PRIMARY KEY, id_utilisateur int REFERENCES utilisateur(id), date date DEFAULT current_date);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7" name="Shape 4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TABLE tcontenucommande(id SERIAL PRIMARY KEY, id_commande int REFERENCES commande(id), id_produit int REFERENCES produit(id), qte int DEFAULT 0);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0" name="Shape 4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* FROM utilisateur u INNER JOIN commande c ON u.id = c.id_utilisateur;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distinct on (nom, prenom) nom, prenom, email, inscription FROM utilisateur u INNER JOIN commande c ON u.id = c.id_utilisateur;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count(distinct u.id) FROM utilisateur u INNER JOIN commande c ON u.id = c.id_utilisateur;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4/ SELECT nom, prenom, count(nom) as nb FROM utilisateur u INNER JOIN commande c ON u.id = c.id_utilisateur GROUP BY nom, prenom;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5/ SELECT nom, prenom FROM utilisateur u LEFT JOIN commande c ON u.id = c.id_utilisateur WHERE c.id IS NULL;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6/ SELECT * FROM utilisateur u INNER JOIN commande c ON u.id = c.id_utilisateur WHERE c.date = current_date;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7/ SELECT p.nom FROM produit p LEFT JOIN contenucommande cc ON cc.id_produit = p.id WHERE cc.id IS NULL;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8/ SELECT u.nom, u.prenom, p.nom, cc.qte FROM produit p INNER JOIN contenucommande cc ON p.id = cc.id_produit INNER JOIN commande c ON cc.id_commande = c.id INNER JOIN utilisateur u ON u.id = c.id_utilisateur WHERE u.nom = 'Bezos';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9/ SELECT u.nom, u.prenom, p.nom, cc.qte FROM produit p INNER JOIN contenucommande cc ON p.id = cc.id_produit INNER JOIN commande c ON cc.id_commande = c.id INNER JOIN utilisateur u ON u.id = c.id_utilisateur WHERE c.id = (SELECT c.id FROM commande c INNER JOIN utilisateur u ON u.id = c.id_utilisateur WHERE u.nom = 'Torvalds' ORDER BY c.date asc LIMIT 1);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9" name="Shape 4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Avec opt2, pas obligé de mettre dans GROUP BY les colonnes calculés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7" name="Shape 4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https://www.postgresql.org/docs/9.5/functions-aggregate.html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3" name="Shape 4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3" invalidUrl="" action="" tgtFrame="" tooltip="" history="1" highlightClick="0" endSnd="0"/>
              </a:rPr>
              <a:t>https://www.postgresqltutorial.com/postgresql-date-functions/postgresql-extract/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https://www.postgresqltutorial.com/postgresql-string-functions/postgresql-concat-function/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https://www.postgresqltutorial.com/postgresql-aggregate-functions/postgresql-string_agg-function/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https://gist.github.com/apolloclark/ea5466d5929e63043dcf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https://www.postgresql.org/docs/9.2/datatype.html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Tous les types n’occupent pas le même espace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current_date =&gt; date aujourd’hui au bon format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1 : obligé de se souvenir de l’ordre des colonnes et de renseigner toutes les colonnes</a:t>
            </a:r>
          </a:p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2 : on choisi ce que l’on renseigne et dans quel ordre. C’est aussi plus stable en cas d’évolution des tables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BY : regroupe par critère</a:t>
            </a:r>
          </a:p>
          <a:p>
            <a:pPr/>
            <a:r>
              <a:t>Exemple GROUP BY permet de supprimer les doublons</a:t>
            </a:r>
          </a:p>
          <a:p>
            <a:pPr/>
            <a:r>
              <a:t>GROUP BY identique DISTINCT sur une seule colonne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3" name="Shape 2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faire que sur une colonne pour le moment (besoin d’un group by pour select plusieurs colonnes)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quêtage 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Requêtage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5" name="Quelques raccourcis Postgresql"/>
          <p:cNvSpPr txBox="1"/>
          <p:nvPr/>
        </p:nvSpPr>
        <p:spPr>
          <a:xfrm>
            <a:off x="3642556" y="2087056"/>
            <a:ext cx="57196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Quelques raccourcis Postgresql</a:t>
            </a:r>
          </a:p>
        </p:txBody>
      </p:sp>
      <p:graphicFrame>
        <p:nvGraphicFramePr>
          <p:cNvPr id="176" name="Tableau"/>
          <p:cNvGraphicFramePr/>
          <p:nvPr/>
        </p:nvGraphicFramePr>
        <p:xfrm>
          <a:off x="774700" y="3128595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636338"/>
                <a:gridCol w="8819062"/>
              </a:tblGrid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les bases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\c [dbname]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Connexion à une base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toutes les tables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\h [cmd]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Aide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 [table]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la structure de la table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toutes les commandes exécutées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\timing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le temps d’exécution des requêtes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\q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Déconnexion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81" name="Créer une base de données"/>
          <p:cNvSpPr txBox="1"/>
          <p:nvPr/>
        </p:nvSpPr>
        <p:spPr>
          <a:xfrm>
            <a:off x="917980" y="2168201"/>
            <a:ext cx="51316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base de données</a:t>
            </a:r>
          </a:p>
        </p:txBody>
      </p:sp>
      <p:sp>
        <p:nvSpPr>
          <p:cNvPr id="182" name="CREATE DATABASE [dbname];"/>
          <p:cNvSpPr txBox="1"/>
          <p:nvPr/>
        </p:nvSpPr>
        <p:spPr>
          <a:xfrm>
            <a:off x="935869" y="2812600"/>
            <a:ext cx="5449169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[dbname];</a:t>
            </a:r>
          </a:p>
        </p:txBody>
      </p:sp>
      <p:sp>
        <p:nvSpPr>
          <p:cNvPr id="183" name="Se déplacer sur la base de donnée"/>
          <p:cNvSpPr txBox="1"/>
          <p:nvPr/>
        </p:nvSpPr>
        <p:spPr>
          <a:xfrm>
            <a:off x="941482" y="4200201"/>
            <a:ext cx="62856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 déplacer sur la base de donnée</a:t>
            </a:r>
          </a:p>
        </p:txBody>
      </p:sp>
      <p:sp>
        <p:nvSpPr>
          <p:cNvPr id="184" name="\c [dbname];"/>
          <p:cNvSpPr txBox="1"/>
          <p:nvPr/>
        </p:nvSpPr>
        <p:spPr>
          <a:xfrm>
            <a:off x="935869" y="4868940"/>
            <a:ext cx="2675038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[dbname];</a:t>
            </a:r>
          </a:p>
        </p:txBody>
      </p:sp>
      <p:sp>
        <p:nvSpPr>
          <p:cNvPr id="185" name="Supprimer une base de données"/>
          <p:cNvSpPr txBox="1"/>
          <p:nvPr/>
        </p:nvSpPr>
        <p:spPr>
          <a:xfrm>
            <a:off x="917980" y="6232201"/>
            <a:ext cx="59578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base de données</a:t>
            </a:r>
          </a:p>
        </p:txBody>
      </p:sp>
      <p:sp>
        <p:nvSpPr>
          <p:cNvPr id="186" name="DROP DATABASE [dbname];"/>
          <p:cNvSpPr txBox="1"/>
          <p:nvPr/>
        </p:nvSpPr>
        <p:spPr>
          <a:xfrm>
            <a:off x="935869" y="6900940"/>
            <a:ext cx="5022380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[dbname];</a:t>
            </a:r>
          </a:p>
        </p:txBody>
      </p:sp>
      <p:sp>
        <p:nvSpPr>
          <p:cNvPr id="187" name="⚠️ Attention à ne pas supprimer la base sur laquelle vous travaillez ou celle sur laquelle vous vous connectez"/>
          <p:cNvSpPr txBox="1"/>
          <p:nvPr/>
        </p:nvSpPr>
        <p:spPr>
          <a:xfrm>
            <a:off x="920623" y="7651615"/>
            <a:ext cx="952968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Attention à ne pas supprimer la base sur laquelle vous travaillez ou celle sur laquelle vous vous connectez</a:t>
            </a:r>
          </a:p>
        </p:txBody>
      </p:sp>
      <p:sp>
        <p:nvSpPr>
          <p:cNvPr id="188" name="CREATE DATABASE bdd;"/>
          <p:cNvSpPr txBox="1"/>
          <p:nvPr/>
        </p:nvSpPr>
        <p:spPr>
          <a:xfrm>
            <a:off x="935869" y="2812600"/>
            <a:ext cx="4382196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bdd;</a:t>
            </a:r>
          </a:p>
        </p:txBody>
      </p:sp>
      <p:sp>
        <p:nvSpPr>
          <p:cNvPr id="189" name="\c bdd;"/>
          <p:cNvSpPr txBox="1"/>
          <p:nvPr/>
        </p:nvSpPr>
        <p:spPr>
          <a:xfrm>
            <a:off x="935869" y="4868940"/>
            <a:ext cx="1608064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bdd;</a:t>
            </a:r>
          </a:p>
        </p:txBody>
      </p:sp>
      <p:sp>
        <p:nvSpPr>
          <p:cNvPr id="190" name="DROP DATABASE bdd;"/>
          <p:cNvSpPr txBox="1"/>
          <p:nvPr/>
        </p:nvSpPr>
        <p:spPr>
          <a:xfrm>
            <a:off x="935869" y="6900940"/>
            <a:ext cx="3955406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bdd;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1"/>
      <p:bldP build="whole" bldLvl="1" animBg="1" rev="0" advAuto="0" spid="186" grpId="5"/>
      <p:bldP build="whole" bldLvl="1" animBg="1" rev="0" advAuto="0" spid="190" grpId="6"/>
      <p:bldP build="whole" bldLvl="1" animBg="1" rev="0" advAuto="0" spid="188" grpId="2"/>
      <p:bldP build="whole" bldLvl="1" animBg="1" rev="0" advAuto="0" spid="189" grpId="4"/>
      <p:bldP build="whole" bldLvl="1" animBg="1" rev="0" advAuto="0" spid="184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3" name="Créer une table"/>
          <p:cNvSpPr txBox="1"/>
          <p:nvPr/>
        </p:nvSpPr>
        <p:spPr>
          <a:xfrm>
            <a:off x="917980" y="3311201"/>
            <a:ext cx="295170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</a:t>
            </a:r>
          </a:p>
        </p:txBody>
      </p:sp>
      <p:sp>
        <p:nvSpPr>
          <p:cNvPr id="194" name="CREATE TABLE [nom_table]…"/>
          <p:cNvSpPr txBox="1"/>
          <p:nvPr/>
        </p:nvSpPr>
        <p:spPr>
          <a:xfrm>
            <a:off x="935869" y="3955600"/>
            <a:ext cx="1057064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[type], [nom_colonne2] [type] );</a:t>
            </a:r>
          </a:p>
        </p:txBody>
      </p:sp>
      <p:sp>
        <p:nvSpPr>
          <p:cNvPr id="195" name="Supprimer une table"/>
          <p:cNvSpPr txBox="1"/>
          <p:nvPr/>
        </p:nvSpPr>
        <p:spPr>
          <a:xfrm>
            <a:off x="941482" y="5724201"/>
            <a:ext cx="37779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table</a:t>
            </a:r>
          </a:p>
        </p:txBody>
      </p:sp>
      <p:sp>
        <p:nvSpPr>
          <p:cNvPr id="196" name="DROP TABLE [nom_table];"/>
          <p:cNvSpPr txBox="1"/>
          <p:nvPr/>
        </p:nvSpPr>
        <p:spPr>
          <a:xfrm>
            <a:off x="935869" y="6368600"/>
            <a:ext cx="5022380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[nom_table];</a:t>
            </a:r>
          </a:p>
        </p:txBody>
      </p:sp>
      <p:sp>
        <p:nvSpPr>
          <p:cNvPr id="197" name="CREATE TABLE docs…"/>
          <p:cNvSpPr txBox="1"/>
          <p:nvPr/>
        </p:nvSpPr>
        <p:spPr>
          <a:xfrm>
            <a:off x="935869" y="3955600"/>
            <a:ext cx="608935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int, nom varchar(50) );</a:t>
            </a:r>
          </a:p>
        </p:txBody>
      </p:sp>
      <p:sp>
        <p:nvSpPr>
          <p:cNvPr id="198" name="DROP TABLE docs;"/>
          <p:cNvSpPr txBox="1"/>
          <p:nvPr/>
        </p:nvSpPr>
        <p:spPr>
          <a:xfrm>
            <a:off x="935869" y="6368600"/>
            <a:ext cx="3528617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docs;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2"/>
      <p:bldP build="whole" bldLvl="1" animBg="1" rev="0" advAuto="0" spid="196" grpId="4"/>
      <p:bldP build="whole" bldLvl="1" animBg="1" rev="0" advAuto="0" spid="196" grpId="5"/>
      <p:bldP build="whole" bldLvl="1" animBg="1" rev="0" advAuto="0" spid="198" grpId="6"/>
      <p:bldP build="whole" bldLvl="1" animBg="1" rev="0" advAuto="0" spid="195" grpId="3"/>
      <p:bldP build="whole" bldLvl="1" animBg="1" rev="0" advAuto="0" spid="19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01" name="Les types de données"/>
          <p:cNvSpPr txBox="1"/>
          <p:nvPr/>
        </p:nvSpPr>
        <p:spPr>
          <a:xfrm>
            <a:off x="771920" y="2311430"/>
            <a:ext cx="40143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de données</a:t>
            </a:r>
          </a:p>
        </p:txBody>
      </p:sp>
      <p:graphicFrame>
        <p:nvGraphicFramePr>
          <p:cNvPr id="202" name="Tableau"/>
          <p:cNvGraphicFramePr/>
          <p:nvPr/>
        </p:nvGraphicFramePr>
        <p:xfrm>
          <a:off x="774700" y="3212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54885"/>
                <a:gridCol w="870051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bool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Booléens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varchar(n)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 maximum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(aaaa-mm-jj)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int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Entiers numériques entre -2147483648 et +2147483647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real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Nombre à virgule (jusqu’à 6 numéros après la virgule)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serial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 auto-incrémenté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timestamptz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et 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07" name="Pourquoi utiliser le bon type de données ?"/>
          <p:cNvSpPr txBox="1"/>
          <p:nvPr/>
        </p:nvSpPr>
        <p:spPr>
          <a:xfrm>
            <a:off x="2661406" y="2057430"/>
            <a:ext cx="76819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Pourquoi utiliser le bon type de données ?</a:t>
            </a:r>
          </a:p>
        </p:txBody>
      </p:sp>
      <p:sp>
        <p:nvSpPr>
          <p:cNvPr id="208" name="1/ pour les fonctions de comparaison, recherche, etc…"/>
          <p:cNvSpPr txBox="1"/>
          <p:nvPr/>
        </p:nvSpPr>
        <p:spPr>
          <a:xfrm>
            <a:off x="822266" y="3523531"/>
            <a:ext cx="10680367" cy="336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pour les fonctions de comparaison, recherche, etc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pour bénéficier des fonctionnalités du SGBDR (auto-incrémentation)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 </a:t>
            </a:r>
            <a:r>
              <a:t>pour optimiser le poids de votre BDD</a:t>
            </a:r>
          </a:p>
        </p:txBody>
      </p:sp>
      <p:sp>
        <p:nvSpPr>
          <p:cNvPr id="209" name="Un id doit être unique, stable, non nul"/>
          <p:cNvSpPr txBox="1"/>
          <p:nvPr/>
        </p:nvSpPr>
        <p:spPr>
          <a:xfrm>
            <a:off x="854724" y="3530661"/>
            <a:ext cx="77124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Un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id</a:t>
            </a:r>
            <a:r>
              <a:t> doit être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unique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stable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non nul</a:t>
            </a:r>
          </a:p>
        </p:txBody>
      </p:sp>
      <p:sp>
        <p:nvSpPr>
          <p:cNvPr id="210" name="Les types numériques suppriment le 0 initial"/>
          <p:cNvSpPr txBox="1"/>
          <p:nvPr/>
        </p:nvSpPr>
        <p:spPr>
          <a:xfrm>
            <a:off x="866166" y="4692649"/>
            <a:ext cx="94051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numériques suppriment le 0 initial</a:t>
            </a:r>
          </a:p>
        </p:txBody>
      </p:sp>
      <p:sp>
        <p:nvSpPr>
          <p:cNvPr id="211" name="char(n) impose le nombre de caractères Si j’ajoute &quot;test&quot; dans un char(10), il sauvegardera &quot;test      &quot; pour avoir 10 caractères"/>
          <p:cNvSpPr txBox="1"/>
          <p:nvPr/>
        </p:nvSpPr>
        <p:spPr>
          <a:xfrm>
            <a:off x="822266" y="5873778"/>
            <a:ext cx="1180187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char(n) impose le nombre de caractères</a:t>
            </a:r>
            <a:br/>
            <a:r>
              <a:rPr sz="2800"/>
              <a:t>Si j’ajoute "test" dans un char(10), il sauvegardera "test      " pour avoir 10 caractères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3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3"/>
      <p:bldP build="whole" bldLvl="1" animBg="1" rev="0" advAuto="0" spid="210" grpId="4"/>
      <p:bldP build="whole" bldLvl="1" animBg="1" rev="0" advAuto="0" spid="208" grpId="1"/>
      <p:bldP build="whole" bldLvl="1" animBg="1" rev="0" advAuto="0" spid="208" grpId="2"/>
      <p:bldP build="whole" bldLvl="1" animBg="1" rev="0" advAuto="0" spid="211" grpId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6" name="Créer une table avec contraintes"/>
          <p:cNvSpPr txBox="1"/>
          <p:nvPr/>
        </p:nvSpPr>
        <p:spPr>
          <a:xfrm>
            <a:off x="409980" y="3311201"/>
            <a:ext cx="597552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 avec contraintes</a:t>
            </a:r>
          </a:p>
        </p:txBody>
      </p:sp>
      <p:sp>
        <p:nvSpPr>
          <p:cNvPr id="217" name="CREATE TABLE [nom_table]…"/>
          <p:cNvSpPr txBox="1"/>
          <p:nvPr/>
        </p:nvSpPr>
        <p:spPr>
          <a:xfrm>
            <a:off x="427869" y="3955600"/>
            <a:ext cx="110135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 [contrainte], [nom_colonne2] [type] [contrainte] );</a:t>
            </a:r>
          </a:p>
        </p:txBody>
      </p:sp>
      <p:sp>
        <p:nvSpPr>
          <p:cNvPr id="218" name="CREATE TABLE docs…"/>
          <p:cNvSpPr txBox="1"/>
          <p:nvPr/>
        </p:nvSpPr>
        <p:spPr>
          <a:xfrm>
            <a:off x="427869" y="3955600"/>
            <a:ext cx="1206440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SERIAL PRIMARY KEY, nom varchar(50) NOT NULL, path varchar(50) );</a:t>
            </a:r>
          </a:p>
        </p:txBody>
      </p:sp>
      <p:graphicFrame>
        <p:nvGraphicFramePr>
          <p:cNvPr id="219" name="Tableau"/>
          <p:cNvGraphicFramePr/>
          <p:nvPr/>
        </p:nvGraphicFramePr>
        <p:xfrm>
          <a:off x="2468418" y="60969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3144981"/>
                <a:gridCol w="3144981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3"/>
      <p:bldP build="whole" bldLvl="1" animBg="1" rev="0" advAuto="0" spid="217" grpId="1"/>
      <p:bldP build="whole" bldLvl="1" animBg="1" rev="0" advAuto="0" spid="218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22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23" name="1/ créer une nouvelle base de données intitulée &quot;Boutique&quot;…"/>
          <p:cNvSpPr txBox="1"/>
          <p:nvPr/>
        </p:nvSpPr>
        <p:spPr>
          <a:xfrm>
            <a:off x="822266" y="2964731"/>
            <a:ext cx="11360268" cy="448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créer une nouvelle base de données intitulée "Boutique"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dans cette BDD, créer une table intitulée "Utilisateur" qui doit permettre de stocker :</a:t>
            </a:r>
            <a:br/>
            <a:r>
              <a:t>- son nom (ne peut pas être null),</a:t>
            </a:r>
            <a:br/>
            <a:r>
              <a:t>- son prénom (ne peut pas être null),</a:t>
            </a:r>
            <a:br/>
            <a:r>
              <a:t>- son email,</a:t>
            </a:r>
            <a:br/>
            <a:r>
              <a:t>- sa date d’inscription (par défaut définie à aujourd’hui)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28" name="Option 1 - en respectant l’ordre des colonnes"/>
          <p:cNvSpPr txBox="1"/>
          <p:nvPr/>
        </p:nvSpPr>
        <p:spPr>
          <a:xfrm>
            <a:off x="917980" y="2549201"/>
            <a:ext cx="83809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1 - en respectant l’ordre des colonnes</a:t>
            </a:r>
          </a:p>
        </p:txBody>
      </p:sp>
      <p:sp>
        <p:nvSpPr>
          <p:cNvPr id="229" name="INSERT INTO [table]…"/>
          <p:cNvSpPr txBox="1"/>
          <p:nvPr/>
        </p:nvSpPr>
        <p:spPr>
          <a:xfrm>
            <a:off x="935869" y="3193600"/>
            <a:ext cx="1099743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[valeur_colonne1], [valeur_colonne2], … );</a:t>
            </a:r>
          </a:p>
        </p:txBody>
      </p:sp>
      <p:sp>
        <p:nvSpPr>
          <p:cNvPr id="230" name="Option 2 - en précisant l’ordre des colonnes"/>
          <p:cNvSpPr txBox="1"/>
          <p:nvPr/>
        </p:nvSpPr>
        <p:spPr>
          <a:xfrm>
            <a:off x="941482" y="4962201"/>
            <a:ext cx="81099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2 - en précisant l’ordre des colonnes</a:t>
            </a:r>
          </a:p>
        </p:txBody>
      </p:sp>
      <p:sp>
        <p:nvSpPr>
          <p:cNvPr id="231" name="INSERT INTO [table] ( [nom_colonne2], [nom_colonne1] )…"/>
          <p:cNvSpPr txBox="1"/>
          <p:nvPr/>
        </p:nvSpPr>
        <p:spPr>
          <a:xfrm>
            <a:off x="935869" y="5606600"/>
            <a:ext cx="11851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 ( [nom_colonne2], [nom_colonne1] 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[valeur_colonne2], [valeur_colonne1] );</a:t>
            </a:r>
          </a:p>
        </p:txBody>
      </p:sp>
      <p:sp>
        <p:nvSpPr>
          <p:cNvPr id="232" name="Insérer des données"/>
          <p:cNvSpPr txBox="1"/>
          <p:nvPr/>
        </p:nvSpPr>
        <p:spPr>
          <a:xfrm>
            <a:off x="4353769" y="1539650"/>
            <a:ext cx="37348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Insérer des données</a:t>
            </a:r>
          </a:p>
        </p:txBody>
      </p:sp>
      <p:sp>
        <p:nvSpPr>
          <p:cNvPr id="233" name="⚠️ Les guillemets doubles ne fonctionnent pas en ligne de commande, il faut utiliser des guillemets simples"/>
          <p:cNvSpPr txBox="1"/>
          <p:nvPr/>
        </p:nvSpPr>
        <p:spPr>
          <a:xfrm>
            <a:off x="843833" y="7375201"/>
            <a:ext cx="9921087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Les guillemets doubles ne fonctionnent pas en ligne de commande, il faut utiliser des guillemets simples</a:t>
            </a:r>
          </a:p>
        </p:txBody>
      </p:sp>
      <p:sp>
        <p:nvSpPr>
          <p:cNvPr id="234" name="Mieux vaut utiliser l’option 2 : - on choisi ce que l’on renseigne, - on choisi l’ordre dans lesquelles on les renseigne, - ça évite d’insérer les données dans la mauvaise colonne, - c’est plus stable en cas d’évolution des tables."/>
          <p:cNvSpPr txBox="1"/>
          <p:nvPr/>
        </p:nvSpPr>
        <p:spPr>
          <a:xfrm>
            <a:off x="910060" y="4893925"/>
            <a:ext cx="10998250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Mieux vaut utiliser l’option 2 :</a:t>
            </a:r>
            <a:br/>
            <a:r>
              <a:t>- on choisi ce que l’on renseigne,</a:t>
            </a:r>
            <a:br/>
            <a:r>
              <a:t>- on choisi l’ordre dans lesquelles on les renseigne,</a:t>
            </a:r>
            <a:br/>
            <a:r>
              <a:t>- ça évite d’insérer les données dans la mauvaise colonne,</a:t>
            </a:r>
            <a:br/>
            <a:r>
              <a:t>- c’est plus stable en cas d’évolution des tables.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click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526 -0.247357" origin="layout" pathEditMode="relative">
                                      <p:cBhvr>
                                        <p:cTn id="28" dur="3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18 -0.246447" origin="layout" pathEditMode="relative">
                                      <p:cBhvr>
                                        <p:cTn id="31" dur="3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28 0.064921" origin="layout" pathEditMode="relative">
                                      <p:cBhvr>
                                        <p:cTn id="34" dur="3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1"/>
      <p:bldP build="whole" bldLvl="1" animBg="1" rev="0" advAuto="0" spid="229" grpId="5"/>
      <p:bldP build="whole" bldLvl="1" animBg="1" rev="0" advAuto="0" spid="234" grpId="9"/>
      <p:bldP build="whole" bldLvl="1" animBg="1" rev="0" advAuto="0" spid="231" grpId="2"/>
      <p:bldP build="whole" bldLvl="1" animBg="1" rev="0" advAuto="0" spid="228" grpId="4"/>
      <p:bldP build="whole" bldLvl="1" animBg="1" rev="0" advAuto="0" spid="233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39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40" name="Insérer ces 7 utilisateurs dans votre table Utilisateur"/>
          <p:cNvSpPr txBox="1"/>
          <p:nvPr/>
        </p:nvSpPr>
        <p:spPr>
          <a:xfrm>
            <a:off x="822267" y="2837053"/>
            <a:ext cx="113602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Insérer ces 7 utilisateurs dans votre table Utilisateur</a:t>
            </a:r>
          </a:p>
        </p:txBody>
      </p:sp>
      <p:graphicFrame>
        <p:nvGraphicFramePr>
          <p:cNvPr id="241" name="Tableau"/>
          <p:cNvGraphicFramePr/>
          <p:nvPr/>
        </p:nvGraphicFramePr>
        <p:xfrm>
          <a:off x="774700" y="37465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778000"/>
                <a:gridCol w="4449514"/>
                <a:gridCol w="2863850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Inscription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Torvalds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linus.torvalds@linux.com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05/10/1991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Bezos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jeff.bezos@amazon.com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05/07/1994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01/01/1995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Page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larry.page@gmail.com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04/09/1998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elon.musk@tesla.com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01/07/2003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44" name="SELECT [colonne1], [colonne2], etc…"/>
          <p:cNvSpPr txBox="1"/>
          <p:nvPr/>
        </p:nvSpPr>
        <p:spPr>
          <a:xfrm>
            <a:off x="427869" y="3320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[table];</a:t>
            </a:r>
          </a:p>
        </p:txBody>
      </p:sp>
      <p:sp>
        <p:nvSpPr>
          <p:cNvPr id="245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46" name="SELECT *…"/>
          <p:cNvSpPr txBox="1"/>
          <p:nvPr/>
        </p:nvSpPr>
        <p:spPr>
          <a:xfrm>
            <a:off x="427869" y="3320600"/>
            <a:ext cx="2248248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7" name="SELECT nom, path…"/>
          <p:cNvSpPr txBox="1"/>
          <p:nvPr/>
        </p:nvSpPr>
        <p:spPr>
          <a:xfrm>
            <a:off x="427869" y="3320600"/>
            <a:ext cx="3742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8" name="Requêtes simples"/>
          <p:cNvSpPr txBox="1"/>
          <p:nvPr/>
        </p:nvSpPr>
        <p:spPr>
          <a:xfrm>
            <a:off x="409980" y="2676201"/>
            <a:ext cx="321759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simples</a:t>
            </a:r>
          </a:p>
        </p:txBody>
      </p:sp>
      <p:sp>
        <p:nvSpPr>
          <p:cNvPr id="249" name="SELECT [colonne1], [colonne2], etc…"/>
          <p:cNvSpPr txBox="1"/>
          <p:nvPr/>
        </p:nvSpPr>
        <p:spPr>
          <a:xfrm>
            <a:off x="427869" y="5479600"/>
            <a:ext cx="758311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50" name="SELECT nom, path…"/>
          <p:cNvSpPr txBox="1"/>
          <p:nvPr/>
        </p:nvSpPr>
        <p:spPr>
          <a:xfrm>
            <a:off x="427869" y="5479600"/>
            <a:ext cx="3742011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!= '';</a:t>
            </a:r>
          </a:p>
        </p:txBody>
      </p:sp>
      <p:sp>
        <p:nvSpPr>
          <p:cNvPr id="251" name="Requêtes avec conditions"/>
          <p:cNvSpPr txBox="1"/>
          <p:nvPr/>
        </p:nvSpPr>
        <p:spPr>
          <a:xfrm>
            <a:off x="409980" y="4835201"/>
            <a:ext cx="466531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avec conditions</a:t>
            </a:r>
          </a:p>
        </p:txBody>
      </p:sp>
      <p:sp>
        <p:nvSpPr>
          <p:cNvPr id="252" name="SELECT nom, path…"/>
          <p:cNvSpPr txBox="1"/>
          <p:nvPr/>
        </p:nvSpPr>
        <p:spPr>
          <a:xfrm>
            <a:off x="427869" y="5479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clickEffect" presetID="9" grpId="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4" dur="indefinite" fill="hold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3" dur="indefinite" fill="hold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9" grpId="6"/>
      <p:bldP build="whole" bldLvl="1" animBg="1" rev="0" advAuto="0" spid="246" grpId="2"/>
      <p:bldP build="whole" bldLvl="1" animBg="1" rev="0" advAuto="0" spid="246" grpId="3"/>
      <p:bldP build="whole" bldLvl="1" animBg="1" rev="0" advAuto="0" spid="249" grpId="7"/>
      <p:bldP build="whole" bldLvl="1" animBg="1" rev="0" advAuto="0" spid="250" grpId="8"/>
      <p:bldP build="whole" bldLvl="1" animBg="1" rev="0" advAuto="0" spid="250" grpId="9"/>
      <p:bldP build="whole" bldLvl="1" animBg="1" rev="0" advAuto="0" spid="244" grpId="1"/>
      <p:bldP build="whole" bldLvl="1" animBg="1" rev="0" advAuto="0" spid="251" grpId="5"/>
      <p:bldP build="whole" bldLvl="1" animBg="1" rev="0" advAuto="0" spid="247" grpId="4"/>
      <p:bldP build="whole" bldLvl="1" animBg="1" rev="0" advAuto="0" spid="252" grpId="1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2" name="SQL ?"/>
          <p:cNvSpPr txBox="1"/>
          <p:nvPr/>
        </p:nvSpPr>
        <p:spPr>
          <a:xfrm>
            <a:off x="5914826" y="2213044"/>
            <a:ext cx="11751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SQL ?</a:t>
            </a:r>
          </a:p>
        </p:txBody>
      </p:sp>
      <p:sp>
        <p:nvSpPr>
          <p:cNvPr id="123" name="Structured Query Language…"/>
          <p:cNvSpPr txBox="1"/>
          <p:nvPr/>
        </p:nvSpPr>
        <p:spPr>
          <a:xfrm>
            <a:off x="1750739" y="3778389"/>
            <a:ext cx="9318577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tructured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Q</a:t>
            </a:r>
            <a:r>
              <a:t>uery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L</a:t>
            </a:r>
            <a:r>
              <a:t>anguage</a:t>
            </a:r>
          </a:p>
          <a:p>
            <a:pPr algn="l">
              <a:spcBef>
                <a:spcPts val="3800"/>
              </a:spcBef>
              <a:defRPr sz="3800"/>
            </a:pPr>
            <a:r>
              <a:t>Permet de dialoguer avec des Bases de données.</a:t>
            </a:r>
          </a:p>
        </p:txBody>
      </p:sp>
      <p:sp>
        <p:nvSpPr>
          <p:cNvPr id="124" name="Apparut en 1974, on en est à la version SQL:2011"/>
          <p:cNvSpPr txBox="1"/>
          <p:nvPr/>
        </p:nvSpPr>
        <p:spPr>
          <a:xfrm>
            <a:off x="1799771" y="6435934"/>
            <a:ext cx="96692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Apparut en 1974, on en est à la version SQL:2011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2"/>
      <p:bldP build="whole" bldLvl="1" animBg="1" rev="0" advAuto="0" spid="12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5" name="Les opérateurs et mots clés de comparaison"/>
          <p:cNvSpPr txBox="1"/>
          <p:nvPr/>
        </p:nvSpPr>
        <p:spPr>
          <a:xfrm>
            <a:off x="263920" y="1168430"/>
            <a:ext cx="810815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opérateurs et mots clés de comparaison</a:t>
            </a:r>
          </a:p>
        </p:txBody>
      </p:sp>
      <p:graphicFrame>
        <p:nvGraphicFramePr>
          <p:cNvPr id="256" name="Tableau"/>
          <p:cNvGraphicFramePr/>
          <p:nvPr/>
        </p:nvGraphicFramePr>
        <p:xfrm>
          <a:off x="139700" y="2069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4286114"/>
                <a:gridCol w="603315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!=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différent de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&gt;x AND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et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OR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 x OR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ou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&gt;=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AND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&lt;=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NOT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OR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NOT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!=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9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60" name="1/ Récupérez toute la table…"/>
          <p:cNvSpPr txBox="1"/>
          <p:nvPr/>
        </p:nvSpPr>
        <p:spPr>
          <a:xfrm>
            <a:off x="822266" y="2437681"/>
            <a:ext cx="11360268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Récupérez toute la table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Récupérez tous les champs 'Nom' et 'Prénom'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Récupérez toutes personnes dont le nom est 'Doe'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4/</a:t>
            </a:r>
            <a:r>
              <a:t> Récupérez les dates d’inscriptions et emails des personnes inscrites aujourd’hui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5/</a:t>
            </a:r>
            <a:r>
              <a:t> Récupérez la liste des utilisateurs inscrits dans les années 90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63" name="SELECT [colonne1], [colonne2], etc…"/>
          <p:cNvSpPr txBox="1"/>
          <p:nvPr/>
        </p:nvSpPr>
        <p:spPr>
          <a:xfrm>
            <a:off x="427869" y="3066600"/>
            <a:ext cx="758311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[colonne] [critère];</a:t>
            </a:r>
          </a:p>
        </p:txBody>
      </p:sp>
      <p:sp>
        <p:nvSpPr>
          <p:cNvPr id="264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65" name="SELECT nom, path…"/>
          <p:cNvSpPr txBox="1"/>
          <p:nvPr/>
        </p:nvSpPr>
        <p:spPr>
          <a:xfrm>
            <a:off x="427869" y="3066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nom DESC;</a:t>
            </a:r>
          </a:p>
        </p:txBody>
      </p:sp>
      <p:sp>
        <p:nvSpPr>
          <p:cNvPr id="266" name="Ordonner les résultats"/>
          <p:cNvSpPr txBox="1"/>
          <p:nvPr/>
        </p:nvSpPr>
        <p:spPr>
          <a:xfrm>
            <a:off x="409980" y="2422201"/>
            <a:ext cx="41402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Ordonner les résultats</a:t>
            </a:r>
          </a:p>
        </p:txBody>
      </p:sp>
      <p:sp>
        <p:nvSpPr>
          <p:cNvPr id="267" name="SELECT [colonne1], [colonne2]…"/>
          <p:cNvSpPr txBox="1"/>
          <p:nvPr/>
        </p:nvSpPr>
        <p:spPr>
          <a:xfrm>
            <a:off x="427869" y="6114600"/>
            <a:ext cx="694293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[colonne1], [colonne2];</a:t>
            </a:r>
          </a:p>
        </p:txBody>
      </p:sp>
      <p:sp>
        <p:nvSpPr>
          <p:cNvPr id="268" name="SELECT nom, path…"/>
          <p:cNvSpPr txBox="1"/>
          <p:nvPr/>
        </p:nvSpPr>
        <p:spPr>
          <a:xfrm>
            <a:off x="427869" y="6114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nom, path;</a:t>
            </a:r>
          </a:p>
        </p:txBody>
      </p:sp>
      <p:sp>
        <p:nvSpPr>
          <p:cNvPr id="269" name="Regrouper les résultats"/>
          <p:cNvSpPr txBox="1"/>
          <p:nvPr/>
        </p:nvSpPr>
        <p:spPr>
          <a:xfrm>
            <a:off x="409980" y="5470201"/>
            <a:ext cx="42159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Regrouper les résultats</a:t>
            </a:r>
          </a:p>
        </p:txBody>
      </p:sp>
      <p:sp>
        <p:nvSpPr>
          <p:cNvPr id="270" name="DESC : + =&gt; -…"/>
          <p:cNvSpPr txBox="1"/>
          <p:nvPr/>
        </p:nvSpPr>
        <p:spPr>
          <a:xfrm>
            <a:off x="9156045" y="3536500"/>
            <a:ext cx="3101827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DESC : + =&gt; -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ASC  : - =&gt; +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0" dur="indefinite" fill="hold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7" grpId="6"/>
      <p:bldP build="whole" bldLvl="1" animBg="1" rev="0" advAuto="0" spid="263" grpId="2"/>
      <p:bldP build="whole" bldLvl="1" animBg="1" rev="0" advAuto="0" spid="269" grpId="4"/>
      <p:bldP build="whole" bldLvl="1" animBg="1" rev="0" advAuto="0" spid="268" grpId="7"/>
      <p:bldP build="whole" bldLvl="1" animBg="1" rev="0" advAuto="0" spid="265" grpId="3"/>
      <p:bldP build="whole" bldLvl="1" animBg="1" rev="0" advAuto="0" spid="267" grpId="5"/>
      <p:bldP build="whole" bldLvl="1" animBg="1" rev="0" advAuto="0" spid="27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75" name="SELECT COUNT([colonne1])…"/>
          <p:cNvSpPr txBox="1"/>
          <p:nvPr/>
        </p:nvSpPr>
        <p:spPr>
          <a:xfrm>
            <a:off x="427869" y="3701600"/>
            <a:ext cx="5449169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76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77" name="SELECT COUNT(nom)…"/>
          <p:cNvSpPr txBox="1"/>
          <p:nvPr/>
        </p:nvSpPr>
        <p:spPr>
          <a:xfrm>
            <a:off x="427869" y="3701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78" name="Compter des résultats"/>
          <p:cNvSpPr txBox="1"/>
          <p:nvPr/>
        </p:nvSpPr>
        <p:spPr>
          <a:xfrm>
            <a:off x="409980" y="3057201"/>
            <a:ext cx="41103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Compter des résultats</a:t>
            </a:r>
          </a:p>
        </p:txBody>
      </p:sp>
      <p:sp>
        <p:nvSpPr>
          <p:cNvPr id="279" name="SELECT COUNT([colonne1]) AS [nom]…"/>
          <p:cNvSpPr txBox="1"/>
          <p:nvPr/>
        </p:nvSpPr>
        <p:spPr>
          <a:xfrm>
            <a:off x="427869" y="6114600"/>
            <a:ext cx="736972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 AS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80" name="SELECT COUNT(nom) AS nb…"/>
          <p:cNvSpPr txBox="1"/>
          <p:nvPr/>
        </p:nvSpPr>
        <p:spPr>
          <a:xfrm>
            <a:off x="427869" y="6114600"/>
            <a:ext cx="5235774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 AS nb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81" name="Renommer l’intitulé d’une colonne"/>
          <p:cNvSpPr txBox="1"/>
          <p:nvPr/>
        </p:nvSpPr>
        <p:spPr>
          <a:xfrm>
            <a:off x="409980" y="5470201"/>
            <a:ext cx="631306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Renommer l’intitulé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0" grpId="6"/>
      <p:bldP build="whole" bldLvl="1" animBg="1" rev="0" advAuto="0" spid="275" grpId="1"/>
      <p:bldP build="whole" bldLvl="1" animBg="1" rev="0" advAuto="0" spid="279" grpId="4"/>
      <p:bldP build="whole" bldLvl="1" animBg="1" rev="0" advAuto="0" spid="279" grpId="5"/>
      <p:bldP build="whole" bldLvl="1" animBg="1" rev="0" advAuto="0" spid="281" grpId="3"/>
      <p:bldP build="whole" bldLvl="1" animBg="1" rev="0" advAuto="0" spid="277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86" name="SELECT COUNT([colonne1]), [colonne1]…"/>
          <p:cNvSpPr txBox="1"/>
          <p:nvPr/>
        </p:nvSpPr>
        <p:spPr>
          <a:xfrm>
            <a:off x="427869" y="3193600"/>
            <a:ext cx="800990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COUNT([colonne1]), [colonne1]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[colonne1];</a:t>
            </a:r>
          </a:p>
        </p:txBody>
      </p:sp>
      <p:sp>
        <p:nvSpPr>
          <p:cNvPr id="287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88" name="SELECT COUNT(nom), nom…"/>
          <p:cNvSpPr txBox="1"/>
          <p:nvPr/>
        </p:nvSpPr>
        <p:spPr>
          <a:xfrm>
            <a:off x="427869" y="3193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COUNT(nom),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nom;</a:t>
            </a:r>
          </a:p>
        </p:txBody>
      </p:sp>
      <p:sp>
        <p:nvSpPr>
          <p:cNvPr id="289" name="Connaitre le nombre de doublons"/>
          <p:cNvSpPr txBox="1"/>
          <p:nvPr/>
        </p:nvSpPr>
        <p:spPr>
          <a:xfrm>
            <a:off x="409980" y="2549201"/>
            <a:ext cx="62548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Connaitre le nombre de doublons</a:t>
            </a:r>
          </a:p>
        </p:txBody>
      </p:sp>
      <p:sp>
        <p:nvSpPr>
          <p:cNvPr id="290" name="SELECT DISTINCT [colonne1], [colonne2]…"/>
          <p:cNvSpPr txBox="1"/>
          <p:nvPr/>
        </p:nvSpPr>
        <p:spPr>
          <a:xfrm>
            <a:off x="427869" y="6241600"/>
            <a:ext cx="8436695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291" name="SELECT DISTINCT nom, path…"/>
          <p:cNvSpPr txBox="1"/>
          <p:nvPr/>
        </p:nvSpPr>
        <p:spPr>
          <a:xfrm>
            <a:off x="427869" y="6241600"/>
            <a:ext cx="5662564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92" name="Ne pas récupérer les doublons dans un résultat"/>
          <p:cNvSpPr txBox="1"/>
          <p:nvPr/>
        </p:nvSpPr>
        <p:spPr>
          <a:xfrm>
            <a:off x="409980" y="5597201"/>
            <a:ext cx="862094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dans un résultat</a:t>
            </a:r>
          </a:p>
        </p:txBody>
      </p:sp>
      <p:sp>
        <p:nvSpPr>
          <p:cNvPr id="293" name="⚠️ DISTINCT se base seulement sur les champs listés dans le select"/>
          <p:cNvSpPr txBox="1"/>
          <p:nvPr/>
        </p:nvSpPr>
        <p:spPr>
          <a:xfrm>
            <a:off x="412623" y="7600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se base seulement sur les champs listés dans le select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1" grpId="6"/>
      <p:bldP build="whole" bldLvl="1" animBg="1" rev="0" advAuto="0" spid="293" grpId="7"/>
      <p:bldP build="whole" bldLvl="1" animBg="1" rev="0" advAuto="0" spid="286" grpId="1"/>
      <p:bldP build="whole" bldLvl="1" animBg="1" rev="0" advAuto="0" spid="288" grpId="2"/>
      <p:bldP build="whole" bldLvl="1" animBg="1" rev="0" advAuto="0" spid="290" grpId="4"/>
      <p:bldP build="whole" bldLvl="1" animBg="1" rev="0" advAuto="0" spid="292" grpId="3"/>
      <p:bldP build="whole" bldLvl="1" animBg="1" rev="0" advAuto="0" spid="290" grpId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98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99" name="SELECT DISTINCT ON ([colonne1], …) [nom_colonne], etc…"/>
          <p:cNvSpPr txBox="1"/>
          <p:nvPr/>
        </p:nvSpPr>
        <p:spPr>
          <a:xfrm>
            <a:off x="427869" y="3955600"/>
            <a:ext cx="1214906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([colonne1], …) [nom_colonne],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300" name="SELECT DISTINCT ON (nom) nom, path…"/>
          <p:cNvSpPr txBox="1"/>
          <p:nvPr/>
        </p:nvSpPr>
        <p:spPr>
          <a:xfrm>
            <a:off x="427869" y="3955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(nom)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301" name="Ne pas récupérer les doublons sur un seul champ"/>
          <p:cNvSpPr txBox="1"/>
          <p:nvPr/>
        </p:nvSpPr>
        <p:spPr>
          <a:xfrm>
            <a:off x="409980" y="3311201"/>
            <a:ext cx="9044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sur un seul champ</a:t>
            </a:r>
          </a:p>
        </p:txBody>
      </p:sp>
      <p:sp>
        <p:nvSpPr>
          <p:cNvPr id="302" name="⚠️ DISTINCT ON supprime uniquement les doublons sur la colonne choisie"/>
          <p:cNvSpPr txBox="1"/>
          <p:nvPr/>
        </p:nvSpPr>
        <p:spPr>
          <a:xfrm>
            <a:off x="412623" y="5314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ON supprime uniquement les doublons sur la colonne choisie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0" grpId="2"/>
      <p:bldP build="whole" bldLvl="1" animBg="1" rev="0" advAuto="0" spid="302" grpId="3"/>
      <p:bldP build="whole" bldLvl="1" animBg="1" rev="0" advAuto="0" spid="29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07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08" name="http://bit.ly/postgresql-26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13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14" name="SELECT [colonne1], [colonne2], etc…"/>
          <p:cNvSpPr txBox="1"/>
          <p:nvPr/>
        </p:nvSpPr>
        <p:spPr>
          <a:xfrm>
            <a:off x="427869" y="3320600"/>
            <a:ext cx="1214906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LIKE [valeur];</a:t>
            </a:r>
          </a:p>
        </p:txBody>
      </p:sp>
      <p:sp>
        <p:nvSpPr>
          <p:cNvPr id="315" name="SELECT nom, path…"/>
          <p:cNvSpPr txBox="1"/>
          <p:nvPr/>
        </p:nvSpPr>
        <p:spPr>
          <a:xfrm>
            <a:off x="427869" y="3320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LIKE 'test%';</a:t>
            </a:r>
          </a:p>
        </p:txBody>
      </p:sp>
      <p:sp>
        <p:nvSpPr>
          <p:cNvPr id="316" name="Rechercher un pattern simple"/>
          <p:cNvSpPr txBox="1"/>
          <p:nvPr/>
        </p:nvSpPr>
        <p:spPr>
          <a:xfrm>
            <a:off x="409980" y="2676201"/>
            <a:ext cx="54459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Rechercher un pattern simple</a:t>
            </a:r>
          </a:p>
        </p:txBody>
      </p:sp>
      <p:graphicFrame>
        <p:nvGraphicFramePr>
          <p:cNvPr id="317" name="Tableau"/>
          <p:cNvGraphicFramePr/>
          <p:nvPr/>
        </p:nvGraphicFramePr>
        <p:xfrm>
          <a:off x="547859" y="5205307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9460946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les éléments qui match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les éléments qui ne match pas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Aucun, un ou plusieurs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_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Un caractère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LIKE case sensitive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ILIKE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NOT LIKE case sensitive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4" grpId="1"/>
      <p:bldP build="whole" bldLvl="1" animBg="1" rev="0" advAuto="0" spid="317" grpId="3"/>
      <p:bldP build="whole" bldLvl="1" animBg="1" rev="0" advAuto="0" spid="315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20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graphicFrame>
        <p:nvGraphicFramePr>
          <p:cNvPr id="321" name="Tableau"/>
          <p:cNvGraphicFramePr/>
          <p:nvPr/>
        </p:nvGraphicFramePr>
        <p:xfrm>
          <a:off x="547859" y="2749550"/>
          <a:ext cx="11468101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991880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%test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se terminant par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test%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se commençant par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%test%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contenant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_test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ayant un caractère devant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test_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ayant un caractère derrière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t_st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 et se terminant par 'st' avec un caractère entre les deux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t%_%st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 et se terminant par 'st' avec X caractères entre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t_st%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’t’, suivi d’un caractère et de 'st'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24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25" name="http://bit.ly/postgresql-29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postgresql-29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7" name="SGBD"/>
          <p:cNvSpPr txBox="1"/>
          <p:nvPr/>
        </p:nvSpPr>
        <p:spPr>
          <a:xfrm>
            <a:off x="2791208" y="2087754"/>
            <a:ext cx="13012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</a:t>
            </a:r>
          </a:p>
        </p:txBody>
      </p:sp>
      <p:sp>
        <p:nvSpPr>
          <p:cNvPr id="128" name="Système de Gestion de Bases de Données"/>
          <p:cNvSpPr txBox="1"/>
          <p:nvPr/>
        </p:nvSpPr>
        <p:spPr>
          <a:xfrm>
            <a:off x="634162" y="2689155"/>
            <a:ext cx="82873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ystème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G</a:t>
            </a:r>
            <a:r>
              <a:t>estion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B</a:t>
            </a:r>
            <a:r>
              <a:t>ases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</a:t>
            </a:r>
            <a:r>
              <a:t>onnées</a:t>
            </a:r>
          </a:p>
        </p:txBody>
      </p:sp>
      <p:sp>
        <p:nvSpPr>
          <p:cNvPr id="129" name="Relationnelles"/>
          <p:cNvSpPr txBox="1"/>
          <p:nvPr/>
        </p:nvSpPr>
        <p:spPr>
          <a:xfrm>
            <a:off x="9047982" y="2689155"/>
            <a:ext cx="27386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</a:t>
            </a:r>
            <a:r>
              <a:t>elationnelles</a:t>
            </a:r>
          </a:p>
        </p:txBody>
      </p:sp>
      <p:sp>
        <p:nvSpPr>
          <p:cNvPr id="130" name="SGBD : Mysql, MariaDB, SQLite"/>
          <p:cNvSpPr txBox="1"/>
          <p:nvPr/>
        </p:nvSpPr>
        <p:spPr>
          <a:xfrm>
            <a:off x="620764" y="4552950"/>
            <a:ext cx="60584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 : Mysql, MariaDB, SQLite</a:t>
            </a:r>
          </a:p>
        </p:txBody>
      </p:sp>
      <p:sp>
        <p:nvSpPr>
          <p:cNvPr id="131" name="SGBDR : Postgresql, Oracle, Mysql en innoDB"/>
          <p:cNvSpPr txBox="1"/>
          <p:nvPr/>
        </p:nvSpPr>
        <p:spPr>
          <a:xfrm>
            <a:off x="606033" y="5490796"/>
            <a:ext cx="87334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SGBDR : Postgresql, Oracle, Mysql en innoDB</a:t>
            </a:r>
          </a:p>
        </p:txBody>
      </p:sp>
      <p:sp>
        <p:nvSpPr>
          <p:cNvPr id="132" name="SGBDR"/>
          <p:cNvSpPr txBox="1"/>
          <p:nvPr/>
        </p:nvSpPr>
        <p:spPr>
          <a:xfrm>
            <a:off x="8793272" y="2100454"/>
            <a:ext cx="15008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</a:t>
            </a:r>
          </a:p>
        </p:txBody>
      </p:sp>
      <p:sp>
        <p:nvSpPr>
          <p:cNvPr id="133" name="⚠️ Tous les SGBD ne respectent pas les màj SQL"/>
          <p:cNvSpPr txBox="1"/>
          <p:nvPr/>
        </p:nvSpPr>
        <p:spPr>
          <a:xfrm>
            <a:off x="749019" y="7421474"/>
            <a:ext cx="890758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⚠️ Tous les SGBD ne respectent pas les màj SQL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2"/>
      <p:bldP build="whole" bldLvl="1" animBg="1" rev="0" advAuto="0" spid="130" grpId="3"/>
      <p:bldP build="whole" bldLvl="1" animBg="1" rev="0" advAuto="0" spid="128" grpId="1"/>
      <p:bldP build="whole" bldLvl="1" animBg="1" rev="0" advAuto="0" spid="133" grpId="5"/>
      <p:bldP build="whole" bldLvl="1" animBg="1" rev="0" advAuto="0" spid="131" grpId="4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30" name="Convertir un format de sortie"/>
          <p:cNvSpPr txBox="1"/>
          <p:nvPr/>
        </p:nvSpPr>
        <p:spPr>
          <a:xfrm>
            <a:off x="3745805" y="1612525"/>
            <a:ext cx="55131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Convertir un format de sortie</a:t>
            </a:r>
          </a:p>
        </p:txBody>
      </p:sp>
      <p:sp>
        <p:nvSpPr>
          <p:cNvPr id="331" name="SELECT [colonne1]::[type], [colonne2], etc…"/>
          <p:cNvSpPr txBox="1"/>
          <p:nvPr/>
        </p:nvSpPr>
        <p:spPr>
          <a:xfrm>
            <a:off x="427869" y="3320600"/>
            <a:ext cx="1214906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[colonne1]::[type],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[table];</a:t>
            </a:r>
          </a:p>
        </p:txBody>
      </p:sp>
      <p:sp>
        <p:nvSpPr>
          <p:cNvPr id="332" name="SELECT date::text…"/>
          <p:cNvSpPr txBox="1"/>
          <p:nvPr/>
        </p:nvSpPr>
        <p:spPr>
          <a:xfrm>
            <a:off x="427869" y="3320600"/>
            <a:ext cx="395540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date::text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333" name="CAST"/>
          <p:cNvSpPr txBox="1"/>
          <p:nvPr/>
        </p:nvSpPr>
        <p:spPr>
          <a:xfrm>
            <a:off x="409980" y="2676201"/>
            <a:ext cx="122582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CAST</a:t>
            </a:r>
          </a:p>
        </p:txBody>
      </p:sp>
      <p:graphicFrame>
        <p:nvGraphicFramePr>
          <p:cNvPr id="334" name="Tableau"/>
          <p:cNvGraphicFramePr/>
          <p:nvPr/>
        </p:nvGraphicFramePr>
        <p:xfrm>
          <a:off x="547859" y="4697307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739057"/>
                <a:gridCol w="708846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2019-01-01::text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la date en texte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'2019-01-01'::date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'2019-01-01'::timestamp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timestamp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'100'::integer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entier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'10/10'::integer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ERREUR, il ne peut pas convertir le /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'true'::boolean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booléen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4" grpId="3"/>
      <p:bldP build="whole" bldLvl="1" animBg="1" rev="0" advAuto="0" spid="331" grpId="1"/>
      <p:bldP build="whole" bldLvl="1" animBg="1" rev="0" advAuto="0" spid="332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39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40" name="WHERE…"/>
          <p:cNvSpPr txBox="1"/>
          <p:nvPr/>
        </p:nvSpPr>
        <p:spPr>
          <a:xfrm>
            <a:off x="1141826" y="3486149"/>
            <a:ext cx="1912517" cy="278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WHERE</a:t>
            </a:r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algn="l"/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algn="l"/>
            <a:r>
              <a:t>vs</a:t>
            </a:r>
          </a:p>
          <a:p>
            <a:pPr algn="l"/>
          </a:p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HAVING</a:t>
            </a:r>
          </a:p>
        </p:txBody>
      </p:sp>
      <p:sp>
        <p:nvSpPr>
          <p:cNvPr id="341" name="Conditions sur le SELECT"/>
          <p:cNvSpPr txBox="1"/>
          <p:nvPr/>
        </p:nvSpPr>
        <p:spPr>
          <a:xfrm>
            <a:off x="4129670" y="3485820"/>
            <a:ext cx="47454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/>
            <a:r>
              <a:t>Conditions sur le SELECT</a:t>
            </a:r>
          </a:p>
        </p:txBody>
      </p:sp>
      <p:sp>
        <p:nvSpPr>
          <p:cNvPr id="342" name="Conditions sur le GROUP BY"/>
          <p:cNvSpPr txBox="1"/>
          <p:nvPr/>
        </p:nvSpPr>
        <p:spPr>
          <a:xfrm>
            <a:off x="4132862" y="5607049"/>
            <a:ext cx="54455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Conditions sur le GROUP BY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1" grpId="1"/>
      <p:bldP build="whole" bldLvl="1" animBg="1" rev="0" advAuto="0" spid="342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45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46" name="SELECT [colonne1], [colonne2], etc…"/>
          <p:cNvSpPr txBox="1"/>
          <p:nvPr/>
        </p:nvSpPr>
        <p:spPr>
          <a:xfrm>
            <a:off x="427869" y="3320600"/>
            <a:ext cx="12149062" cy="2421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HAVING [condition];</a:t>
            </a:r>
          </a:p>
        </p:txBody>
      </p:sp>
      <p:sp>
        <p:nvSpPr>
          <p:cNvPr id="347" name="SELECT nom…"/>
          <p:cNvSpPr txBox="1"/>
          <p:nvPr/>
        </p:nvSpPr>
        <p:spPr>
          <a:xfrm>
            <a:off x="427869" y="3320600"/>
            <a:ext cx="4808985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HAVING count(nom) &gt; 1;</a:t>
            </a:r>
          </a:p>
        </p:txBody>
      </p:sp>
      <p:sp>
        <p:nvSpPr>
          <p:cNvPr id="348" name="Utilisation du HAVING"/>
          <p:cNvSpPr txBox="1"/>
          <p:nvPr/>
        </p:nvSpPr>
        <p:spPr>
          <a:xfrm>
            <a:off x="409980" y="2676201"/>
            <a:ext cx="42525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Utilisation du HAVING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6" grpId="1"/>
      <p:bldP build="whole" bldLvl="1" animBg="1" rev="0" advAuto="0" spid="347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53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54" name="http://bit.ly/postgresql-33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postgresql-33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59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60" name="SELECT [colonne1], [colonne2], etc…"/>
          <p:cNvSpPr txBox="1"/>
          <p:nvPr/>
        </p:nvSpPr>
        <p:spPr>
          <a:xfrm>
            <a:off x="427869" y="3320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(SELECT …) [alias]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etc</a:t>
            </a:r>
          </a:p>
        </p:txBody>
      </p:sp>
      <p:sp>
        <p:nvSpPr>
          <p:cNvPr id="361" name="Les requêtes imbriquées"/>
          <p:cNvSpPr txBox="1"/>
          <p:nvPr/>
        </p:nvSpPr>
        <p:spPr>
          <a:xfrm>
            <a:off x="409980" y="2676201"/>
            <a:ext cx="450815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requêtes imbriquées</a:t>
            </a:r>
          </a:p>
        </p:txBody>
      </p:sp>
      <p:sp>
        <p:nvSpPr>
          <p:cNvPr id="362" name="SELECT [colonne1], [colonne2], etc…"/>
          <p:cNvSpPr txBox="1"/>
          <p:nvPr/>
        </p:nvSpPr>
        <p:spPr>
          <a:xfrm>
            <a:off x="427869" y="5987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= (SELECT …)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etc</a:t>
            </a:r>
          </a:p>
        </p:txBody>
      </p:sp>
      <p:sp>
        <p:nvSpPr>
          <p:cNvPr id="363" name="⚠️ Ici il faut que la sous-requête retourne un seul résultat"/>
          <p:cNvSpPr txBox="1"/>
          <p:nvPr/>
        </p:nvSpPr>
        <p:spPr>
          <a:xfrm>
            <a:off x="412623" y="8135644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Ici il faut que la sous-requête retourne un seul résultat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3" grpId="2"/>
      <p:bldP build="whole" bldLvl="1" animBg="1" rev="0" advAuto="0" spid="36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68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69" name="- ANY"/>
          <p:cNvSpPr txBox="1"/>
          <p:nvPr/>
        </p:nvSpPr>
        <p:spPr>
          <a:xfrm>
            <a:off x="409980" y="2676201"/>
            <a:ext cx="128096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ANY</a:t>
            </a:r>
          </a:p>
        </p:txBody>
      </p:sp>
      <p:sp>
        <p:nvSpPr>
          <p:cNvPr id="370" name="SELECT [colonne1], [colonne2], etc…"/>
          <p:cNvSpPr txBox="1"/>
          <p:nvPr/>
        </p:nvSpPr>
        <p:spPr>
          <a:xfrm>
            <a:off x="427869" y="3320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= ANY (SELECT …)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etc</a:t>
            </a:r>
          </a:p>
        </p:txBody>
      </p:sp>
      <p:sp>
        <p:nvSpPr>
          <p:cNvPr id="371" name="⚠️  ANY permet d’avoir une sous-requête avec plusieurs résultats"/>
          <p:cNvSpPr txBox="1"/>
          <p:nvPr/>
        </p:nvSpPr>
        <p:spPr>
          <a:xfrm>
            <a:off x="468921" y="5632450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 ANY permet d’avoir une sous-requête avec plusieurs résultats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74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75" name="http://bit.ly/postgresql-36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postgresql-36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80" name="Créer la nouvelle table Produit :…"/>
          <p:cNvSpPr txBox="1"/>
          <p:nvPr/>
        </p:nvSpPr>
        <p:spPr>
          <a:xfrm>
            <a:off x="508502" y="1865078"/>
            <a:ext cx="6673789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Créer la nouvelle table Produit :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Nom (ne peut pas être null),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PrixHT (ne peut pas être null),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Qte (0 par défaut)</a:t>
            </a:r>
          </a:p>
          <a:p>
            <a:pPr algn="l"/>
          </a:p>
          <a:p>
            <a:pPr algn="l"/>
            <a:r>
              <a:t>Ajoutez les données suivantes :</a:t>
            </a:r>
          </a:p>
        </p:txBody>
      </p:sp>
      <p:graphicFrame>
        <p:nvGraphicFramePr>
          <p:cNvPr id="381" name="Tableau"/>
          <p:cNvGraphicFramePr/>
          <p:nvPr/>
        </p:nvGraphicFramePr>
        <p:xfrm>
          <a:off x="535434" y="51801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3288420"/>
                <a:gridCol w="1460500"/>
                <a:gridCol w="1460500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PrixHT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Objet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500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Objet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80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Livre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120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Livre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Jeux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200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84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sp>
        <p:nvSpPr>
          <p:cNvPr id="385" name="A quoi ça sert ?"/>
          <p:cNvSpPr txBox="1"/>
          <p:nvPr/>
        </p:nvSpPr>
        <p:spPr>
          <a:xfrm>
            <a:off x="5032350" y="4565649"/>
            <a:ext cx="29401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 quoi ça sert ?</a:t>
            </a:r>
          </a:p>
        </p:txBody>
      </p:sp>
      <p:sp>
        <p:nvSpPr>
          <p:cNvPr id="386" name="Lier plusieurs tables entre elles"/>
          <p:cNvSpPr txBox="1"/>
          <p:nvPr/>
        </p:nvSpPr>
        <p:spPr>
          <a:xfrm>
            <a:off x="3697027" y="3359149"/>
            <a:ext cx="56107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Lier plusieurs tables entre elles</a:t>
            </a:r>
          </a:p>
        </p:txBody>
      </p:sp>
      <p:sp>
        <p:nvSpPr>
          <p:cNvPr id="387" name="Pourquoi lier des tables entre elles ?"/>
          <p:cNvSpPr txBox="1"/>
          <p:nvPr/>
        </p:nvSpPr>
        <p:spPr>
          <a:xfrm>
            <a:off x="3360687" y="4565649"/>
            <a:ext cx="65374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Pourquoi lier des tables entre elles ?</a:t>
            </a:r>
          </a:p>
        </p:txBody>
      </p:sp>
      <p:sp>
        <p:nvSpPr>
          <p:cNvPr id="388" name="Pour :…"/>
          <p:cNvSpPr txBox="1"/>
          <p:nvPr/>
        </p:nvSpPr>
        <p:spPr>
          <a:xfrm>
            <a:off x="711317" y="5565376"/>
            <a:ext cx="11836166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Pour :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Effectuer des recherches sur plusieurs tables simultanément,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Mélanger des données de plusieurs tables dans les résultats de requêtes,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Associer des données entre elles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76 -0.194366" origin="layout" pathEditMode="relative">
                                      <p:cBhvr>
                                        <p:cTn id="6" dur="3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8" grpId="4"/>
      <p:bldP build="whole" bldLvl="1" animBg="1" rev="0" advAuto="0" spid="387" grpId="3"/>
      <p:bldP build="whole" bldLvl="1" animBg="1" rev="0" advAuto="0" spid="386" grpId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93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graphicFrame>
        <p:nvGraphicFramePr>
          <p:cNvPr id="394" name="Tableau"/>
          <p:cNvGraphicFramePr/>
          <p:nvPr/>
        </p:nvGraphicFramePr>
        <p:xfrm>
          <a:off x="4509214" y="2926379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515533"/>
                <a:gridCol w="1987027"/>
                <a:gridCol w="1987027"/>
              </a:tblGrid>
              <a:tr h="546100">
                <a:tc gridSpan="4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nom2.pdf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95" name="Tableau"/>
          <p:cNvGraphicFramePr/>
          <p:nvPr/>
        </p:nvGraphicFramePr>
        <p:xfrm>
          <a:off x="4551767" y="5845408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380286"/>
                <a:gridCol w="2170325"/>
                <a:gridCol w="1655563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utilisateurs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id_doc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3" name="Ligne de connexion"/>
          <p:cNvSpPr/>
          <p:nvPr/>
        </p:nvSpPr>
        <p:spPr>
          <a:xfrm>
            <a:off x="3480909" y="4895506"/>
            <a:ext cx="1034147" cy="2338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56" y="11706"/>
                  <a:pt x="-5398" y="4506"/>
                  <a:pt x="15476" y="0"/>
                </a:cubicBezTo>
              </a:path>
            </a:pathLst>
          </a:custGeom>
          <a:ln w="254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7" name="⚠️ Le sens dans lequel vous faites vos jointures à un impact sur votre solution !"/>
          <p:cNvSpPr txBox="1"/>
          <p:nvPr/>
        </p:nvSpPr>
        <p:spPr>
          <a:xfrm>
            <a:off x="285953" y="2249618"/>
            <a:ext cx="119985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Le sens dans lequel vous faites vos jointures à un impact sur votre solution !</a:t>
            </a:r>
          </a:p>
        </p:txBody>
      </p:sp>
      <p:graphicFrame>
        <p:nvGraphicFramePr>
          <p:cNvPr id="398" name="Tableau"/>
          <p:cNvGraphicFramePr/>
          <p:nvPr/>
        </p:nvGraphicFramePr>
        <p:xfrm>
          <a:off x="4509214" y="2926379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515533"/>
                <a:gridCol w="1987027"/>
                <a:gridCol w="1987027"/>
              </a:tblGrid>
              <a:tr h="546100">
                <a:tc gridSpan="4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id_user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nom2.pdf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4" name="Ligne de connexion"/>
          <p:cNvSpPr/>
          <p:nvPr/>
        </p:nvSpPr>
        <p:spPr>
          <a:xfrm>
            <a:off x="9794492" y="4336744"/>
            <a:ext cx="2987704" cy="2951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00" h="21600" fill="norm" stroke="1" extrusionOk="0">
                <a:moveTo>
                  <a:pt x="0" y="21600"/>
                </a:moveTo>
                <a:cubicBezTo>
                  <a:pt x="17749" y="8674"/>
                  <a:pt x="21600" y="1474"/>
                  <a:pt x="11553" y="0"/>
                </a:cubicBezTo>
              </a:path>
            </a:pathLst>
          </a:custGeom>
          <a:ln w="25400">
            <a:solidFill>
              <a:srgbClr val="5A5F5E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graphicFrame>
        <p:nvGraphicFramePr>
          <p:cNvPr id="400" name="Tableau"/>
          <p:cNvGraphicFramePr/>
          <p:nvPr/>
        </p:nvGraphicFramePr>
        <p:xfrm>
          <a:off x="4551767" y="5845408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380286"/>
                <a:gridCol w="2170325"/>
                <a:gridCol w="1655563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utilisateurs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808785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1" name="L’utilisateur ne peut avoir qu’un seul document"/>
          <p:cNvSpPr txBox="1"/>
          <p:nvPr/>
        </p:nvSpPr>
        <p:spPr>
          <a:xfrm>
            <a:off x="30996" y="4661798"/>
            <a:ext cx="3625901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L’utilisateur ne peut avoir qu’un seul document</a:t>
            </a:r>
          </a:p>
        </p:txBody>
      </p:sp>
      <p:sp>
        <p:nvSpPr>
          <p:cNvPr id="402" name="L’utilisateur peut avoir plusieurs documents"/>
          <p:cNvSpPr txBox="1"/>
          <p:nvPr/>
        </p:nvSpPr>
        <p:spPr>
          <a:xfrm>
            <a:off x="30996" y="4661798"/>
            <a:ext cx="3625901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L’utilisateur peut avoir plusieurs documents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" dur="indefinite" fill="hold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3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mph" nodeType="with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1" dur="indefinite" fill="hold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"/>
                            </p:stCondLst>
                            <p:childTnLst>
                              <p:par>
                                <p:cTn id="43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3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3" grpId="4"/>
      <p:bldP build="whole" bldLvl="1" animBg="1" rev="0" advAuto="0" spid="402" grpId="10"/>
      <p:bldP build="whole" bldLvl="1" animBg="1" rev="0" advAuto="0" spid="401" grpId="9"/>
      <p:bldP build="whole" bldLvl="1" animBg="1" rev="0" advAuto="0" spid="398" grpId="6"/>
      <p:bldP build="whole" bldLvl="1" animBg="1" rev="0" advAuto="0" spid="394" grpId="3"/>
      <p:bldP build="whole" bldLvl="1" animBg="1" rev="0" advAuto="0" spid="395" grpId="5"/>
      <p:bldP build="whole" bldLvl="1" animBg="1" rev="0" advAuto="0" spid="401" grpId="2"/>
      <p:bldP build="whole" bldLvl="1" animBg="1" rev="0" advAuto="0" spid="400" grpId="7"/>
      <p:bldP build="whole" bldLvl="1" animBg="1" rev="0" advAuto="0" spid="404" grpId="8"/>
      <p:bldP build="whole" bldLvl="1" animBg="1" rev="0" advAuto="0" spid="3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36" name="Table"/>
          <p:cNvSpPr txBox="1"/>
          <p:nvPr/>
        </p:nvSpPr>
        <p:spPr>
          <a:xfrm>
            <a:off x="5980794" y="2087056"/>
            <a:ext cx="1043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Table</a:t>
            </a:r>
          </a:p>
        </p:txBody>
      </p:sp>
      <p:sp>
        <p:nvSpPr>
          <p:cNvPr id="137" name="Ensemble de données organisées sous la forme d’un tableau"/>
          <p:cNvSpPr txBox="1"/>
          <p:nvPr/>
        </p:nvSpPr>
        <p:spPr>
          <a:xfrm>
            <a:off x="1048258" y="3526413"/>
            <a:ext cx="1090828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Ensemble de données organisées sous la forme d’un tableau</a:t>
            </a:r>
          </a:p>
        </p:txBody>
      </p:sp>
      <p:sp>
        <p:nvSpPr>
          <p:cNvPr id="138" name="Chaque table est un ensemble de lignes. Chaque ligne d'une table donnée a le même ensemble de colonnes Chaque colonne est d'un type de données particulier"/>
          <p:cNvSpPr txBox="1"/>
          <p:nvPr/>
        </p:nvSpPr>
        <p:spPr>
          <a:xfrm>
            <a:off x="477786" y="2805262"/>
            <a:ext cx="1223679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Chaque table est un ensemble de lignes.</a:t>
            </a:r>
            <a:br/>
            <a:r>
              <a:t>Chaque ligne d'une table donnée a le même ensemble de colonnes</a:t>
            </a:r>
            <a:br/>
            <a:r>
              <a:t>Chaque colonne est d'un type de données particulier</a:t>
            </a:r>
          </a:p>
        </p:txBody>
      </p:sp>
      <p:sp>
        <p:nvSpPr>
          <p:cNvPr id="139" name="Base de données &gt; Table &gt; Données"/>
          <p:cNvSpPr txBox="1"/>
          <p:nvPr/>
        </p:nvSpPr>
        <p:spPr>
          <a:xfrm>
            <a:off x="3109788" y="4564868"/>
            <a:ext cx="6785224" cy="623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Base de données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Table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Données</a:t>
            </a:r>
          </a:p>
        </p:txBody>
      </p:sp>
      <p:graphicFrame>
        <p:nvGraphicFramePr>
          <p:cNvPr id="140" name="Tableau"/>
          <p:cNvGraphicFramePr/>
          <p:nvPr/>
        </p:nvGraphicFramePr>
        <p:xfrm>
          <a:off x="4819650" y="5284637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317500"/>
                <a:gridCol w="1016000"/>
                <a:gridCol w="1016000"/>
                <a:gridCol w="1016000"/>
              </a:tblGrid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" dur="indefinite" fill="hold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70 -0.076780" origin="layout" pathEditMode="relative">
                                      <p:cBhvr>
                                        <p:cTn id="24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2"/>
      <p:bldP build="whole" bldLvl="1" animBg="1" rev="0" advAuto="0" spid="139" grpId="4"/>
      <p:bldP build="whole" bldLvl="1" animBg="1" rev="0" advAuto="0" spid="138" grpId="6"/>
      <p:bldP build="whole" bldLvl="1" animBg="1" rev="0" advAuto="0" spid="140" grpId="7"/>
      <p:bldP build="whole" bldLvl="1" animBg="1" rev="0" advAuto="0" spid="137" grpId="1"/>
      <p:bldP build="whole" bldLvl="1" animBg="1" rev="0" advAuto="0" spid="137" grpId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09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sp>
        <p:nvSpPr>
          <p:cNvPr id="410" name="CREATE TABLE [nom]…"/>
          <p:cNvSpPr txBox="1"/>
          <p:nvPr/>
        </p:nvSpPr>
        <p:spPr>
          <a:xfrm>
            <a:off x="427869" y="5733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[colonne2] [type] REFERENCES [table]([colonne]), etc );</a:t>
            </a:r>
          </a:p>
        </p:txBody>
      </p:sp>
      <p:sp>
        <p:nvSpPr>
          <p:cNvPr id="411" name="Création d’une table liée"/>
          <p:cNvSpPr txBox="1"/>
          <p:nvPr/>
        </p:nvSpPr>
        <p:spPr>
          <a:xfrm>
            <a:off x="409980" y="5089201"/>
            <a:ext cx="45222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Création d’une table liée</a:t>
            </a:r>
          </a:p>
        </p:txBody>
      </p:sp>
      <p:sp>
        <p:nvSpPr>
          <p:cNvPr id="412" name="CREATE TABLE utilisateur…"/>
          <p:cNvSpPr txBox="1"/>
          <p:nvPr/>
        </p:nvSpPr>
        <p:spPr>
          <a:xfrm>
            <a:off x="427869" y="5733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utilisateur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doc_id integer REFERENCES docs(id), etc );</a:t>
            </a:r>
          </a:p>
        </p:txBody>
      </p:sp>
      <p:sp>
        <p:nvSpPr>
          <p:cNvPr id="413" name="ALTER TABLE [nom]…"/>
          <p:cNvSpPr txBox="1"/>
          <p:nvPr/>
        </p:nvSpPr>
        <p:spPr>
          <a:xfrm>
            <a:off x="427869" y="3574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ALTER TABLE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ADD PRIMARY KEY ([colonne]);</a:t>
            </a:r>
          </a:p>
        </p:txBody>
      </p:sp>
      <p:sp>
        <p:nvSpPr>
          <p:cNvPr id="414" name="Ajout d’un clé primaire sur une table existante"/>
          <p:cNvSpPr txBox="1"/>
          <p:nvPr/>
        </p:nvSpPr>
        <p:spPr>
          <a:xfrm>
            <a:off x="409980" y="2930201"/>
            <a:ext cx="8419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Ajout d’un clé primaire sur une table existante</a:t>
            </a:r>
          </a:p>
        </p:txBody>
      </p:sp>
      <p:sp>
        <p:nvSpPr>
          <p:cNvPr id="415" name="ALTER TABLE utilisateur…"/>
          <p:cNvSpPr txBox="1"/>
          <p:nvPr/>
        </p:nvSpPr>
        <p:spPr>
          <a:xfrm>
            <a:off x="427869" y="3574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ALTER TABLE utilisateur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ADD PRIMARY KEY (id);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3" grpId="1"/>
      <p:bldP build="whole" bldLvl="1" animBg="1" rev="0" advAuto="0" spid="415" grpId="2"/>
      <p:bldP build="whole" bldLvl="1" animBg="1" rev="0" advAuto="0" spid="410" grpId="4"/>
      <p:bldP build="whole" bldLvl="1" animBg="1" rev="0" advAuto="0" spid="411" grpId="3"/>
      <p:bldP build="whole" bldLvl="1" animBg="1" rev="0" advAuto="0" spid="410" grpId="5"/>
      <p:bldP build="whole" bldLvl="1" animBg="1" rev="0" advAuto="0" spid="412" grpId="6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18" name="Créer la nouvelle table Commande :…"/>
          <p:cNvSpPr txBox="1"/>
          <p:nvPr/>
        </p:nvSpPr>
        <p:spPr>
          <a:xfrm>
            <a:off x="508502" y="2011128"/>
            <a:ext cx="7808529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Créer la nouvelle table Commande :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id_utilisateur (lié à la table utilisateur)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Date (aujourd’hui par défaut)</a:t>
            </a:r>
          </a:p>
        </p:txBody>
      </p:sp>
      <p:graphicFrame>
        <p:nvGraphicFramePr>
          <p:cNvPr id="419" name="Tableau"/>
          <p:cNvGraphicFramePr/>
          <p:nvPr/>
        </p:nvGraphicFramePr>
        <p:xfrm>
          <a:off x="535434" y="39101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286769"/>
                <a:gridCol w="2670463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id_utilisateur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10/03/1991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11/11/1999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24" name="Créer une nouvelle table contenuCommande :…"/>
          <p:cNvSpPr txBox="1"/>
          <p:nvPr/>
        </p:nvSpPr>
        <p:spPr>
          <a:xfrm>
            <a:off x="508502" y="1865078"/>
            <a:ext cx="8631660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Créer une nouvelle table contenuCommande :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id_commande (lié à la table Commande),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id_produit (lié à la table Produit),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Qte (1 par défaut)</a:t>
            </a:r>
          </a:p>
          <a:p>
            <a:pPr algn="l"/>
          </a:p>
          <a:p>
            <a:pPr algn="l"/>
            <a:r>
              <a:t>Ajoutez les données suivantes :</a:t>
            </a:r>
          </a:p>
        </p:txBody>
      </p:sp>
      <p:graphicFrame>
        <p:nvGraphicFramePr>
          <p:cNvPr id="425" name="Tableau"/>
          <p:cNvGraphicFramePr/>
          <p:nvPr/>
        </p:nvGraphicFramePr>
        <p:xfrm>
          <a:off x="535434" y="53071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504318"/>
                <a:gridCol w="1912257"/>
                <a:gridCol w="852659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id_produit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graphicFrame>
        <p:nvGraphicFramePr>
          <p:cNvPr id="430" name="Tableau"/>
          <p:cNvGraphicFramePr/>
          <p:nvPr/>
        </p:nvGraphicFramePr>
        <p:xfrm>
          <a:off x="646133" y="52436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504318"/>
                <a:gridCol w="1912257"/>
                <a:gridCol w="852659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contenuCommande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id_produit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31" name="Tableau"/>
          <p:cNvGraphicFramePr/>
          <p:nvPr/>
        </p:nvGraphicFramePr>
        <p:xfrm>
          <a:off x="8536433" y="196066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286769"/>
                <a:gridCol w="1236901"/>
              </a:tblGrid>
              <a:tr h="546100">
                <a:tc gridSpan="2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id_utilisateur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32" name="Tableau"/>
          <p:cNvGraphicFramePr/>
          <p:nvPr/>
        </p:nvGraphicFramePr>
        <p:xfrm>
          <a:off x="7736333" y="52436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215641"/>
                <a:gridCol w="1387921"/>
                <a:gridCol w="1009848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Produit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PrixHT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33" name="Tableau"/>
          <p:cNvGraphicFramePr/>
          <p:nvPr/>
        </p:nvGraphicFramePr>
        <p:xfrm>
          <a:off x="685800" y="1960665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252686"/>
                <a:gridCol w="1564977"/>
                <a:gridCol w="1231205"/>
                <a:gridCol w="1905000"/>
              </a:tblGrid>
              <a:tr h="546100">
                <a:tc gridSpan="4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Utilisateur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Inscription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37" name="Ligne de connexion"/>
          <p:cNvSpPr/>
          <p:nvPr/>
        </p:nvSpPr>
        <p:spPr>
          <a:xfrm>
            <a:off x="6667500" y="2266400"/>
            <a:ext cx="1843535" cy="114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0" y="800"/>
                </a:moveTo>
                <a:cubicBezTo>
                  <a:pt x="7200" y="-2349"/>
                  <a:pt x="14400" y="3801"/>
                  <a:pt x="21600" y="19251"/>
                </a:cubicBezTo>
              </a:path>
            </a:pathLst>
          </a:custGeom>
          <a:ln w="50800">
            <a:solidFill>
              <a:srgbClr val="5A5F5E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8" name="Ligne de connexion"/>
          <p:cNvSpPr/>
          <p:nvPr/>
        </p:nvSpPr>
        <p:spPr>
          <a:xfrm>
            <a:off x="4396154" y="3217376"/>
            <a:ext cx="4114832" cy="2000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6642" y="11949"/>
                  <a:pt x="13842" y="4749"/>
                  <a:pt x="21600" y="0"/>
                </a:cubicBezTo>
              </a:path>
            </a:pathLst>
          </a:custGeom>
          <a:ln w="508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39" name="Ligne de connexion"/>
          <p:cNvSpPr/>
          <p:nvPr/>
        </p:nvSpPr>
        <p:spPr>
          <a:xfrm>
            <a:off x="5942033" y="5549350"/>
            <a:ext cx="1768901" cy="92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5" fill="norm" stroke="1" extrusionOk="0">
                <a:moveTo>
                  <a:pt x="0" y="2383"/>
                </a:moveTo>
                <a:cubicBezTo>
                  <a:pt x="7200" y="-3575"/>
                  <a:pt x="14400" y="1639"/>
                  <a:pt x="21600" y="18025"/>
                </a:cubicBezTo>
              </a:path>
            </a:pathLst>
          </a:custGeom>
          <a:ln w="508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42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graphicFrame>
        <p:nvGraphicFramePr>
          <p:cNvPr id="443" name="Tableau"/>
          <p:cNvGraphicFramePr/>
          <p:nvPr/>
        </p:nvGraphicFramePr>
        <p:xfrm>
          <a:off x="774700" y="3150204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82370"/>
                <a:gridCol w="10173030"/>
              </a:tblGrid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INNER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889000">
                <a:tc gridSpan="2"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LEFT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889000">
                <a:tc gridSpan="2"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RIGHT
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889000">
                <a:tc gridSpan="2"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FULL 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44" name="SELECT *…"/>
          <p:cNvSpPr txBox="1"/>
          <p:nvPr/>
        </p:nvSpPr>
        <p:spPr>
          <a:xfrm>
            <a:off x="774095" y="2216178"/>
            <a:ext cx="288843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47" name="SELECT *…"/>
          <p:cNvSpPr txBox="1"/>
          <p:nvPr/>
        </p:nvSpPr>
        <p:spPr>
          <a:xfrm>
            <a:off x="774095" y="2216178"/>
            <a:ext cx="11210827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INNER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48" name="Ressort uniquement les éléments qui ont une correspondance dans les deux tables."/>
          <p:cNvSpPr txBox="1"/>
          <p:nvPr/>
        </p:nvSpPr>
        <p:spPr>
          <a:xfrm>
            <a:off x="753871" y="3924300"/>
            <a:ext cx="1121082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uniquement les éléments qui ont une correspondance dans les deux tables.</a:t>
            </a:r>
          </a:p>
        </p:txBody>
      </p:sp>
      <p:pic>
        <p:nvPicPr>
          <p:cNvPr id="449" name="inner.png" descr="inn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3370" y="5293812"/>
            <a:ext cx="6518060" cy="389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52" name="SELECT *…"/>
          <p:cNvSpPr txBox="1"/>
          <p:nvPr/>
        </p:nvSpPr>
        <p:spPr>
          <a:xfrm>
            <a:off x="774095" y="2216178"/>
            <a:ext cx="1099743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LEFT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53" name="Ressort la table 1 + les éléments de la table 2 qui ont une correspondance."/>
          <p:cNvSpPr txBox="1"/>
          <p:nvPr/>
        </p:nvSpPr>
        <p:spPr>
          <a:xfrm>
            <a:off x="753871" y="3924300"/>
            <a:ext cx="850334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la table 1 + les éléments de la table 2 qui ont une correspondance.</a:t>
            </a:r>
          </a:p>
        </p:txBody>
      </p:sp>
      <p:pic>
        <p:nvPicPr>
          <p:cNvPr id="454" name="left.png" descr="lef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4850" y="5293812"/>
            <a:ext cx="6515100" cy="3896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57" name="SELECT *…"/>
          <p:cNvSpPr txBox="1"/>
          <p:nvPr/>
        </p:nvSpPr>
        <p:spPr>
          <a:xfrm>
            <a:off x="774095" y="2216178"/>
            <a:ext cx="11210827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RIGHT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58" name="Ressort la table 2 + les éléments de la table 1 qui ont une correspondance."/>
          <p:cNvSpPr txBox="1"/>
          <p:nvPr/>
        </p:nvSpPr>
        <p:spPr>
          <a:xfrm>
            <a:off x="753871" y="3924300"/>
            <a:ext cx="850334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la table 2 + les éléments de la table 1 qui ont une correspondance.</a:t>
            </a:r>
          </a:p>
        </p:txBody>
      </p:sp>
      <p:pic>
        <p:nvPicPr>
          <p:cNvPr id="459" name="right.png" descr="righ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4850" y="5293812"/>
            <a:ext cx="6515100" cy="3896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62" name="SELECT *…"/>
          <p:cNvSpPr txBox="1"/>
          <p:nvPr/>
        </p:nvSpPr>
        <p:spPr>
          <a:xfrm>
            <a:off x="774095" y="2216178"/>
            <a:ext cx="1099743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FULL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63" name="Ressort la table 1 + la table 2."/>
          <p:cNvSpPr txBox="1"/>
          <p:nvPr/>
        </p:nvSpPr>
        <p:spPr>
          <a:xfrm>
            <a:off x="753871" y="4184649"/>
            <a:ext cx="85033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la table 1 + la table 2.</a:t>
            </a:r>
          </a:p>
        </p:txBody>
      </p:sp>
      <p:pic>
        <p:nvPicPr>
          <p:cNvPr id="464" name="full.png" descr="fu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4850" y="5293812"/>
            <a:ext cx="6515100" cy="3896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67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468" name="http://bit.ly/postgresql-49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postgresql-49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43" name="Relation"/>
          <p:cNvSpPr txBox="1"/>
          <p:nvPr/>
        </p:nvSpPr>
        <p:spPr>
          <a:xfrm>
            <a:off x="2791208" y="2087754"/>
            <a:ext cx="16532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Relation</a:t>
            </a:r>
          </a:p>
        </p:txBody>
      </p:sp>
      <p:sp>
        <p:nvSpPr>
          <p:cNvPr id="144" name="Contraintes"/>
          <p:cNvSpPr txBox="1"/>
          <p:nvPr/>
        </p:nvSpPr>
        <p:spPr>
          <a:xfrm>
            <a:off x="8433071" y="2100454"/>
            <a:ext cx="222126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Contraintes</a:t>
            </a:r>
          </a:p>
        </p:txBody>
      </p:sp>
      <p:sp>
        <p:nvSpPr>
          <p:cNvPr id="145" name="Lien entre deux tables"/>
          <p:cNvSpPr txBox="1"/>
          <p:nvPr/>
        </p:nvSpPr>
        <p:spPr>
          <a:xfrm>
            <a:off x="1561572" y="4056533"/>
            <a:ext cx="41125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Lien entre deux tables</a:t>
            </a:r>
          </a:p>
        </p:txBody>
      </p:sp>
      <p:graphicFrame>
        <p:nvGraphicFramePr>
          <p:cNvPr id="146" name="Tableau"/>
          <p:cNvGraphicFramePr/>
          <p:nvPr/>
        </p:nvGraphicFramePr>
        <p:xfrm>
          <a:off x="694313" y="4620566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960562"/>
                <a:gridCol w="10031378"/>
              </a:tblGrid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La colonne ne pourra pas avoir de valeur nulle.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UNIQUE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être différentes (uniques).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PRIMARY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300">
                          <a:solidFill>
                            <a:srgbClr val="535353"/>
                          </a:solidFill>
                        </a:defRPr>
                      </a:pPr>
                      <a:r>
                        <a:t>Combinaison de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NOT NULL</a:t>
                      </a:r>
                      <a:r>
                        <a:t> et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UNIQUE</a:t>
                      </a:r>
                      <a:r>
                        <a:t> . Permet d’identifier chaque enregistrement (ligne) de la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FOREIGN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d’identifier un enregistrement (ligne) dans une autre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CHECK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respecter une condition, ex. (Age &gt;= 18).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DEFAULT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Définit une valeur par défaut pour une colonne lorsqu’aucune valeur n’est spécifiée lors de l’insertion.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INDEX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d’indexer des données et de les retrouver plus rapidement dans la base de données (comme un index dans un livre).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7" name="Permettent de spécifier le rôle d’une colonne"/>
          <p:cNvSpPr txBox="1"/>
          <p:nvPr/>
        </p:nvSpPr>
        <p:spPr>
          <a:xfrm>
            <a:off x="2371749" y="4565649"/>
            <a:ext cx="82613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Permettent de spécifier le rôle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12 -0.052797" origin="layout" pathEditMode="relative">
                                      <p:cBhvr>
                                        <p:cTn id="11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60 -0.169271" origin="layout" pathEditMode="relative">
                                      <p:cBhvr>
                                        <p:cTn id="14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38399 0.171771" origin="layout" pathEditMode="relative">
                                      <p:cBhvr>
                                        <p:cTn id="17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6" dur="indefinite" fill="hold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1"/>
      <p:bldP build="whole" bldLvl="1" animBg="1" rev="0" advAuto="0" spid="147" grpId="5"/>
      <p:bldP build="whole" bldLvl="1" animBg="1" rev="0" advAuto="0" spid="147" grpId="6"/>
      <p:bldP build="whole" bldLvl="1" animBg="1" rev="0" advAuto="0" spid="146" grpId="7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73" name="Effectuer des calculs dans la requête"/>
          <p:cNvSpPr txBox="1"/>
          <p:nvPr/>
        </p:nvSpPr>
        <p:spPr>
          <a:xfrm>
            <a:off x="3213819" y="1570302"/>
            <a:ext cx="65771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Effectuer des calculs dans la requête</a:t>
            </a:r>
          </a:p>
        </p:txBody>
      </p:sp>
      <p:sp>
        <p:nvSpPr>
          <p:cNvPr id="474" name="SELECT [colonne1] * [colonne2], [colonne3]…"/>
          <p:cNvSpPr txBox="1"/>
          <p:nvPr/>
        </p:nvSpPr>
        <p:spPr>
          <a:xfrm>
            <a:off x="427869" y="3066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 * [colonne2], [colonne3]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</a:t>
            </a:r>
            <a:r>
              <a:rPr>
                <a:solidFill>
                  <a:srgbClr val="5A5F5E"/>
                </a:solidFill>
              </a:rPr>
              <a:t>[colonne1]</a:t>
            </a:r>
            <a:r>
              <a:t>, </a:t>
            </a:r>
            <a:r>
              <a:rPr>
                <a:solidFill>
                  <a:srgbClr val="5A5F5E"/>
                </a:solidFill>
              </a:rPr>
              <a:t>[colonne2]</a:t>
            </a:r>
            <a:r>
              <a:t>, </a:t>
            </a:r>
            <a:r>
              <a:rPr>
                <a:solidFill>
                  <a:srgbClr val="5A5F5E"/>
                </a:solidFill>
              </a:rPr>
              <a:t>[colonne3]</a:t>
            </a:r>
            <a:r>
              <a:t>;</a:t>
            </a:r>
          </a:p>
        </p:txBody>
      </p:sp>
      <p:sp>
        <p:nvSpPr>
          <p:cNvPr id="475" name="- Option 1"/>
          <p:cNvSpPr txBox="1"/>
          <p:nvPr/>
        </p:nvSpPr>
        <p:spPr>
          <a:xfrm>
            <a:off x="409980" y="2422201"/>
            <a:ext cx="20453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Option 1</a:t>
            </a:r>
          </a:p>
        </p:txBody>
      </p:sp>
      <p:sp>
        <p:nvSpPr>
          <p:cNvPr id="476" name="SELECT SUM([colonne1] * [colonne2]), [colonne3]…"/>
          <p:cNvSpPr txBox="1"/>
          <p:nvPr/>
        </p:nvSpPr>
        <p:spPr>
          <a:xfrm>
            <a:off x="427869" y="6241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SUM([colonne1] * [colonne2]), [colonne3]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</a:t>
            </a:r>
            <a:r>
              <a:rPr>
                <a:solidFill>
                  <a:srgbClr val="5A5F5E"/>
                </a:solidFill>
              </a:rPr>
              <a:t>[colonne3]</a:t>
            </a:r>
            <a:r>
              <a:t>;</a:t>
            </a:r>
          </a:p>
        </p:txBody>
      </p:sp>
      <p:sp>
        <p:nvSpPr>
          <p:cNvPr id="477" name="- Option 2"/>
          <p:cNvSpPr txBox="1"/>
          <p:nvPr/>
        </p:nvSpPr>
        <p:spPr>
          <a:xfrm>
            <a:off x="409980" y="5597201"/>
            <a:ext cx="20453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Option 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6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82" name="Les fonctions d'agrégation"/>
          <p:cNvSpPr txBox="1"/>
          <p:nvPr/>
        </p:nvSpPr>
        <p:spPr>
          <a:xfrm>
            <a:off x="4116610" y="1837057"/>
            <a:ext cx="47715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fonctions d'agrégation</a:t>
            </a:r>
          </a:p>
        </p:txBody>
      </p:sp>
      <p:graphicFrame>
        <p:nvGraphicFramePr>
          <p:cNvPr id="483" name="Tableau"/>
          <p:cNvGraphicFramePr/>
          <p:nvPr/>
        </p:nvGraphicFramePr>
        <p:xfrm>
          <a:off x="588638" y="20637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739057"/>
                <a:gridCol w="708846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COUNT(colonne)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Nombre de lignes qui ont été retournées par la condition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SUM(colonne)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Somme des valeurs de la colonne spécifiée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AVG(colonne)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Calcul la moyenne des valeurs de la colonne spécifiée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MAX(colonne)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la valeur maximale de la colonne spécifiée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GREATEST(colonne1, colonne2)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la valeur la plus haute parmi les colonnes spécifiées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MIN(colonne)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la valeur minimale de la colonne spécifiée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LEAST(colonne1, colonne2)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la valeur la plus basse parmi les colonnes spécifiées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84" name="Une fonction d’agrégation effectue un calcul sur un ensemble de valeurs et retourne une seule valeur"/>
          <p:cNvSpPr txBox="1"/>
          <p:nvPr/>
        </p:nvSpPr>
        <p:spPr>
          <a:xfrm>
            <a:off x="516079" y="4279900"/>
            <a:ext cx="1197264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3800"/>
              </a:spcBef>
              <a:defRPr sz="3800"/>
            </a:pPr>
            <a:r>
              <a:t>Une fonction d’agrégation effectue un</a:t>
            </a:r>
            <a:br/>
            <a:r>
              <a:rPr u="sng"/>
              <a:t>calcul sur un ensemble de valeurs et retourne une seule valeur</a:t>
            </a:r>
          </a:p>
        </p:txBody>
      </p:sp>
      <p:sp>
        <p:nvSpPr>
          <p:cNvPr id="485" name="Elles s’utilises dans les clauses SELECT et HAVING"/>
          <p:cNvSpPr txBox="1"/>
          <p:nvPr/>
        </p:nvSpPr>
        <p:spPr>
          <a:xfrm>
            <a:off x="1917340" y="5931202"/>
            <a:ext cx="91701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Elles s’utilises dans les clauses SELECT et HAVING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85 -0.064805" origin="layout" pathEditMode="relative">
                                      <p:cBhvr>
                                        <p:cTn id="16" dur="3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0" dur="indefinite" fill="hold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4" dur="indefinite" fill="hold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4" grpId="1"/>
      <p:bldP build="whole" bldLvl="1" animBg="1" rev="0" advAuto="0" spid="483" grpId="6"/>
      <p:bldP build="whole" bldLvl="1" animBg="1" rev="0" advAuto="0" spid="484" grpId="4"/>
      <p:bldP build="whole" bldLvl="1" animBg="1" rev="0" advAuto="0" spid="485" grpId="5"/>
      <p:bldP build="whole" bldLvl="1" animBg="1" rev="0" advAuto="0" spid="485" grpId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90" name="Autres fonctions"/>
          <p:cNvSpPr txBox="1"/>
          <p:nvPr/>
        </p:nvSpPr>
        <p:spPr>
          <a:xfrm>
            <a:off x="4842167" y="1400089"/>
            <a:ext cx="30671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Autres fonctions</a:t>
            </a:r>
          </a:p>
        </p:txBody>
      </p:sp>
      <p:graphicFrame>
        <p:nvGraphicFramePr>
          <p:cNvPr id="491" name="Tableau"/>
          <p:cNvGraphicFramePr/>
          <p:nvPr/>
        </p:nvGraphicFramePr>
        <p:xfrm>
          <a:off x="588638" y="2429960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227595"/>
                <a:gridCol w="6599927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EXTRACT([quoi] FROM [champ])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Extrait une donnée d’un champ date/time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EXTRACT(YEAR FROM birthday)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Année (YYYY)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EXTRACT(DAY FROM date)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Jour du mois (1-31)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EXTRACT(ISODOW FROM date)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Jour de la semaine (lundi 1 - dimanche 7)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5198">
                <a:tc>
                  <a:txBody>
                    <a:bodyPr/>
                    <a:lstStyle/>
                    <a:p>
                      <a:pPr algn="l">
                        <a:defRPr sz="10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CONCAT([champ1], [separateur], [champ2])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  <a:r>
                        <a:t>Concatène des champs </a:t>
                      </a:r>
                      <a:r>
                        <a:rPr u="sng"/>
                        <a:t>d’un même enregistrement</a:t>
                      </a:r>
                      <a:r>
                        <a:t> ensembles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CONCAT(prenom, ' ', nom)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Concatène les champs prenom et nom séparés par un espace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257156">
                <a:tc>
                  <a:txBody>
                    <a:bodyPr/>
                    <a:lstStyle/>
                    <a:p>
                      <a:pPr algn="l">
                        <a:defRPr sz="10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STRING_AGG([champ], [separateur])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  <a:r>
                        <a:t>Concatène ensemble le champ de </a:t>
                      </a:r>
                      <a:r>
                        <a:rPr u="sng"/>
                        <a:t>plusieurs enregistrements</a:t>
                      </a:r>
                      <a:r>
                        <a:t>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STRING_AGG(nom, ', ')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Concatène tous les noms séparés par une virgule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96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497" name="http://bit.ly/postgresql-53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postgresql-53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ostgre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Postgresql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52" name="Postgres     VS     Postgresql"/>
          <p:cNvSpPr txBox="1"/>
          <p:nvPr/>
        </p:nvSpPr>
        <p:spPr>
          <a:xfrm>
            <a:off x="3953420" y="2140647"/>
            <a:ext cx="50979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Postgres     VS     Postgresql</a:t>
            </a:r>
          </a:p>
        </p:txBody>
      </p:sp>
      <p:sp>
        <p:nvSpPr>
          <p:cNvPr id="153" name="Postgres : nom de l’équipe qui est à l’origine de Postgresql…"/>
          <p:cNvSpPr txBox="1"/>
          <p:nvPr/>
        </p:nvSpPr>
        <p:spPr>
          <a:xfrm>
            <a:off x="1201402" y="4279900"/>
            <a:ext cx="1087970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 :</a:t>
            </a:r>
            <a:r>
              <a:t> nom de l’équipe qui est à l’origine de Postgresql</a:t>
            </a:r>
          </a:p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 :</a:t>
            </a:r>
            <a:r>
              <a:t> nom du projet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graphicFrame>
        <p:nvGraphicFramePr>
          <p:cNvPr id="156" name="Tableau"/>
          <p:cNvGraphicFramePr/>
          <p:nvPr/>
        </p:nvGraphicFramePr>
        <p:xfrm>
          <a:off x="501650" y="29591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Gratuit et OpenSource sous licence MIT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Appartient à Oracle, sous licence  GNU General Public License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partiellement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BDD lourdes et requêtes lourdes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projets avec des requêtes simples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le JSON et autres formats noSQL comme le XML, et supporte l’indexation JSON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uniquement le JSON en noSQL mais ne supporte pas l’indexation JSON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Possède un plus grand nombre de fonctions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Tableau"/>
          <p:cNvGraphicFramePr/>
          <p:nvPr/>
        </p:nvGraphicFramePr>
        <p:xfrm>
          <a:off x="501650" y="24003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Postgresql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Mysql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8" name="SGBDR le plus avancé"/>
          <p:cNvSpPr txBox="1"/>
          <p:nvPr/>
        </p:nvSpPr>
        <p:spPr>
          <a:xfrm>
            <a:off x="1320402" y="3359149"/>
            <a:ext cx="409962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avancé</a:t>
            </a:r>
          </a:p>
        </p:txBody>
      </p:sp>
      <p:sp>
        <p:nvSpPr>
          <p:cNvPr id="159" name="SGBDR le plus populaire"/>
          <p:cNvSpPr txBox="1"/>
          <p:nvPr/>
        </p:nvSpPr>
        <p:spPr>
          <a:xfrm>
            <a:off x="7480316" y="3359149"/>
            <a:ext cx="45682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populaire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3"/>
      <p:bldP build="whole" bldLvl="1" animBg="1" rev="0" advAuto="0" spid="156" grpId="1"/>
      <p:bldP build="whole" bldLvl="1" animBg="1" rev="0" advAuto="0" spid="156" grpId="2"/>
      <p:bldP build="whole" bldLvl="1" animBg="1" rev="0" advAuto="0" spid="159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64" name="Installation de Postgresql avec Docker"/>
          <p:cNvSpPr txBox="1"/>
          <p:nvPr/>
        </p:nvSpPr>
        <p:spPr>
          <a:xfrm>
            <a:off x="2876060" y="4552950"/>
            <a:ext cx="72526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Installation de Postgresql avec Docker</a:t>
            </a:r>
          </a:p>
        </p:txBody>
      </p:sp>
      <p:sp>
        <p:nvSpPr>
          <p:cNvPr id="165" name="1/ Cloner ce repo :"/>
          <p:cNvSpPr txBox="1"/>
          <p:nvPr/>
        </p:nvSpPr>
        <p:spPr>
          <a:xfrm>
            <a:off x="835664" y="2800349"/>
            <a:ext cx="3765377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Cloner ce repo :</a:t>
            </a:r>
            <a:br/>
          </a:p>
        </p:txBody>
      </p:sp>
      <p:sp>
        <p:nvSpPr>
          <p:cNvPr id="166" name="2/ Lancer le conteneur :"/>
          <p:cNvSpPr txBox="1"/>
          <p:nvPr/>
        </p:nvSpPr>
        <p:spPr>
          <a:xfrm>
            <a:off x="877233" y="4451349"/>
            <a:ext cx="465140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Lancer le conteneur :</a:t>
            </a:r>
            <a:br/>
          </a:p>
        </p:txBody>
      </p:sp>
      <p:sp>
        <p:nvSpPr>
          <p:cNvPr id="167" name="3/ Accéder à la BDD postgresql :"/>
          <p:cNvSpPr txBox="1"/>
          <p:nvPr/>
        </p:nvSpPr>
        <p:spPr>
          <a:xfrm>
            <a:off x="916808" y="5973257"/>
            <a:ext cx="6361474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Accéder à la BDD postgresql :</a:t>
            </a:r>
            <a:br/>
          </a:p>
        </p:txBody>
      </p:sp>
      <p:sp>
        <p:nvSpPr>
          <p:cNvPr id="168" name="http://bit.ly/postgresql-esgi-1"/>
          <p:cNvSpPr txBox="1"/>
          <p:nvPr/>
        </p:nvSpPr>
        <p:spPr>
          <a:xfrm>
            <a:off x="916808" y="3399395"/>
            <a:ext cx="6729538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http://bit.ly/postgresql-esgi-1</a:t>
            </a:r>
          </a:p>
        </p:txBody>
      </p:sp>
      <p:sp>
        <p:nvSpPr>
          <p:cNvPr id="169" name="docker-compose up -d"/>
          <p:cNvSpPr txBox="1"/>
          <p:nvPr/>
        </p:nvSpPr>
        <p:spPr>
          <a:xfrm>
            <a:off x="859411" y="5106161"/>
            <a:ext cx="438219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docker-compose up -d</a:t>
            </a:r>
          </a:p>
        </p:txBody>
      </p:sp>
      <p:sp>
        <p:nvSpPr>
          <p:cNvPr id="170" name="docker exec -it postgres psql -U postgres"/>
          <p:cNvSpPr txBox="1"/>
          <p:nvPr/>
        </p:nvSpPr>
        <p:spPr>
          <a:xfrm>
            <a:off x="929940" y="6746221"/>
            <a:ext cx="886348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 exec -it postgres psql -U postgres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02 -0.312584" origin="layout" pathEditMode="relative">
                                      <p:cBhvr>
                                        <p:cTn id="6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2"/>
      <p:bldP build="whole" bldLvl="1" animBg="1" rev="0" advAuto="0" spid="168" grpId="3"/>
      <p:bldP build="whole" bldLvl="1" animBg="1" rev="0" advAuto="0" spid="166" grpId="4"/>
      <p:bldP build="whole" bldLvl="1" animBg="1" rev="0" advAuto="0" spid="167" grpId="6"/>
      <p:bldP build="whole" bldLvl="1" animBg="1" rev="0" advAuto="0" spid="170" grpId="7"/>
      <p:bldP build="whole" bldLvl="1" animBg="1" rev="0" advAuto="0" spid="169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