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50800" cap="flat">
              <a:noFill/>
              <a:miter lim="400000"/>
            </a:ln>
          </a:left>
          <a:right>
            <a:ln w="50800" cap="flat">
              <a:noFill/>
              <a:miter lim="400000"/>
            </a:ln>
          </a:right>
          <a:top>
            <a:ln w="50800" cap="flat">
              <a:noFill/>
              <a:miter lim="400000"/>
            </a:ln>
          </a:top>
          <a:bottom>
            <a:ln w="50800" cap="flat">
              <a:noFill/>
              <a:miter lim="400000"/>
            </a:ln>
          </a:bottom>
          <a:insideH>
            <a:ln w="50800" cap="flat">
              <a:noFill/>
              <a:miter lim="400000"/>
            </a:ln>
          </a:insideH>
          <a:insideV>
            <a:ln w="508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1" name="Shape 16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Vue matérialisée : mise en cache d’une requête et de son résultat coté BDD</a:t>
            </a:r>
          </a:p>
          <a:p>
            <a:pPr/>
            <a:r>
              <a:t>MySQL ignore la contrainte Check par exemple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6" name="Shape 30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1/ select nom, prenom, email, inscription from utilisateur order by nom;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2/ select COUNT(nom) from utilisateur WHERE nom = 'Doe';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3/ select nom, prenom, COUNT(nom) AS homonyme from utilisateur GROUP BY nom, prenom;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4/ select distinct nom from utilisateur;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5/ select distinct on (nom, prenom) nom, prenom from utilisateur;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6/ select * from utilisateur order by inscription desc;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7/ select count(inscription) from utilisateur where inscription = current_date;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8/ select count(nom) as inscriptions from utilisateur where inscription between '1990-01-01' and '1999-12-31';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9/ select inscription, count(inscription) as nb from utilisateur group by inscription;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3" name="Shape 32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1/ SELECT * FROM utilisateur WHERE email LIKE '%@gmail%';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2/ SELECT count(email) as nb FROM utilisateur WHERE email LIKE '%@gmail%';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3/ SELECT * FROM utilisateur WHERE email NOT LIKE '%_@_%._%';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2" name="Shape 17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2/ -d = detach (lance en arrière plan)</a:t>
            </a:r>
          </a:p>
          <a:p>
            <a:pPr/>
            <a:r>
              <a:t>3/ "docker exec -it postgres" =&gt; lance le container 'postgres' -it permet d’ouvrir un bash dédié au container</a:t>
            </a:r>
          </a:p>
          <a:p>
            <a:pPr/>
            <a:r>
              <a:t>"psql -U postgres" =&gt; commande lancée dans le container (connexion à postgres avec l’utilisateur 'postgres')</a:t>
            </a:r>
          </a:p>
          <a:p>
            <a:pPr/>
          </a:p>
          <a:p>
            <a:pPr/>
            <a:r>
              <a:t>Docker-compose évitait de créer un stockage avec busybox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9" name="Shape 20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Tous les types n’occupent pas le même espace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1" name="Shape 22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current_date =&gt; date aujourd’hui au bon format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2" name="Shape 23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71669" indent="-271669">
              <a:buClr>
                <a:srgbClr val="535353"/>
              </a:buClr>
              <a:buSzPct val="82000"/>
              <a:buChar char="-"/>
            </a:pPr>
            <a:r>
              <a:t>Option 1 : obligé de se souvenir de l’ordre des colonnes et de renseigner toutes les colonnes</a:t>
            </a:r>
          </a:p>
          <a:p>
            <a:pPr marL="271669" indent="-271669">
              <a:buClr>
                <a:srgbClr val="535353"/>
              </a:buClr>
              <a:buSzPct val="82000"/>
              <a:buChar char="-"/>
            </a:pPr>
            <a:r>
              <a:t>Option 2 : on choisi ce que l’on renseigne et dans quel ordre. C’est aussi plus stable en cas d’évolution des tables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8" name="Shape 26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GROUP BY : regroupe par critère</a:t>
            </a:r>
          </a:p>
          <a:p>
            <a:pPr/>
            <a:r>
              <a:t>Exemple GROUP BY permet de supprimer les doublons</a:t>
            </a:r>
          </a:p>
          <a:p>
            <a:pPr/>
            <a:r>
              <a:t>GROUP BY identique DISTINCT sur une seule colonne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9" name="Shape 27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 faire que sur une colonne pour le moment (besoin d’un group by pour select plusieurs colonnes)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1" name="Shape 29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DISTINCT supprime les doublons du résultat (en se basant sur ce qu’on a listé dans le select)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0" name="Shape 30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Si DISTINCT + GROUP BY, le GROUP BY doit reprendre les éléments du DISTINCT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e du titre"/>
          <p:cNvSpPr txBox="1"/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Texte du titre</a:t>
            </a:r>
          </a:p>
        </p:txBody>
      </p:sp>
      <p:sp>
        <p:nvSpPr>
          <p:cNvPr id="12" name="Texte niveau 1…"/>
          <p:cNvSpPr txBox="1"/>
          <p:nvPr>
            <p:ph type="body" sz="quarter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-Gilles Allain"/>
          <p:cNvSpPr/>
          <p:nvPr>
            <p:ph type="body" sz="quarter" idx="13"/>
          </p:nvPr>
        </p:nvSpPr>
        <p:spPr>
          <a:xfrm>
            <a:off x="1270000" y="5689600"/>
            <a:ext cx="10464800" cy="5080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pPr/>
            <a:r>
              <a:t>-Gilles Allain</a:t>
            </a:r>
          </a:p>
        </p:txBody>
      </p:sp>
      <p:sp>
        <p:nvSpPr>
          <p:cNvPr id="94" name="« Saisissez une citation ici. »"/>
          <p:cNvSpPr/>
          <p:nvPr>
            <p:ph type="body" sz="quarter" idx="14"/>
          </p:nvPr>
        </p:nvSpPr>
        <p:spPr>
          <a:xfrm>
            <a:off x="1270000" y="41529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« Saisissez une citation ici. »</a:t>
            </a:r>
          </a:p>
        </p:txBody>
      </p:sp>
      <p:sp>
        <p:nvSpPr>
          <p:cNvPr id="9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2552700" y="0"/>
            <a:ext cx="17339734" cy="9753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258743" y="-673100"/>
            <a:ext cx="10390144" cy="777732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exte du titre"/>
          <p:cNvSpPr txBox="1"/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22" name="Texte niveau 1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2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e du titre"/>
          <p:cNvSpPr txBox="1"/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3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5351574" y="1384300"/>
            <a:ext cx="7872413" cy="6997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exte du titre"/>
          <p:cNvSpPr txBox="1"/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Texte du titre</a:t>
            </a:r>
          </a:p>
        </p:txBody>
      </p:sp>
      <p:sp>
        <p:nvSpPr>
          <p:cNvPr id="40" name="Texte niveau 1…"/>
          <p:cNvSpPr txBox="1"/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49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57" name="Texte niveau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5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5493159" y="2743200"/>
            <a:ext cx="7889605" cy="701298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67" name="Texte niveau 1…"/>
          <p:cNvSpPr txBox="1"/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6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e niveau 1…"/>
          <p:cNvSpPr txBox="1"/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7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654800" y="4965700"/>
            <a:ext cx="5803900" cy="43462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667500" y="444500"/>
            <a:ext cx="5803900" cy="43462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939561" y="482600"/>
            <a:ext cx="7995295" cy="106816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e du titre"/>
          <p:cNvSpPr txBox="1"/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 du titre</a:t>
            </a:r>
          </a:p>
        </p:txBody>
      </p:sp>
      <p:sp>
        <p:nvSpPr>
          <p:cNvPr id="3" name="Texte niveau 1…"/>
          <p:cNvSpPr txBox="1"/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" name="Numéro de diapositive"/>
          <p:cNvSpPr txBox="1"/>
          <p:nvPr>
            <p:ph type="sldNum" sz="quarter" idx="2"/>
          </p:nvPr>
        </p:nvSpPr>
        <p:spPr>
          <a:xfrm>
            <a:off x="6324599" y="9271000"/>
            <a:ext cx="342901" cy="355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431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863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295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1727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1590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2590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3022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3454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3886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quêtage SQL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Requêtage SQL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75" name="Quelques raccourcis Postgresql"/>
          <p:cNvSpPr txBox="1"/>
          <p:nvPr/>
        </p:nvSpPr>
        <p:spPr>
          <a:xfrm>
            <a:off x="3642556" y="2087056"/>
            <a:ext cx="571968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Quelques raccourcis Postgresql</a:t>
            </a:r>
          </a:p>
        </p:txBody>
      </p:sp>
      <p:graphicFrame>
        <p:nvGraphicFramePr>
          <p:cNvPr id="176" name="Tableau"/>
          <p:cNvGraphicFramePr/>
          <p:nvPr/>
        </p:nvGraphicFramePr>
        <p:xfrm>
          <a:off x="774700" y="3128595"/>
          <a:ext cx="11468100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2636338"/>
                <a:gridCol w="8819062"/>
              </a:tblGrid>
              <a:tr h="635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\l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35353"/>
                          </a:solidFill>
                        </a:rPr>
                        <a:t>Liste les bases de données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\c [dbname]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35353"/>
                          </a:solidFill>
                        </a:rPr>
                        <a:t>Connexion à une base de données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\dt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35353"/>
                          </a:solidFill>
                        </a:rPr>
                        <a:t>Affiche toutes les tables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\h [cmd]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35353"/>
                          </a:solidFill>
                        </a:rPr>
                        <a:t>Aide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\d [table]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35353"/>
                          </a:solidFill>
                        </a:rPr>
                        <a:t>Affiche la structure de la table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\s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35353"/>
                          </a:solidFill>
                        </a:rPr>
                        <a:t>Liste toutes les commandes exécutées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\timing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35353"/>
                          </a:solidFill>
                        </a:rPr>
                        <a:t>Affiche le temps d’exécution des requêtes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\q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35353"/>
                          </a:solidFill>
                        </a:rPr>
                        <a:t>Déconnexion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79" name="Créer une base de données"/>
          <p:cNvSpPr txBox="1"/>
          <p:nvPr/>
        </p:nvSpPr>
        <p:spPr>
          <a:xfrm>
            <a:off x="917980" y="2168201"/>
            <a:ext cx="513166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Créer une base de données</a:t>
            </a:r>
          </a:p>
        </p:txBody>
      </p:sp>
      <p:sp>
        <p:nvSpPr>
          <p:cNvPr id="180" name="CREATE DATABASE [dbname];"/>
          <p:cNvSpPr txBox="1"/>
          <p:nvPr/>
        </p:nvSpPr>
        <p:spPr>
          <a:xfrm>
            <a:off x="935869" y="2812600"/>
            <a:ext cx="5449169" cy="541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CREATE DATABASE [dbname];</a:t>
            </a:r>
          </a:p>
        </p:txBody>
      </p:sp>
      <p:sp>
        <p:nvSpPr>
          <p:cNvPr id="181" name="Se déplacer sur la base de donnée"/>
          <p:cNvSpPr txBox="1"/>
          <p:nvPr/>
        </p:nvSpPr>
        <p:spPr>
          <a:xfrm>
            <a:off x="941482" y="4200201"/>
            <a:ext cx="628560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Se déplacer sur la base de donnée</a:t>
            </a:r>
          </a:p>
        </p:txBody>
      </p:sp>
      <p:sp>
        <p:nvSpPr>
          <p:cNvPr id="182" name="\c [dbname];"/>
          <p:cNvSpPr txBox="1"/>
          <p:nvPr/>
        </p:nvSpPr>
        <p:spPr>
          <a:xfrm>
            <a:off x="935869" y="4868940"/>
            <a:ext cx="2675038" cy="541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\c [dbname];</a:t>
            </a:r>
          </a:p>
        </p:txBody>
      </p:sp>
      <p:sp>
        <p:nvSpPr>
          <p:cNvPr id="183" name="Supprimer une base de données"/>
          <p:cNvSpPr txBox="1"/>
          <p:nvPr/>
        </p:nvSpPr>
        <p:spPr>
          <a:xfrm>
            <a:off x="917980" y="6232201"/>
            <a:ext cx="595788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Supprimer une base de données</a:t>
            </a:r>
          </a:p>
        </p:txBody>
      </p:sp>
      <p:sp>
        <p:nvSpPr>
          <p:cNvPr id="184" name="DROP DATABASE [dbname];"/>
          <p:cNvSpPr txBox="1"/>
          <p:nvPr/>
        </p:nvSpPr>
        <p:spPr>
          <a:xfrm>
            <a:off x="935869" y="6900940"/>
            <a:ext cx="5022380" cy="541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DROP DATABASE [dbname];</a:t>
            </a:r>
          </a:p>
        </p:txBody>
      </p:sp>
      <p:sp>
        <p:nvSpPr>
          <p:cNvPr id="185" name="⚠️ Attention à ne pas supprimer la base sur laquelle vous travaillez ou celle sur laquelle vous vous connectez"/>
          <p:cNvSpPr txBox="1"/>
          <p:nvPr/>
        </p:nvSpPr>
        <p:spPr>
          <a:xfrm>
            <a:off x="920623" y="7651615"/>
            <a:ext cx="9529681" cy="97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2800"/>
            </a:lvl1pPr>
          </a:lstStyle>
          <a:p>
            <a:pPr/>
            <a:r>
              <a:t>⚠️ Attention à ne pas supprimer la base sur laquelle vous travaillez ou celle sur laquelle vous vous connectez</a:t>
            </a:r>
          </a:p>
        </p:txBody>
      </p:sp>
      <p:sp>
        <p:nvSpPr>
          <p:cNvPr id="186" name="CREATE DATABASE bdd;"/>
          <p:cNvSpPr txBox="1"/>
          <p:nvPr/>
        </p:nvSpPr>
        <p:spPr>
          <a:xfrm>
            <a:off x="935869" y="2812600"/>
            <a:ext cx="4382196" cy="541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CREATE DATABASE bdd;</a:t>
            </a:r>
          </a:p>
        </p:txBody>
      </p:sp>
      <p:sp>
        <p:nvSpPr>
          <p:cNvPr id="187" name="\c bdd;"/>
          <p:cNvSpPr txBox="1"/>
          <p:nvPr/>
        </p:nvSpPr>
        <p:spPr>
          <a:xfrm>
            <a:off x="935869" y="4868940"/>
            <a:ext cx="1608064" cy="541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\c bdd;</a:t>
            </a:r>
          </a:p>
        </p:txBody>
      </p:sp>
      <p:sp>
        <p:nvSpPr>
          <p:cNvPr id="188" name="DROP DATABASE bdd;"/>
          <p:cNvSpPr txBox="1"/>
          <p:nvPr/>
        </p:nvSpPr>
        <p:spPr>
          <a:xfrm>
            <a:off x="935869" y="6900940"/>
            <a:ext cx="3955406" cy="541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DROP DATABASE bdd;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mph" nodeType="clickEffect" presetID="9" grpId="3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6" dur="indefinite" fill="hold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3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mph" nodeType="clickEffect" presetID="9" grpId="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5" dur="indefinite" fill="hold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3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7" grpId="4"/>
      <p:bldP build="whole" bldLvl="1" animBg="1" rev="0" advAuto="0" spid="184" grpId="5"/>
      <p:bldP build="whole" bldLvl="1" animBg="1" rev="0" advAuto="0" spid="188" grpId="6"/>
      <p:bldP build="whole" bldLvl="1" animBg="1" rev="0" advAuto="0" spid="182" grpId="3"/>
      <p:bldP build="whole" bldLvl="1" animBg="1" rev="0" advAuto="0" spid="186" grpId="2"/>
      <p:bldP build="whole" bldLvl="1" animBg="1" rev="0" advAuto="0" spid="18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91" name="Créer une table"/>
          <p:cNvSpPr txBox="1"/>
          <p:nvPr/>
        </p:nvSpPr>
        <p:spPr>
          <a:xfrm>
            <a:off x="917980" y="3311201"/>
            <a:ext cx="295170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Créer une table</a:t>
            </a:r>
          </a:p>
        </p:txBody>
      </p:sp>
      <p:sp>
        <p:nvSpPr>
          <p:cNvPr id="192" name="CREATE TABLE [nom_table]…"/>
          <p:cNvSpPr txBox="1"/>
          <p:nvPr/>
        </p:nvSpPr>
        <p:spPr>
          <a:xfrm>
            <a:off x="935869" y="3955600"/>
            <a:ext cx="10570643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CREATE TABLE [nom_table]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( [nom_colonne1] [type], [nom_colonne2] [type] );</a:t>
            </a:r>
          </a:p>
        </p:txBody>
      </p:sp>
      <p:sp>
        <p:nvSpPr>
          <p:cNvPr id="193" name="Supprimer une table"/>
          <p:cNvSpPr txBox="1"/>
          <p:nvPr/>
        </p:nvSpPr>
        <p:spPr>
          <a:xfrm>
            <a:off x="941482" y="5724201"/>
            <a:ext cx="377792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Supprimer une table</a:t>
            </a:r>
          </a:p>
        </p:txBody>
      </p:sp>
      <p:sp>
        <p:nvSpPr>
          <p:cNvPr id="194" name="DROP TABLE [nom_table];"/>
          <p:cNvSpPr txBox="1"/>
          <p:nvPr/>
        </p:nvSpPr>
        <p:spPr>
          <a:xfrm>
            <a:off x="935869" y="6368600"/>
            <a:ext cx="5022380" cy="541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DROP TABLE [nom_table];</a:t>
            </a:r>
          </a:p>
        </p:txBody>
      </p:sp>
      <p:sp>
        <p:nvSpPr>
          <p:cNvPr id="195" name="CREATE TABLE docs…"/>
          <p:cNvSpPr txBox="1"/>
          <p:nvPr/>
        </p:nvSpPr>
        <p:spPr>
          <a:xfrm>
            <a:off x="935869" y="3955600"/>
            <a:ext cx="6089353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CREATE TABLE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( id int, nom varchar(50) );</a:t>
            </a:r>
          </a:p>
        </p:txBody>
      </p:sp>
      <p:sp>
        <p:nvSpPr>
          <p:cNvPr id="196" name="DROP TABLE docs;"/>
          <p:cNvSpPr txBox="1"/>
          <p:nvPr/>
        </p:nvSpPr>
        <p:spPr>
          <a:xfrm>
            <a:off x="935869" y="6368600"/>
            <a:ext cx="3528617" cy="541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DROP TABLE docs;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3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mph" nodeType="clickEffect" presetID="9" grpId="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5" dur="indefinite" fill="hold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3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6" grpId="6"/>
      <p:bldP build="whole" bldLvl="1" animBg="1" rev="0" advAuto="0" spid="195" grpId="2"/>
      <p:bldP build="whole" bldLvl="1" animBg="1" rev="0" advAuto="0" spid="193" grpId="3"/>
      <p:bldP build="whole" bldLvl="1" animBg="1" rev="0" advAuto="0" spid="192" grpId="1"/>
      <p:bldP build="whole" bldLvl="1" animBg="1" rev="0" advAuto="0" spid="194" grpId="4"/>
      <p:bldP build="whole" bldLvl="1" animBg="1" rev="0" advAuto="0" spid="194" grpId="5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99" name="Les types de données"/>
          <p:cNvSpPr txBox="1"/>
          <p:nvPr/>
        </p:nvSpPr>
        <p:spPr>
          <a:xfrm>
            <a:off x="771920" y="2311430"/>
            <a:ext cx="401434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Les types de données</a:t>
            </a:r>
          </a:p>
        </p:txBody>
      </p:sp>
      <p:graphicFrame>
        <p:nvGraphicFramePr>
          <p:cNvPr id="200" name="Tableau"/>
          <p:cNvGraphicFramePr/>
          <p:nvPr/>
        </p:nvGraphicFramePr>
        <p:xfrm>
          <a:off x="774700" y="3212571"/>
          <a:ext cx="11468100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754885"/>
                <a:gridCol w="8700515"/>
              </a:tblGrid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bool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Booléens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char(n)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Chaine de caractère avec N caractères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varchar(n)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Chaine de caractère avec N caractères maximum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date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Date (aaaa-mm-jj)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int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Entiers numériques entre -2147483648 et +2147483647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real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Nombre à virgule (jusqu’à 6 numéros après la virgule)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serial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Entier auto-incrémenté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timetz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Heure (hh:mm:ss) avec timezone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timestamptz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Date et heure (hh:mm:ss) avec timezone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03" name="Pourquoi utiliser le bon type de données ?"/>
          <p:cNvSpPr txBox="1"/>
          <p:nvPr/>
        </p:nvSpPr>
        <p:spPr>
          <a:xfrm>
            <a:off x="2661406" y="2057430"/>
            <a:ext cx="768198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Pourquoi utiliser le bon type de données ?</a:t>
            </a:r>
          </a:p>
        </p:txBody>
      </p:sp>
      <p:sp>
        <p:nvSpPr>
          <p:cNvPr id="204" name="1/ pour les fonctions de comparaison, recherche, etc…"/>
          <p:cNvSpPr txBox="1"/>
          <p:nvPr/>
        </p:nvSpPr>
        <p:spPr>
          <a:xfrm>
            <a:off x="822266" y="3523531"/>
            <a:ext cx="10680367" cy="336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1/</a:t>
            </a:r>
            <a:r>
              <a:t> pour les fonctions de comparaison, recherche, etc</a:t>
            </a:r>
          </a:p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2/</a:t>
            </a:r>
            <a:r>
              <a:t> pour bénéficier des fonctionnalités du SGBDR (auto-incrémentation)</a:t>
            </a:r>
          </a:p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3/ </a:t>
            </a:r>
            <a:r>
              <a:t>pour optimiser le poids de votre BDD</a:t>
            </a:r>
          </a:p>
        </p:txBody>
      </p:sp>
      <p:sp>
        <p:nvSpPr>
          <p:cNvPr id="205" name="Un id doit être unique, stable, non nul"/>
          <p:cNvSpPr txBox="1"/>
          <p:nvPr/>
        </p:nvSpPr>
        <p:spPr>
          <a:xfrm>
            <a:off x="854724" y="3530661"/>
            <a:ext cx="771242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t>Un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id</a:t>
            </a:r>
            <a:r>
              <a:t> doit être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unique</a:t>
            </a:r>
            <a:r>
              <a:t>,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stable</a:t>
            </a:r>
            <a:r>
              <a:t>,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non nul</a:t>
            </a:r>
          </a:p>
        </p:txBody>
      </p:sp>
      <p:sp>
        <p:nvSpPr>
          <p:cNvPr id="206" name="Les types numériques suppriment le 0 initial"/>
          <p:cNvSpPr txBox="1"/>
          <p:nvPr/>
        </p:nvSpPr>
        <p:spPr>
          <a:xfrm>
            <a:off x="866166" y="4692649"/>
            <a:ext cx="940518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Les types numériques suppriment le 0 initial</a:t>
            </a:r>
          </a:p>
        </p:txBody>
      </p:sp>
      <p:sp>
        <p:nvSpPr>
          <p:cNvPr id="207" name="char(n) impose le nombre de caractères Si j’ajoute &quot;test&quot; dans un char(10), il sauvegardera &quot;test      &quot; pour avoir 10 caractères"/>
          <p:cNvSpPr txBox="1"/>
          <p:nvPr/>
        </p:nvSpPr>
        <p:spPr>
          <a:xfrm>
            <a:off x="822266" y="5873778"/>
            <a:ext cx="11801873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t>char(n) impose le nombre de caractères</a:t>
            </a:r>
            <a:br/>
            <a:r>
              <a:rPr sz="2800"/>
              <a:t>Si j’ajoute "test" dans un char(10), il sauvegardera "test      " pour avoir 10 caractères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mph" nodeType="clickEffect" presetID="9" grpId="2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2" dur="indefinite" fill="hold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3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6" dur="3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7" grpId="5"/>
      <p:bldP build="whole" bldLvl="1" animBg="1" rev="0" advAuto="0" spid="204" grpId="1"/>
      <p:bldP build="whole" bldLvl="1" animBg="1" rev="0" advAuto="0" spid="204" grpId="2"/>
      <p:bldP build="whole" bldLvl="1" animBg="1" rev="0" advAuto="0" spid="205" grpId="3"/>
      <p:bldP build="whole" bldLvl="1" animBg="1" rev="0" advAuto="0" spid="206" grpId="4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12" name="Créer une table avec contraintes"/>
          <p:cNvSpPr txBox="1"/>
          <p:nvPr/>
        </p:nvSpPr>
        <p:spPr>
          <a:xfrm>
            <a:off x="409980" y="3311201"/>
            <a:ext cx="597552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Créer une table avec contraintes</a:t>
            </a:r>
          </a:p>
        </p:txBody>
      </p:sp>
      <p:sp>
        <p:nvSpPr>
          <p:cNvPr id="213" name="CREATE TABLE [nom_table]…"/>
          <p:cNvSpPr txBox="1"/>
          <p:nvPr/>
        </p:nvSpPr>
        <p:spPr>
          <a:xfrm>
            <a:off x="427869" y="3955600"/>
            <a:ext cx="11013580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CREATE TABLE [nom_table]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( [nom_colonne1] [type] [contrainte], [nom_colonne2] [type] [contrainte] );</a:t>
            </a:r>
          </a:p>
        </p:txBody>
      </p:sp>
      <p:sp>
        <p:nvSpPr>
          <p:cNvPr id="214" name="CREATE TABLE docs…"/>
          <p:cNvSpPr txBox="1"/>
          <p:nvPr/>
        </p:nvSpPr>
        <p:spPr>
          <a:xfrm>
            <a:off x="427869" y="3955600"/>
            <a:ext cx="12064406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CREATE TABLE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( id SERIAL PRIMARY KEY, nom varchar(50) NOT NULL, path varchar(50) );</a:t>
            </a:r>
          </a:p>
        </p:txBody>
      </p:sp>
      <p:graphicFrame>
        <p:nvGraphicFramePr>
          <p:cNvPr id="215" name="Tableau"/>
          <p:cNvGraphicFramePr/>
          <p:nvPr/>
        </p:nvGraphicFramePr>
        <p:xfrm>
          <a:off x="2468418" y="6096934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{CF821DB8-F4EB-4A41-A1BA-3FCAFE7338EE}</a:tableStyleId>
              </a:tblPr>
              <a:tblGrid>
                <a:gridCol w="1778000"/>
                <a:gridCol w="3144981"/>
                <a:gridCol w="3144981"/>
              </a:tblGrid>
              <a:tr h="546100">
                <a:tc gridSpan="3">
                  <a:txBody>
                    <a:bodyPr/>
                    <a:lstStyle/>
                    <a:p>
                      <a:pPr>
                        <a:defRPr sz="3000">
                          <a:solidFill>
                            <a:srgbClr val="FFFFFF"/>
                          </a:solidFill>
                        </a:defRPr>
                      </a:pP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docs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808785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id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nom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path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Nom 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nom1.pdf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Nom 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3" grpId="1"/>
      <p:bldP build="whole" bldLvl="1" animBg="1" rev="0" advAuto="0" spid="215" grpId="3"/>
      <p:bldP build="whole" bldLvl="1" animBg="1" rev="0" advAuto="0" spid="214" grpId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18" name="Un peu de pratique"/>
          <p:cNvSpPr txBox="1"/>
          <p:nvPr/>
        </p:nvSpPr>
        <p:spPr>
          <a:xfrm>
            <a:off x="4672930" y="1732851"/>
            <a:ext cx="365894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Un peu de pratique</a:t>
            </a:r>
          </a:p>
        </p:txBody>
      </p:sp>
      <p:sp>
        <p:nvSpPr>
          <p:cNvPr id="219" name="1/ créer une nouvelle base de données intitulée &quot;Boutique&quot;…"/>
          <p:cNvSpPr txBox="1"/>
          <p:nvPr/>
        </p:nvSpPr>
        <p:spPr>
          <a:xfrm>
            <a:off x="822266" y="2964731"/>
            <a:ext cx="11360268" cy="448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1/</a:t>
            </a:r>
            <a:r>
              <a:t> créer une nouvelle base de données intitulée "Boutique"</a:t>
            </a:r>
          </a:p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2/</a:t>
            </a:r>
            <a:r>
              <a:t> dans cette BDD, créer une table intitulée "Utilisateur" qui doit permettre de stocker :</a:t>
            </a:r>
            <a:br/>
            <a:r>
              <a:t>- son nom (ne peut pas être null),</a:t>
            </a:r>
            <a:br/>
            <a:r>
              <a:t>- son prénom (ne peut pas être null),</a:t>
            </a:r>
            <a:br/>
            <a:r>
              <a:t>- son email,</a:t>
            </a:r>
            <a:br/>
            <a:r>
              <a:t>- sa date d’inscription (par défaut définie à aujourd’hui)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24" name="Option 1 - en respectant l’ordre des colonnes"/>
          <p:cNvSpPr txBox="1"/>
          <p:nvPr/>
        </p:nvSpPr>
        <p:spPr>
          <a:xfrm>
            <a:off x="917980" y="2549201"/>
            <a:ext cx="83809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Option 1 - en respectant l’ordre des colonnes</a:t>
            </a:r>
          </a:p>
        </p:txBody>
      </p:sp>
      <p:sp>
        <p:nvSpPr>
          <p:cNvPr id="225" name="INSERT INTO [table]…"/>
          <p:cNvSpPr txBox="1"/>
          <p:nvPr/>
        </p:nvSpPr>
        <p:spPr>
          <a:xfrm>
            <a:off x="935869" y="3193600"/>
            <a:ext cx="10997432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INSERT INTO [table]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VALUES ( [valeur_colonne1], [valeur_colonne2], … );</a:t>
            </a:r>
          </a:p>
        </p:txBody>
      </p:sp>
      <p:sp>
        <p:nvSpPr>
          <p:cNvPr id="226" name="Option 2 - en précisant l’ordre des colonnes"/>
          <p:cNvSpPr txBox="1"/>
          <p:nvPr/>
        </p:nvSpPr>
        <p:spPr>
          <a:xfrm>
            <a:off x="941482" y="4962201"/>
            <a:ext cx="8109943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Option 2 - en précisant l’ordre des colonnes</a:t>
            </a:r>
          </a:p>
        </p:txBody>
      </p:sp>
      <p:sp>
        <p:nvSpPr>
          <p:cNvPr id="227" name="INSERT INTO [table] ( [nom_colonne2], [nom_colonne1] )…"/>
          <p:cNvSpPr txBox="1"/>
          <p:nvPr/>
        </p:nvSpPr>
        <p:spPr>
          <a:xfrm>
            <a:off x="935869" y="5606600"/>
            <a:ext cx="11851011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INSERT INTO [table] ( [nom_colonne2], [nom_colonne1] )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VALUES ( [valeur_colonne2], [valeur_colonne1] );</a:t>
            </a:r>
          </a:p>
        </p:txBody>
      </p:sp>
      <p:sp>
        <p:nvSpPr>
          <p:cNvPr id="228" name="Insérer des données"/>
          <p:cNvSpPr txBox="1"/>
          <p:nvPr/>
        </p:nvSpPr>
        <p:spPr>
          <a:xfrm>
            <a:off x="4353769" y="1539650"/>
            <a:ext cx="373484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Insérer des données</a:t>
            </a:r>
          </a:p>
        </p:txBody>
      </p:sp>
      <p:sp>
        <p:nvSpPr>
          <p:cNvPr id="229" name="⚠️ Les guillemets doubles ne fonctionnent pas en ligne de commande, il faut utiliser des guillemets simples"/>
          <p:cNvSpPr txBox="1"/>
          <p:nvPr/>
        </p:nvSpPr>
        <p:spPr>
          <a:xfrm>
            <a:off x="843833" y="7375201"/>
            <a:ext cx="9921087" cy="97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2800"/>
            </a:lvl1pPr>
          </a:lstStyle>
          <a:p>
            <a:pPr/>
            <a:r>
              <a:t>⚠️ Les guillemets doubles ne fonctionnent pas en ligne de commande, il faut utiliser des guillemets simples</a:t>
            </a:r>
          </a:p>
        </p:txBody>
      </p:sp>
      <p:sp>
        <p:nvSpPr>
          <p:cNvPr id="230" name="Mieux vaut utiliser l’option 2 : - on choisi ce que l’on renseigne, - on choisi l’ordre dans lesquelles on les renseigne, - ça évite d’insérer les données dans la mauvaise colonne, - c’est plus stable en cas d’évolution des tables."/>
          <p:cNvSpPr txBox="1"/>
          <p:nvPr/>
        </p:nvSpPr>
        <p:spPr>
          <a:xfrm>
            <a:off x="910060" y="4893925"/>
            <a:ext cx="10998250" cy="283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t>Mieux vaut utiliser l’option 2 :</a:t>
            </a:r>
            <a:br/>
            <a:r>
              <a:t>- on choisi ce que l’on renseigne,</a:t>
            </a:r>
            <a:br/>
            <a:r>
              <a:t>- on choisi l’ordre dans lesquelles on les renseigne,</a:t>
            </a:r>
            <a:br/>
            <a:r>
              <a:t>- ça évite d’insérer les données dans la mauvaise colonne,</a:t>
            </a:r>
            <a:br/>
            <a:r>
              <a:t>- c’est plus stable en cas d’évolution des tables.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mph" nodeType="clickEffect" presetID="9" grpId="4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1" dur="indefinite" fill="hold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mph" nodeType="withEffect" presetID="9" grpId="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5" dur="indefinite" fill="hold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path" nodeType="withEffect" presetSubtype="0" presetID="-1" grpId="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1526 -0.247357" origin="layout" pathEditMode="relative">
                                      <p:cBhvr>
                                        <p:cTn id="28" dur="3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path" nodeType="withEffect" presetSubtype="0" presetID="-1" grpId="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18 -0.246447" origin="layout" pathEditMode="relative">
                                      <p:cBhvr>
                                        <p:cTn id="31" dur="3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path" nodeType="withEffect" presetSubtype="0" presetID="-1" grpId="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328 0.064921" origin="layout" pathEditMode="relative">
                                      <p:cBhvr>
                                        <p:cTn id="34" dur="3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"/>
                            </p:stCondLst>
                            <p:childTnLst>
                              <p:par>
                                <p:cTn id="36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8" dur="3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9" grpId="3"/>
      <p:bldP build="whole" bldLvl="1" animBg="1" rev="0" advAuto="0" spid="230" grpId="9"/>
      <p:bldP build="whole" bldLvl="1" animBg="1" rev="0" advAuto="0" spid="224" grpId="4"/>
      <p:bldP build="whole" bldLvl="1" animBg="1" rev="0" advAuto="0" spid="227" grpId="2"/>
      <p:bldP build="whole" bldLvl="1" animBg="1" rev="0" advAuto="0" spid="226" grpId="1"/>
      <p:bldP build="whole" bldLvl="1" animBg="1" rev="0" advAuto="0" spid="225" grpId="5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35" name="Un peu de pratique"/>
          <p:cNvSpPr txBox="1"/>
          <p:nvPr/>
        </p:nvSpPr>
        <p:spPr>
          <a:xfrm>
            <a:off x="4672930" y="1732851"/>
            <a:ext cx="365894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Un peu de pratique</a:t>
            </a:r>
          </a:p>
        </p:txBody>
      </p:sp>
      <p:sp>
        <p:nvSpPr>
          <p:cNvPr id="236" name="Insérer ces 7 utilisateurs dans votre table Utilisateur"/>
          <p:cNvSpPr txBox="1"/>
          <p:nvPr/>
        </p:nvSpPr>
        <p:spPr>
          <a:xfrm>
            <a:off x="822267" y="2837053"/>
            <a:ext cx="1136026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3800"/>
            </a:lvl1pPr>
          </a:lstStyle>
          <a:p>
            <a:pPr/>
            <a:r>
              <a:t>Insérer ces 7 utilisateurs dans votre table Utilisateur</a:t>
            </a:r>
          </a:p>
        </p:txBody>
      </p:sp>
      <p:graphicFrame>
        <p:nvGraphicFramePr>
          <p:cNvPr id="237" name="Tableau"/>
          <p:cNvGraphicFramePr/>
          <p:nvPr/>
        </p:nvGraphicFramePr>
        <p:xfrm>
          <a:off x="774700" y="3746500"/>
          <a:ext cx="11468100" cy="82169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{CF821DB8-F4EB-4A41-A1BA-3FCAFE7338EE}</a:tableStyleId>
              </a:tblPr>
              <a:tblGrid>
                <a:gridCol w="1778000"/>
                <a:gridCol w="1778000"/>
                <a:gridCol w="4449514"/>
                <a:gridCol w="2863850"/>
              </a:tblGrid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Nom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Prénom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Email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Inscription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Torvalds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Linus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linus.torvalds@linux.com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05/10/1991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Bezos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Jeff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jeff.bezos@amazon.com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05/07/1994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Musk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Elon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elon.musk@gmail.com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01/01/1995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Page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Larry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larry.page@gmail.com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04/09/1998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Musk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Elon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elon.musk@tesla.com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01/07/2003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Doe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John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john.doe@anonymous.com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Aujourd’hui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Doe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Jane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jane.doe@anonymous.com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Aujourd’hui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40" name="SELECT [colonne1], [colonne2], etc…"/>
          <p:cNvSpPr txBox="1"/>
          <p:nvPr/>
        </p:nvSpPr>
        <p:spPr>
          <a:xfrm>
            <a:off x="427869" y="3320600"/>
            <a:ext cx="7583116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[colonne1], [colonne2], etc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[table];</a:t>
            </a:r>
          </a:p>
        </p:txBody>
      </p:sp>
      <p:sp>
        <p:nvSpPr>
          <p:cNvPr id="241" name="Récupérer des données"/>
          <p:cNvSpPr txBox="1"/>
          <p:nvPr/>
        </p:nvSpPr>
        <p:spPr>
          <a:xfrm>
            <a:off x="4311054" y="1598450"/>
            <a:ext cx="43826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Récupérer des données</a:t>
            </a:r>
          </a:p>
        </p:txBody>
      </p:sp>
      <p:sp>
        <p:nvSpPr>
          <p:cNvPr id="242" name="SELECT *…"/>
          <p:cNvSpPr txBox="1"/>
          <p:nvPr/>
        </p:nvSpPr>
        <p:spPr>
          <a:xfrm>
            <a:off x="427869" y="3320600"/>
            <a:ext cx="2248248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*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docs;</a:t>
            </a:r>
          </a:p>
        </p:txBody>
      </p:sp>
      <p:sp>
        <p:nvSpPr>
          <p:cNvPr id="243" name="SELECT nom, path…"/>
          <p:cNvSpPr txBox="1"/>
          <p:nvPr/>
        </p:nvSpPr>
        <p:spPr>
          <a:xfrm>
            <a:off x="427869" y="3320600"/>
            <a:ext cx="3742011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nom, path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docs;</a:t>
            </a:r>
          </a:p>
        </p:txBody>
      </p:sp>
      <p:sp>
        <p:nvSpPr>
          <p:cNvPr id="244" name="Requêtes simples"/>
          <p:cNvSpPr txBox="1"/>
          <p:nvPr/>
        </p:nvSpPr>
        <p:spPr>
          <a:xfrm>
            <a:off x="409980" y="2676201"/>
            <a:ext cx="321759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Requêtes simples</a:t>
            </a:r>
          </a:p>
        </p:txBody>
      </p:sp>
      <p:sp>
        <p:nvSpPr>
          <p:cNvPr id="245" name="SELECT [colonne1], [colonne2], etc…"/>
          <p:cNvSpPr txBox="1"/>
          <p:nvPr/>
        </p:nvSpPr>
        <p:spPr>
          <a:xfrm>
            <a:off x="427869" y="5479600"/>
            <a:ext cx="7583116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[colonne1], [colonne2], etc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[condition];</a:t>
            </a:r>
          </a:p>
        </p:txBody>
      </p:sp>
      <p:sp>
        <p:nvSpPr>
          <p:cNvPr id="246" name="SELECT nom, path…"/>
          <p:cNvSpPr txBox="1"/>
          <p:nvPr/>
        </p:nvSpPr>
        <p:spPr>
          <a:xfrm>
            <a:off x="427869" y="5479600"/>
            <a:ext cx="3742011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nom, path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path != '';</a:t>
            </a:r>
          </a:p>
        </p:txBody>
      </p:sp>
      <p:sp>
        <p:nvSpPr>
          <p:cNvPr id="247" name="Requêtes avec conditions"/>
          <p:cNvSpPr txBox="1"/>
          <p:nvPr/>
        </p:nvSpPr>
        <p:spPr>
          <a:xfrm>
            <a:off x="409980" y="4835201"/>
            <a:ext cx="466531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Requêtes avec conditions</a:t>
            </a:r>
          </a:p>
        </p:txBody>
      </p:sp>
      <p:sp>
        <p:nvSpPr>
          <p:cNvPr id="248" name="SELECT nom, path…"/>
          <p:cNvSpPr txBox="1"/>
          <p:nvPr/>
        </p:nvSpPr>
        <p:spPr>
          <a:xfrm>
            <a:off x="427869" y="5479600"/>
            <a:ext cx="5022380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nom, path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path IS NOT NULL;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mph" nodeType="clickEffect" presetID="9" grpId="3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6" dur="indefinite" fill="hold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3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3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3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mph" nodeType="clickEffect" presetID="9" grpId="7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34" dur="indefinite" fill="hold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"/>
                            </p:stCondLst>
                            <p:childTnLst>
                              <p:par>
                                <p:cTn id="36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8" dur="3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mph" nodeType="clickEffect" presetID="9" grpId="9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43" dur="indefinite" fill="hold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"/>
                            </p:stCondLst>
                            <p:childTnLst>
                              <p:par>
                                <p:cTn id="45" presetClass="entr" nodeType="after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7" dur="3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0" grpId="1"/>
      <p:bldP build="whole" bldLvl="1" animBg="1" rev="0" advAuto="0" spid="242" grpId="2"/>
      <p:bldP build="whole" bldLvl="1" animBg="1" rev="0" advAuto="0" spid="242" grpId="3"/>
      <p:bldP build="whole" bldLvl="1" animBg="1" rev="0" advAuto="0" spid="243" grpId="4"/>
      <p:bldP build="whole" bldLvl="1" animBg="1" rev="0" advAuto="0" spid="246" grpId="8"/>
      <p:bldP build="whole" bldLvl="1" animBg="1" rev="0" advAuto="0" spid="246" grpId="9"/>
      <p:bldP build="whole" bldLvl="1" animBg="1" rev="0" advAuto="0" spid="248" grpId="10"/>
      <p:bldP build="whole" bldLvl="1" animBg="1" rev="0" advAuto="0" spid="245" grpId="6"/>
      <p:bldP build="whole" bldLvl="1" animBg="1" rev="0" advAuto="0" spid="245" grpId="7"/>
      <p:bldP build="whole" bldLvl="1" animBg="1" rev="0" advAuto="0" spid="247" grpId="5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22" name="SQL ?"/>
          <p:cNvSpPr txBox="1"/>
          <p:nvPr/>
        </p:nvSpPr>
        <p:spPr>
          <a:xfrm>
            <a:off x="5914826" y="2213044"/>
            <a:ext cx="117514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SQL ?</a:t>
            </a:r>
          </a:p>
        </p:txBody>
      </p:sp>
      <p:sp>
        <p:nvSpPr>
          <p:cNvPr id="123" name="Structured Query Language…"/>
          <p:cNvSpPr txBox="1"/>
          <p:nvPr/>
        </p:nvSpPr>
        <p:spPr>
          <a:xfrm>
            <a:off x="1750739" y="3778389"/>
            <a:ext cx="9318577" cy="171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S</a:t>
            </a:r>
            <a:r>
              <a:t>tructured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Q</a:t>
            </a:r>
            <a:r>
              <a:t>uery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L</a:t>
            </a:r>
            <a:r>
              <a:t>anguage</a:t>
            </a:r>
          </a:p>
          <a:p>
            <a:pPr algn="l">
              <a:spcBef>
                <a:spcPts val="3800"/>
              </a:spcBef>
              <a:defRPr sz="3800"/>
            </a:pPr>
            <a:r>
              <a:t>Permet de dialoguer avec des Bases de données.</a:t>
            </a:r>
          </a:p>
        </p:txBody>
      </p:sp>
      <p:sp>
        <p:nvSpPr>
          <p:cNvPr id="124" name="Apparut en 1974, on en est à la version SQL:2011"/>
          <p:cNvSpPr txBox="1"/>
          <p:nvPr/>
        </p:nvSpPr>
        <p:spPr>
          <a:xfrm>
            <a:off x="1799771" y="6435934"/>
            <a:ext cx="966921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3800"/>
            </a:lvl1pPr>
          </a:lstStyle>
          <a:p>
            <a:pPr/>
            <a:r>
              <a:t>Apparut en 1974, on en est à la version SQL:2011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3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3" grpId="1"/>
      <p:bldP build="whole" bldLvl="1" animBg="1" rev="0" advAuto="0" spid="124" grpId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51" name="Les opérateurs et mots clés de comparaison"/>
          <p:cNvSpPr txBox="1"/>
          <p:nvPr/>
        </p:nvSpPr>
        <p:spPr>
          <a:xfrm>
            <a:off x="263920" y="1168430"/>
            <a:ext cx="810815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Les opérateurs et mots clés de comparaison</a:t>
            </a:r>
          </a:p>
        </p:txBody>
      </p:sp>
      <p:graphicFrame>
        <p:nvGraphicFramePr>
          <p:cNvPr id="252" name="Tableau"/>
          <p:cNvGraphicFramePr/>
          <p:nvPr/>
        </p:nvGraphicFramePr>
        <p:xfrm>
          <a:off x="139700" y="2069571"/>
          <a:ext cx="11468100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366576"/>
                <a:gridCol w="4286114"/>
                <a:gridCol w="6033155"/>
              </a:tblGrid>
              <a:tr h="508000">
                <a:tc>
                  <a:txBody>
                    <a:bodyPr/>
                    <a:lstStyle/>
                    <a:p>
                      <a:pPr algn="l">
                        <a:defRPr sz="2600"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rPr>
                          <a:solidFill>
                            <a:srgbClr val="808785"/>
                          </a:solidFill>
                        </a:rPr>
                        <a:t>x</a:t>
                      </a:r>
                      <a:r>
                        <a:t> = </a:t>
                      </a:r>
                      <a:r>
                        <a:rPr>
                          <a:solidFill>
                            <a:srgbClr val="808785"/>
                          </a:solidFill>
                        </a:rPr>
                        <a:t>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600"/>
                      </a:pP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x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est égal à</a:t>
                      </a:r>
                      <a:r>
                        <a:t>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 sz="2600"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rPr>
                          <a:solidFill>
                            <a:srgbClr val="808785"/>
                          </a:solidFill>
                        </a:rPr>
                        <a:t>x</a:t>
                      </a:r>
                      <a:r>
                        <a:t> &lt; </a:t>
                      </a:r>
                      <a:r>
                        <a:rPr>
                          <a:solidFill>
                            <a:srgbClr val="808785"/>
                          </a:solidFill>
                        </a:rPr>
                        <a:t>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600"/>
                      </a:pP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x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est inférieur à</a:t>
                      </a:r>
                      <a:r>
                        <a:t>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 sz="2600"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rPr>
                          <a:solidFill>
                            <a:srgbClr val="808785"/>
                          </a:solidFill>
                        </a:rPr>
                        <a:t>x</a:t>
                      </a:r>
                      <a:r>
                        <a:t> &gt; </a:t>
                      </a:r>
                      <a:r>
                        <a:rPr>
                          <a:solidFill>
                            <a:srgbClr val="808785"/>
                          </a:solidFill>
                        </a:rPr>
                        <a:t>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600"/>
                      </a:pP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x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est supérieur à</a:t>
                      </a:r>
                      <a:r>
                        <a:t>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 sz="2600"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rPr>
                          <a:solidFill>
                            <a:srgbClr val="808785"/>
                          </a:solidFill>
                        </a:rPr>
                        <a:t>x</a:t>
                      </a:r>
                      <a:r>
                        <a:t> &lt;= </a:t>
                      </a:r>
                      <a:r>
                        <a:rPr>
                          <a:solidFill>
                            <a:srgbClr val="808785"/>
                          </a:solidFill>
                        </a:rPr>
                        <a:t>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600"/>
                      </a:pP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x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est inférieur ou égal à</a:t>
                      </a:r>
                      <a:r>
                        <a:t>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 sz="2600"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rPr>
                          <a:solidFill>
                            <a:srgbClr val="808785"/>
                          </a:solidFill>
                        </a:rPr>
                        <a:t>x</a:t>
                      </a:r>
                      <a:r>
                        <a:t> &gt;= </a:t>
                      </a:r>
                      <a:r>
                        <a:rPr>
                          <a:solidFill>
                            <a:srgbClr val="808785"/>
                          </a:solidFill>
                        </a:rPr>
                        <a:t>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600"/>
                      </a:pP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x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est supérieur ou égal à</a:t>
                      </a:r>
                      <a:r>
                        <a:t>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 sz="2600"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rPr>
                          <a:solidFill>
                            <a:srgbClr val="808785"/>
                          </a:solidFill>
                        </a:rPr>
                        <a:t>x</a:t>
                      </a:r>
                      <a:r>
                        <a:t> != </a:t>
                      </a:r>
                      <a:r>
                        <a:rPr>
                          <a:solidFill>
                            <a:srgbClr val="808785"/>
                          </a:solidFill>
                        </a:rPr>
                        <a:t>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600"/>
                      </a:pP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x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est différent de</a:t>
                      </a:r>
                      <a:r>
                        <a:t>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AND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 &gt;x AND a &lt;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A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est supérieur à</a:t>
                      </a:r>
                      <a:r>
                        <a:rPr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 </a:t>
                      </a:r>
                      <a:r>
                        <a:t>X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 et inférieur à </a:t>
                      </a:r>
                      <a:r>
                        <a:t>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OR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 &gt; x OR a &lt;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A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est supérieur à</a:t>
                      </a:r>
                      <a:r>
                        <a:rPr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 </a:t>
                      </a:r>
                      <a:r>
                        <a:t>X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 ou inférieur à </a:t>
                      </a:r>
                      <a:r>
                        <a:t>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BETWEEN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 BETWEEN x AND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A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&gt;=</a:t>
                      </a:r>
                      <a:r>
                        <a:t> x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AND</a:t>
                      </a:r>
                      <a:r>
                        <a:t> A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&lt;=</a:t>
                      </a:r>
                      <a:r>
                        <a:t>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NOT BETWEEN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 NOT BETWEEN x AND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A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&lt;</a:t>
                      </a:r>
                      <a:r>
                        <a:t> x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OR</a:t>
                      </a:r>
                      <a:r>
                        <a:t> A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&gt;</a:t>
                      </a:r>
                      <a:r>
                        <a:t>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IS NULL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 IS NULL 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A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=</a:t>
                      </a:r>
                      <a:r>
                        <a:t> ''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IS NOT NULL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 IS NOT NULL 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A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!=</a:t>
                      </a:r>
                      <a:r>
                        <a:t> ''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55" name="Un peu de pratique"/>
          <p:cNvSpPr txBox="1"/>
          <p:nvPr/>
        </p:nvSpPr>
        <p:spPr>
          <a:xfrm>
            <a:off x="4672930" y="1732851"/>
            <a:ext cx="365894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Un peu de pratique</a:t>
            </a:r>
          </a:p>
        </p:txBody>
      </p:sp>
      <p:sp>
        <p:nvSpPr>
          <p:cNvPr id="256" name="1/ Récupérez toute la table…"/>
          <p:cNvSpPr txBox="1"/>
          <p:nvPr/>
        </p:nvSpPr>
        <p:spPr>
          <a:xfrm>
            <a:off x="822266" y="2437681"/>
            <a:ext cx="11360268" cy="604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1/</a:t>
            </a:r>
            <a:r>
              <a:t> Récupérez toute la table</a:t>
            </a:r>
          </a:p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2/</a:t>
            </a:r>
            <a:r>
              <a:t> Récupérez tous les champs 'Nom' et 'Prénom'</a:t>
            </a:r>
          </a:p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3/</a:t>
            </a:r>
            <a:r>
              <a:t> Récupérez toutes personnes dont le nom est 'Doe'</a:t>
            </a:r>
          </a:p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4/</a:t>
            </a:r>
            <a:r>
              <a:t> Récupérez les dates d’inscriptions et emails des personnes inscrites aujourd’hui</a:t>
            </a:r>
          </a:p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5/</a:t>
            </a:r>
            <a:r>
              <a:t> Récupérez la liste des utilisateurs inscrits dans les années 90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59" name="SELECT [colonne1], [colonne2], etc…"/>
          <p:cNvSpPr txBox="1"/>
          <p:nvPr/>
        </p:nvSpPr>
        <p:spPr>
          <a:xfrm>
            <a:off x="427869" y="3066600"/>
            <a:ext cx="7583116" cy="1951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[colonne1], [colonne2], etc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80878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[condition]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ORDER BY [colonne] [critère];</a:t>
            </a:r>
          </a:p>
        </p:txBody>
      </p:sp>
      <p:sp>
        <p:nvSpPr>
          <p:cNvPr id="260" name="Récupérer des données"/>
          <p:cNvSpPr txBox="1"/>
          <p:nvPr/>
        </p:nvSpPr>
        <p:spPr>
          <a:xfrm>
            <a:off x="4311054" y="1598450"/>
            <a:ext cx="43826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Récupérer des données</a:t>
            </a:r>
          </a:p>
        </p:txBody>
      </p:sp>
      <p:sp>
        <p:nvSpPr>
          <p:cNvPr id="261" name="SELECT nom, path…"/>
          <p:cNvSpPr txBox="1"/>
          <p:nvPr/>
        </p:nvSpPr>
        <p:spPr>
          <a:xfrm>
            <a:off x="427869" y="3066600"/>
            <a:ext cx="5022380" cy="1951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nom, path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path IS NOT NULL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ORDER BY nom DESC;</a:t>
            </a:r>
          </a:p>
        </p:txBody>
      </p:sp>
      <p:sp>
        <p:nvSpPr>
          <p:cNvPr id="262" name="Ordonner les résultats"/>
          <p:cNvSpPr txBox="1"/>
          <p:nvPr/>
        </p:nvSpPr>
        <p:spPr>
          <a:xfrm>
            <a:off x="409980" y="2422201"/>
            <a:ext cx="414025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Ordonner les résultats</a:t>
            </a:r>
          </a:p>
        </p:txBody>
      </p:sp>
      <p:sp>
        <p:nvSpPr>
          <p:cNvPr id="263" name="SELECT [colonne1], [colonne2]…"/>
          <p:cNvSpPr txBox="1"/>
          <p:nvPr/>
        </p:nvSpPr>
        <p:spPr>
          <a:xfrm>
            <a:off x="427869" y="6114600"/>
            <a:ext cx="6942932" cy="1951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[colonne1], [colonne2]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80878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[condition]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GROUP BY [colonne1], [colonne2];</a:t>
            </a:r>
          </a:p>
        </p:txBody>
      </p:sp>
      <p:sp>
        <p:nvSpPr>
          <p:cNvPr id="264" name="SELECT nom, path…"/>
          <p:cNvSpPr txBox="1"/>
          <p:nvPr/>
        </p:nvSpPr>
        <p:spPr>
          <a:xfrm>
            <a:off x="427869" y="6114600"/>
            <a:ext cx="5022380" cy="1951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nom, path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path IS NOT NULL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GROUP BY nom, path;</a:t>
            </a:r>
          </a:p>
        </p:txBody>
      </p:sp>
      <p:sp>
        <p:nvSpPr>
          <p:cNvPr id="265" name="Regrouper les résultats"/>
          <p:cNvSpPr txBox="1"/>
          <p:nvPr/>
        </p:nvSpPr>
        <p:spPr>
          <a:xfrm>
            <a:off x="409980" y="5470201"/>
            <a:ext cx="421593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Regrouper les résultats</a:t>
            </a:r>
          </a:p>
        </p:txBody>
      </p:sp>
      <p:sp>
        <p:nvSpPr>
          <p:cNvPr id="266" name="DESC : + =&gt; -…"/>
          <p:cNvSpPr txBox="1"/>
          <p:nvPr/>
        </p:nvSpPr>
        <p:spPr>
          <a:xfrm>
            <a:off x="9156045" y="3536500"/>
            <a:ext cx="3101827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DESC : + =&gt; -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ASC  : - =&gt; +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mph" nodeType="clickEffect" presetID="9" grpId="2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2" dur="indefinite" fill="hold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3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"/>
                            </p:stCondLst>
                            <p:childTnLst>
                              <p:par>
                                <p:cTn id="23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3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mph" nodeType="clickEffect" presetID="9" grpId="6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30" dur="indefinite" fill="hold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"/>
                            </p:stCondLst>
                            <p:childTnLst>
                              <p:par>
                                <p:cTn id="32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4" dur="3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4" grpId="7"/>
      <p:bldP build="whole" bldLvl="1" animBg="1" rev="0" advAuto="0" spid="261" grpId="3"/>
      <p:bldP build="whole" bldLvl="1" animBg="1" rev="0" advAuto="0" spid="266" grpId="1"/>
      <p:bldP build="whole" bldLvl="1" animBg="1" rev="0" advAuto="0" spid="265" grpId="4"/>
      <p:bldP build="whole" bldLvl="1" animBg="1" rev="0" advAuto="0" spid="263" grpId="5"/>
      <p:bldP build="whole" bldLvl="1" animBg="1" rev="0" advAuto="0" spid="259" grpId="2"/>
      <p:bldP build="whole" bldLvl="1" animBg="1" rev="0" advAuto="0" spid="263" grpId="6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71" name="SELECT COUNT([colonne1])…"/>
          <p:cNvSpPr txBox="1"/>
          <p:nvPr/>
        </p:nvSpPr>
        <p:spPr>
          <a:xfrm>
            <a:off x="427869" y="3701600"/>
            <a:ext cx="5449169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COUNT([colonne1])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[condition];</a:t>
            </a:r>
          </a:p>
        </p:txBody>
      </p:sp>
      <p:sp>
        <p:nvSpPr>
          <p:cNvPr id="272" name="Récupérer des données"/>
          <p:cNvSpPr txBox="1"/>
          <p:nvPr/>
        </p:nvSpPr>
        <p:spPr>
          <a:xfrm>
            <a:off x="4311054" y="1598450"/>
            <a:ext cx="43826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Récupérer des données</a:t>
            </a:r>
          </a:p>
        </p:txBody>
      </p:sp>
      <p:sp>
        <p:nvSpPr>
          <p:cNvPr id="273" name="SELECT COUNT(nom)…"/>
          <p:cNvSpPr txBox="1"/>
          <p:nvPr/>
        </p:nvSpPr>
        <p:spPr>
          <a:xfrm>
            <a:off x="427869" y="3701600"/>
            <a:ext cx="5022380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COUNT(nom)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nom = 'doc1.pdf';</a:t>
            </a:r>
          </a:p>
        </p:txBody>
      </p:sp>
      <p:sp>
        <p:nvSpPr>
          <p:cNvPr id="274" name="Compter des résultats"/>
          <p:cNvSpPr txBox="1"/>
          <p:nvPr/>
        </p:nvSpPr>
        <p:spPr>
          <a:xfrm>
            <a:off x="409980" y="3057201"/>
            <a:ext cx="411033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Compter des résultats</a:t>
            </a:r>
          </a:p>
        </p:txBody>
      </p:sp>
      <p:sp>
        <p:nvSpPr>
          <p:cNvPr id="275" name="SELECT COUNT([colonne1]) AS [nom]…"/>
          <p:cNvSpPr txBox="1"/>
          <p:nvPr/>
        </p:nvSpPr>
        <p:spPr>
          <a:xfrm>
            <a:off x="427869" y="6114600"/>
            <a:ext cx="7369722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COUNT([colonne1]) AS [nom]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[condition];</a:t>
            </a:r>
          </a:p>
        </p:txBody>
      </p:sp>
      <p:sp>
        <p:nvSpPr>
          <p:cNvPr id="276" name="SELECT COUNT(nom) AS nb…"/>
          <p:cNvSpPr txBox="1"/>
          <p:nvPr/>
        </p:nvSpPr>
        <p:spPr>
          <a:xfrm>
            <a:off x="427869" y="6114600"/>
            <a:ext cx="5235774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COUNT(nom) AS nb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nom = 'doc1.pdf';</a:t>
            </a:r>
          </a:p>
        </p:txBody>
      </p:sp>
      <p:sp>
        <p:nvSpPr>
          <p:cNvPr id="277" name="Renommer l’intitulé d’une colonne"/>
          <p:cNvSpPr txBox="1"/>
          <p:nvPr/>
        </p:nvSpPr>
        <p:spPr>
          <a:xfrm>
            <a:off x="409980" y="5470201"/>
            <a:ext cx="631306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Renommer l’intitulé d’une colonne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3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mph" nodeType="clickEffect" presetID="9" grpId="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5" dur="indefinite" fill="hold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3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5" grpId="5"/>
      <p:bldP build="whole" bldLvl="1" animBg="1" rev="0" advAuto="0" spid="276" grpId="6"/>
      <p:bldP build="whole" bldLvl="1" animBg="1" rev="0" advAuto="0" spid="271" grpId="1"/>
      <p:bldP build="whole" bldLvl="1" animBg="1" rev="0" advAuto="0" spid="277" grpId="3"/>
      <p:bldP build="whole" bldLvl="1" animBg="1" rev="0" advAuto="0" spid="273" grpId="2"/>
      <p:bldP build="whole" bldLvl="1" animBg="1" rev="0" advAuto="0" spid="275" grpId="4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82" name="SELECT COUNT([colonne1]), [colonne1]…"/>
          <p:cNvSpPr txBox="1"/>
          <p:nvPr/>
        </p:nvSpPr>
        <p:spPr>
          <a:xfrm>
            <a:off x="427869" y="3193600"/>
            <a:ext cx="8009906" cy="1951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COUNT([colonne1]), [colonne1]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[condition]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GROUP BY [colonne1];</a:t>
            </a:r>
          </a:p>
        </p:txBody>
      </p:sp>
      <p:sp>
        <p:nvSpPr>
          <p:cNvPr id="283" name="Récupérer des données"/>
          <p:cNvSpPr txBox="1"/>
          <p:nvPr/>
        </p:nvSpPr>
        <p:spPr>
          <a:xfrm>
            <a:off x="4311054" y="1598450"/>
            <a:ext cx="43826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Récupérer des données</a:t>
            </a:r>
          </a:p>
        </p:txBody>
      </p:sp>
      <p:sp>
        <p:nvSpPr>
          <p:cNvPr id="284" name="SELECT COUNT(nom), nom…"/>
          <p:cNvSpPr txBox="1"/>
          <p:nvPr/>
        </p:nvSpPr>
        <p:spPr>
          <a:xfrm>
            <a:off x="427869" y="3193600"/>
            <a:ext cx="5022380" cy="1951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COUNT(nom), nom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nom = 'doc1.pdf'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GROUP BY nom;</a:t>
            </a:r>
          </a:p>
        </p:txBody>
      </p:sp>
      <p:sp>
        <p:nvSpPr>
          <p:cNvPr id="285" name="Connaitre le nombre de doublons"/>
          <p:cNvSpPr txBox="1"/>
          <p:nvPr/>
        </p:nvSpPr>
        <p:spPr>
          <a:xfrm>
            <a:off x="409980" y="2549201"/>
            <a:ext cx="625480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Connaitre le nombre de doublons</a:t>
            </a:r>
          </a:p>
        </p:txBody>
      </p:sp>
      <p:sp>
        <p:nvSpPr>
          <p:cNvPr id="286" name="SELECT DISTINCT [colonne1], [colonne2]…"/>
          <p:cNvSpPr txBox="1"/>
          <p:nvPr/>
        </p:nvSpPr>
        <p:spPr>
          <a:xfrm>
            <a:off x="427869" y="6241600"/>
            <a:ext cx="8436695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DISTINCT [colonne1], [colonne2]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808785"/>
                </a:solidFill>
              </a:rPr>
              <a:t>WHERE [condition]</a:t>
            </a:r>
            <a:r>
              <a:t>;</a:t>
            </a:r>
          </a:p>
        </p:txBody>
      </p:sp>
      <p:sp>
        <p:nvSpPr>
          <p:cNvPr id="287" name="SELECT DISTINCT nom, path…"/>
          <p:cNvSpPr txBox="1"/>
          <p:nvPr/>
        </p:nvSpPr>
        <p:spPr>
          <a:xfrm>
            <a:off x="427869" y="6241600"/>
            <a:ext cx="5662564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DISTINCT nom, path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docs;</a:t>
            </a:r>
          </a:p>
        </p:txBody>
      </p:sp>
      <p:sp>
        <p:nvSpPr>
          <p:cNvPr id="288" name="Ne pas récupérer les doublons dans un résultat"/>
          <p:cNvSpPr txBox="1"/>
          <p:nvPr/>
        </p:nvSpPr>
        <p:spPr>
          <a:xfrm>
            <a:off x="409980" y="5597201"/>
            <a:ext cx="862094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Ne pas récupérer les doublons dans un résultat</a:t>
            </a:r>
          </a:p>
        </p:txBody>
      </p:sp>
      <p:sp>
        <p:nvSpPr>
          <p:cNvPr id="289" name="⚠️ DISTINCT se base seulement sur les champs listés dans le select"/>
          <p:cNvSpPr txBox="1"/>
          <p:nvPr/>
        </p:nvSpPr>
        <p:spPr>
          <a:xfrm>
            <a:off x="412623" y="7600815"/>
            <a:ext cx="1115823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2800"/>
            </a:lvl1pPr>
          </a:lstStyle>
          <a:p>
            <a:pPr/>
            <a:r>
              <a:t>⚠️ DISTINCT se base seulement sur les champs listés dans le select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3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mph" nodeType="clickEffect" presetID="9" grpId="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5" dur="indefinite" fill="hold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3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4" dur="3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9" grpId="7"/>
      <p:bldP build="whole" bldLvl="1" animBg="1" rev="0" advAuto="0" spid="282" grpId="1"/>
      <p:bldP build="whole" bldLvl="1" animBg="1" rev="0" advAuto="0" spid="284" grpId="2"/>
      <p:bldP build="whole" bldLvl="1" animBg="1" rev="0" advAuto="0" spid="288" grpId="3"/>
      <p:bldP build="whole" bldLvl="1" animBg="1" rev="0" advAuto="0" spid="287" grpId="6"/>
      <p:bldP build="whole" bldLvl="1" animBg="1" rev="0" advAuto="0" spid="286" grpId="4"/>
      <p:bldP build="whole" bldLvl="1" animBg="1" rev="0" advAuto="0" spid="286" grpId="5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94" name="Récupérer des données"/>
          <p:cNvSpPr txBox="1"/>
          <p:nvPr/>
        </p:nvSpPr>
        <p:spPr>
          <a:xfrm>
            <a:off x="4311054" y="1598450"/>
            <a:ext cx="43826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Récupérer des données</a:t>
            </a:r>
          </a:p>
        </p:txBody>
      </p:sp>
      <p:sp>
        <p:nvSpPr>
          <p:cNvPr id="295" name="SELECT DISTINCT ON ([colonne1], …) [nom_colonne], etc…"/>
          <p:cNvSpPr txBox="1"/>
          <p:nvPr/>
        </p:nvSpPr>
        <p:spPr>
          <a:xfrm>
            <a:off x="427869" y="3955600"/>
            <a:ext cx="12149062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DISTINCT ON ([colonne1], …) [nom_colonne], etc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808785"/>
                </a:solidFill>
              </a:rPr>
              <a:t>WHERE [condition]</a:t>
            </a:r>
            <a:r>
              <a:t>;</a:t>
            </a:r>
          </a:p>
        </p:txBody>
      </p:sp>
      <p:sp>
        <p:nvSpPr>
          <p:cNvPr id="296" name="SELECT DISTINCT ON (nom) nom, path…"/>
          <p:cNvSpPr txBox="1"/>
          <p:nvPr/>
        </p:nvSpPr>
        <p:spPr>
          <a:xfrm>
            <a:off x="427869" y="3955600"/>
            <a:ext cx="7583116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DISTINCT ON (nom) nom, path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docs;</a:t>
            </a:r>
          </a:p>
        </p:txBody>
      </p:sp>
      <p:sp>
        <p:nvSpPr>
          <p:cNvPr id="297" name="Ne pas récupérer les doublons sur un seul champ"/>
          <p:cNvSpPr txBox="1"/>
          <p:nvPr/>
        </p:nvSpPr>
        <p:spPr>
          <a:xfrm>
            <a:off x="409980" y="3311201"/>
            <a:ext cx="904421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Ne pas récupérer les doublons sur un seul champ</a:t>
            </a:r>
          </a:p>
        </p:txBody>
      </p:sp>
      <p:sp>
        <p:nvSpPr>
          <p:cNvPr id="298" name="⚠️ DISTINCT ON supprime uniquement les doublons sur la colonne choisie"/>
          <p:cNvSpPr txBox="1"/>
          <p:nvPr/>
        </p:nvSpPr>
        <p:spPr>
          <a:xfrm>
            <a:off x="412623" y="5314815"/>
            <a:ext cx="1115823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2800"/>
            </a:lvl1pPr>
          </a:lstStyle>
          <a:p>
            <a:pPr/>
            <a:r>
              <a:t>⚠️ DISTINCT ON supprime uniquement les doublons sur la colonne choisie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5" grpId="1"/>
      <p:bldP build="whole" bldLvl="1" animBg="1" rev="0" advAuto="0" spid="296" grpId="2"/>
      <p:bldP build="whole" bldLvl="1" animBg="1" rev="0" advAuto="0" spid="298" grpId="3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303" name="Un peu de pratique"/>
          <p:cNvSpPr txBox="1"/>
          <p:nvPr/>
        </p:nvSpPr>
        <p:spPr>
          <a:xfrm>
            <a:off x="4672930" y="1732851"/>
            <a:ext cx="365894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Un peu de pratique</a:t>
            </a:r>
          </a:p>
        </p:txBody>
      </p:sp>
      <p:sp>
        <p:nvSpPr>
          <p:cNvPr id="304" name="http://bit.ly/postgresql-26"/>
          <p:cNvSpPr txBox="1"/>
          <p:nvPr/>
        </p:nvSpPr>
        <p:spPr>
          <a:xfrm>
            <a:off x="4095737" y="4552950"/>
            <a:ext cx="481332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http://bit.ly/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postgresql-26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309" name="Récupérer des données"/>
          <p:cNvSpPr txBox="1"/>
          <p:nvPr/>
        </p:nvSpPr>
        <p:spPr>
          <a:xfrm>
            <a:off x="4311054" y="1598450"/>
            <a:ext cx="43826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Récupérer des données</a:t>
            </a:r>
          </a:p>
        </p:txBody>
      </p:sp>
      <p:sp>
        <p:nvSpPr>
          <p:cNvPr id="310" name="SELECT [colonne1], [colonne2], etc…"/>
          <p:cNvSpPr txBox="1"/>
          <p:nvPr/>
        </p:nvSpPr>
        <p:spPr>
          <a:xfrm>
            <a:off x="427869" y="3320600"/>
            <a:ext cx="12149062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[colonne1], [colonne2], etc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[colonne1] LIKE [valeur];</a:t>
            </a:r>
          </a:p>
        </p:txBody>
      </p:sp>
      <p:sp>
        <p:nvSpPr>
          <p:cNvPr id="311" name="SELECT nom, path…"/>
          <p:cNvSpPr txBox="1"/>
          <p:nvPr/>
        </p:nvSpPr>
        <p:spPr>
          <a:xfrm>
            <a:off x="427869" y="3320600"/>
            <a:ext cx="5022380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nom, path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nom LIKE 'test%';</a:t>
            </a:r>
          </a:p>
        </p:txBody>
      </p:sp>
      <p:sp>
        <p:nvSpPr>
          <p:cNvPr id="312" name="Rechercher un pattern simple"/>
          <p:cNvSpPr txBox="1"/>
          <p:nvPr/>
        </p:nvSpPr>
        <p:spPr>
          <a:xfrm>
            <a:off x="409980" y="2676201"/>
            <a:ext cx="544599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Rechercher un pattern simple</a:t>
            </a:r>
          </a:p>
        </p:txBody>
      </p:sp>
      <p:graphicFrame>
        <p:nvGraphicFramePr>
          <p:cNvPr id="313" name="Tableau"/>
          <p:cNvGraphicFramePr/>
          <p:nvPr/>
        </p:nvGraphicFramePr>
        <p:xfrm>
          <a:off x="547859" y="5205307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366576"/>
                <a:gridCol w="9460946"/>
              </a:tblGrid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LIKE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Retourne les éléments qui match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NOT LIKE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Retourne les éléments qui ne match pas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%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Aucun, un ou plusieurs caractères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_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Un caractère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ILIKE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LIKE case sensitive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NOT ILIKE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NOT LIKE case sensitive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1" grpId="2"/>
      <p:bldP build="whole" bldLvl="1" animBg="1" rev="0" advAuto="0" spid="310" grpId="1"/>
      <p:bldP build="whole" bldLvl="1" animBg="1" rev="0" advAuto="0" spid="313" grpId="3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316" name="Récupérer des données"/>
          <p:cNvSpPr txBox="1"/>
          <p:nvPr/>
        </p:nvSpPr>
        <p:spPr>
          <a:xfrm>
            <a:off x="4311054" y="1598450"/>
            <a:ext cx="43826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Récupérer des données</a:t>
            </a:r>
          </a:p>
        </p:txBody>
      </p:sp>
      <p:graphicFrame>
        <p:nvGraphicFramePr>
          <p:cNvPr id="317" name="Tableau"/>
          <p:cNvGraphicFramePr/>
          <p:nvPr/>
        </p:nvGraphicFramePr>
        <p:xfrm>
          <a:off x="547859" y="2749550"/>
          <a:ext cx="11468101" cy="82169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366576"/>
                <a:gridCol w="9918805"/>
              </a:tblGrid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%test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Valeur se terminant par 'test'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test%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Valeur se commençant par 'test'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%test%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Valeur contenant 'test'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_test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Valeur ayant un caractère devant 'test'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test_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Valeur ayant un caractère derrière 'test'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t_st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Valeur commençant par ’t’ et se terminant par 'st' avec un caractère entre les deux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t%_%st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Valeur commençant par ’t’ et se terminant par 'st' avec X caractères entre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t_st%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Valeur commençant par ’t’, suivi d’un caractère et de 'st'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320" name="Un peu de pratique"/>
          <p:cNvSpPr txBox="1"/>
          <p:nvPr/>
        </p:nvSpPr>
        <p:spPr>
          <a:xfrm>
            <a:off x="4672930" y="1732851"/>
            <a:ext cx="365894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Un peu de pratique</a:t>
            </a:r>
          </a:p>
        </p:txBody>
      </p:sp>
      <p:sp>
        <p:nvSpPr>
          <p:cNvPr id="321" name="http://bit.ly/postgresql-29"/>
          <p:cNvSpPr txBox="1"/>
          <p:nvPr/>
        </p:nvSpPr>
        <p:spPr>
          <a:xfrm>
            <a:off x="4095737" y="4552950"/>
            <a:ext cx="481332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http://bit.ly/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postgresql-29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27" name="SGBD"/>
          <p:cNvSpPr txBox="1"/>
          <p:nvPr/>
        </p:nvSpPr>
        <p:spPr>
          <a:xfrm>
            <a:off x="2791208" y="2087754"/>
            <a:ext cx="130124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3800"/>
            </a:lvl1pPr>
          </a:lstStyle>
          <a:p>
            <a:pPr/>
            <a:r>
              <a:t>SGBD</a:t>
            </a:r>
          </a:p>
        </p:txBody>
      </p:sp>
      <p:sp>
        <p:nvSpPr>
          <p:cNvPr id="128" name="Système de Gestion de Bases de Données"/>
          <p:cNvSpPr txBox="1"/>
          <p:nvPr/>
        </p:nvSpPr>
        <p:spPr>
          <a:xfrm>
            <a:off x="634162" y="2689155"/>
            <a:ext cx="828739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S</a:t>
            </a:r>
            <a:r>
              <a:t>ystème de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G</a:t>
            </a:r>
            <a:r>
              <a:t>estion de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B</a:t>
            </a:r>
            <a:r>
              <a:t>ases de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D</a:t>
            </a:r>
            <a:r>
              <a:t>onnées</a:t>
            </a:r>
          </a:p>
        </p:txBody>
      </p:sp>
      <p:sp>
        <p:nvSpPr>
          <p:cNvPr id="129" name="Relationnelles"/>
          <p:cNvSpPr txBox="1"/>
          <p:nvPr/>
        </p:nvSpPr>
        <p:spPr>
          <a:xfrm>
            <a:off x="9047982" y="2689155"/>
            <a:ext cx="273867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R</a:t>
            </a:r>
            <a:r>
              <a:t>elationnelles</a:t>
            </a:r>
          </a:p>
        </p:txBody>
      </p:sp>
      <p:sp>
        <p:nvSpPr>
          <p:cNvPr id="130" name="SGBD : Mysql, MariaDB, SQLite"/>
          <p:cNvSpPr txBox="1"/>
          <p:nvPr/>
        </p:nvSpPr>
        <p:spPr>
          <a:xfrm>
            <a:off x="620764" y="4552950"/>
            <a:ext cx="605843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3800"/>
            </a:lvl1pPr>
          </a:lstStyle>
          <a:p>
            <a:pPr/>
            <a:r>
              <a:t>SGBD : Mysql, MariaDB, SQLite</a:t>
            </a:r>
          </a:p>
        </p:txBody>
      </p:sp>
      <p:sp>
        <p:nvSpPr>
          <p:cNvPr id="131" name="SGBDR : Postgresql, Oracle, Mysql en innoDB"/>
          <p:cNvSpPr txBox="1"/>
          <p:nvPr/>
        </p:nvSpPr>
        <p:spPr>
          <a:xfrm>
            <a:off x="606033" y="5490796"/>
            <a:ext cx="873347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3800"/>
            </a:lvl1pPr>
          </a:lstStyle>
          <a:p>
            <a:pPr/>
            <a:r>
              <a:t>SGBDR : Postgresql, Oracle, Mysql en innoDB</a:t>
            </a:r>
          </a:p>
        </p:txBody>
      </p:sp>
      <p:sp>
        <p:nvSpPr>
          <p:cNvPr id="132" name="SGBDR"/>
          <p:cNvSpPr txBox="1"/>
          <p:nvPr/>
        </p:nvSpPr>
        <p:spPr>
          <a:xfrm>
            <a:off x="8793272" y="2100454"/>
            <a:ext cx="15008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SGBDR</a:t>
            </a:r>
          </a:p>
        </p:txBody>
      </p:sp>
      <p:sp>
        <p:nvSpPr>
          <p:cNvPr id="133" name="⚠️ Tous les SGBD ne respectent pas les màj SQL"/>
          <p:cNvSpPr txBox="1"/>
          <p:nvPr/>
        </p:nvSpPr>
        <p:spPr>
          <a:xfrm>
            <a:off x="749019" y="7421474"/>
            <a:ext cx="8907588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⚠️ Tous les SGBD ne respectent pas les màj SQL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3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3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3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3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3" grpId="5"/>
      <p:bldP build="whole" bldLvl="1" animBg="1" rev="0" advAuto="0" spid="129" grpId="2"/>
      <p:bldP build="whole" bldLvl="1" animBg="1" rev="0" advAuto="0" spid="130" grpId="3"/>
      <p:bldP build="whole" bldLvl="1" animBg="1" rev="0" advAuto="0" spid="128" grpId="1"/>
      <p:bldP build="whole" bldLvl="1" animBg="1" rev="0" advAuto="0" spid="131" grpId="4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36" name="Table"/>
          <p:cNvSpPr txBox="1"/>
          <p:nvPr/>
        </p:nvSpPr>
        <p:spPr>
          <a:xfrm>
            <a:off x="5980794" y="2087056"/>
            <a:ext cx="104321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Table</a:t>
            </a:r>
          </a:p>
        </p:txBody>
      </p:sp>
      <p:sp>
        <p:nvSpPr>
          <p:cNvPr id="137" name="Ensemble de données organisées sous la forme d’un tableau"/>
          <p:cNvSpPr txBox="1"/>
          <p:nvPr/>
        </p:nvSpPr>
        <p:spPr>
          <a:xfrm>
            <a:off x="1048258" y="3526413"/>
            <a:ext cx="1090828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Ensemble de données organisées sous la forme d’un tableau</a:t>
            </a:r>
          </a:p>
        </p:txBody>
      </p:sp>
      <p:sp>
        <p:nvSpPr>
          <p:cNvPr id="138" name="Chaque table est un ensemble de lignes. Chaque ligne d'une table donnée a le même ensemble de colonnes Chaque colonne est d'un type de données particulier"/>
          <p:cNvSpPr txBox="1"/>
          <p:nvPr/>
        </p:nvSpPr>
        <p:spPr>
          <a:xfrm>
            <a:off x="477786" y="2805262"/>
            <a:ext cx="12236798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Chaque table est un ensemble de lignes.</a:t>
            </a:r>
            <a:br/>
            <a:r>
              <a:t>Chaque ligne d'une table donnée a le même ensemble de colonnes</a:t>
            </a:r>
            <a:br/>
            <a:r>
              <a:t>Chaque colonne est d'un type de données particulier</a:t>
            </a:r>
          </a:p>
        </p:txBody>
      </p:sp>
      <p:sp>
        <p:nvSpPr>
          <p:cNvPr id="139" name="Base de données &gt; Table &gt; Données"/>
          <p:cNvSpPr txBox="1"/>
          <p:nvPr/>
        </p:nvSpPr>
        <p:spPr>
          <a:xfrm>
            <a:off x="3109788" y="4564868"/>
            <a:ext cx="6785224" cy="623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Base de données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&gt;</a:t>
            </a:r>
            <a:r>
              <a:t> Table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&gt;</a:t>
            </a:r>
            <a:r>
              <a:t> Données</a:t>
            </a:r>
          </a:p>
        </p:txBody>
      </p:sp>
      <p:graphicFrame>
        <p:nvGraphicFramePr>
          <p:cNvPr id="140" name="Tableau"/>
          <p:cNvGraphicFramePr/>
          <p:nvPr/>
        </p:nvGraphicFramePr>
        <p:xfrm>
          <a:off x="4819650" y="5284637"/>
          <a:ext cx="11468100" cy="821690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{33BA23B1-9221-436E-865A-0063620EA4FD}</a:tableStyleId>
              </a:tblPr>
              <a:tblGrid>
                <a:gridCol w="317500"/>
                <a:gridCol w="1016000"/>
                <a:gridCol w="1016000"/>
                <a:gridCol w="1016000"/>
              </a:tblGrid>
              <a:tr h="31750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Nom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Prénom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Email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…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3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mph" nodeType="clickEffect" presetID="9" grpId="3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7" dur="indefinite" fill="hold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mph" nodeType="withEffect" presetID="9" grpId="4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1" dur="indefinite" fill="hold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path" nodeType="withEffect" presetSubtype="0" presetID="-1" grpId="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70 -0.076780" origin="layout" pathEditMode="relative">
                                      <p:cBhvr>
                                        <p:cTn id="24" dur="3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"/>
                            </p:stCondLst>
                            <p:childTnLst>
                              <p:par>
                                <p:cTn id="26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8" dur="3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3" dur="3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7" grpId="1"/>
      <p:bldP build="whole" bldLvl="1" animBg="1" rev="0" advAuto="0" spid="138" grpId="6"/>
      <p:bldP build="whole" bldLvl="1" animBg="1" rev="0" advAuto="0" spid="137" grpId="3"/>
      <p:bldP build="whole" bldLvl="1" animBg="1" rev="0" advAuto="0" spid="140" grpId="7"/>
      <p:bldP build="whole" bldLvl="1" animBg="1" rev="0" advAuto="0" spid="139" grpId="2"/>
      <p:bldP build="whole" bldLvl="1" animBg="1" rev="0" advAuto="0" spid="139" grpId="4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43" name="Relation"/>
          <p:cNvSpPr txBox="1"/>
          <p:nvPr/>
        </p:nvSpPr>
        <p:spPr>
          <a:xfrm>
            <a:off x="2791208" y="2087754"/>
            <a:ext cx="165329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3800"/>
            </a:lvl1pPr>
          </a:lstStyle>
          <a:p>
            <a:pPr/>
            <a:r>
              <a:t>Relation</a:t>
            </a:r>
          </a:p>
        </p:txBody>
      </p:sp>
      <p:sp>
        <p:nvSpPr>
          <p:cNvPr id="144" name="Contraintes"/>
          <p:cNvSpPr txBox="1"/>
          <p:nvPr/>
        </p:nvSpPr>
        <p:spPr>
          <a:xfrm>
            <a:off x="8433071" y="2100454"/>
            <a:ext cx="222126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Contraintes</a:t>
            </a:r>
          </a:p>
        </p:txBody>
      </p:sp>
      <p:sp>
        <p:nvSpPr>
          <p:cNvPr id="145" name="Lien entre deux tables"/>
          <p:cNvSpPr txBox="1"/>
          <p:nvPr/>
        </p:nvSpPr>
        <p:spPr>
          <a:xfrm>
            <a:off x="1561572" y="4056533"/>
            <a:ext cx="411256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Lien entre deux tables</a:t>
            </a:r>
          </a:p>
        </p:txBody>
      </p:sp>
      <p:graphicFrame>
        <p:nvGraphicFramePr>
          <p:cNvPr id="146" name="Tableau"/>
          <p:cNvGraphicFramePr/>
          <p:nvPr/>
        </p:nvGraphicFramePr>
        <p:xfrm>
          <a:off x="694313" y="4620566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960562"/>
                <a:gridCol w="10031378"/>
              </a:tblGrid>
              <a:tr h="5588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NOT NULL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535353"/>
                          </a:solidFill>
                        </a:rPr>
                        <a:t>La colonne ne pourra pas avoir de valeur nulle.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UNIQUE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535353"/>
                          </a:solidFill>
                        </a:rPr>
                        <a:t>Toutes les valeurs de la colonne devront être différentes (uniques).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PRIMARY KEY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300">
                          <a:solidFill>
                            <a:srgbClr val="535353"/>
                          </a:solidFill>
                        </a:defRPr>
                      </a:pPr>
                      <a:r>
                        <a:t>Combinaison de </a:t>
                      </a:r>
                      <a:r>
                        <a:rPr i="1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NOT NULL</a:t>
                      </a:r>
                      <a:r>
                        <a:t> et </a:t>
                      </a:r>
                      <a:r>
                        <a:rPr i="1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UNIQUE</a:t>
                      </a:r>
                      <a:r>
                        <a:t> . Permet d’identifier chaque enregistrement (ligne) de la table.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FOREIGN KEY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535353"/>
                          </a:solidFill>
                        </a:rPr>
                        <a:t>Permet d’identifier un enregistrement (ligne) dans une autre table.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CHECK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535353"/>
                          </a:solidFill>
                        </a:rPr>
                        <a:t>Toutes les valeurs de la colonne devront respecter une condition, ex. (Age &gt;= 18).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DEFAULT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535353"/>
                          </a:solidFill>
                        </a:rPr>
                        <a:t>Définit une valeur par défaut pour une colonne lorsqu’aucune valeur n’est spécifiée lors de l’insertion.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INDEX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535353"/>
                          </a:solidFill>
                        </a:rPr>
                        <a:t>Permet d’indexer des données et de les retrouver plus rapidement dans la base de données (comme un index dans un livre).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47" name="Permettent de spécifier le rôle d’une colonne"/>
          <p:cNvSpPr txBox="1"/>
          <p:nvPr/>
        </p:nvSpPr>
        <p:spPr>
          <a:xfrm>
            <a:off x="2371749" y="4565649"/>
            <a:ext cx="826130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Permettent de spécifier le rôle d’une colonne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path" nodeType="click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012 -0.052797" origin="layout" pathEditMode="relative">
                                      <p:cBhvr>
                                        <p:cTn id="11" dur="3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path" nodeType="with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160 -0.169271" origin="layout" pathEditMode="relative">
                                      <p:cBhvr>
                                        <p:cTn id="14" dur="3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path" nodeType="afterEffect" presetSubtype="0" presetID="-1" grpId="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238399 0.171771" origin="layout" pathEditMode="relative">
                                      <p:cBhvr>
                                        <p:cTn id="17" dur="3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"/>
                            </p:stCondLst>
                            <p:childTnLst>
                              <p:par>
                                <p:cTn id="19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3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mph" nodeType="clickEffect" presetID="9" grpId="6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6" dur="indefinite" fill="hold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"/>
                            </p:stCondLst>
                            <p:childTnLst>
                              <p:par>
                                <p:cTn id="28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3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5" grpId="1"/>
      <p:bldP build="whole" bldLvl="1" animBg="1" rev="0" advAuto="0" spid="147" grpId="5"/>
      <p:bldP build="whole" bldLvl="1" animBg="1" rev="0" advAuto="0" spid="147" grpId="6"/>
      <p:bldP build="whole" bldLvl="1" animBg="1" rev="0" advAuto="0" spid="146" grpId="7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ostgresql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Postgresql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52" name="Postgres     VS     Postgresql"/>
          <p:cNvSpPr txBox="1"/>
          <p:nvPr/>
        </p:nvSpPr>
        <p:spPr>
          <a:xfrm>
            <a:off x="3953420" y="2140647"/>
            <a:ext cx="509796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Postgres     VS     Postgresql</a:t>
            </a:r>
          </a:p>
        </p:txBody>
      </p:sp>
      <p:sp>
        <p:nvSpPr>
          <p:cNvPr id="153" name="Postgres : nom de l’équipe qui est à l’origine de Postgresql…"/>
          <p:cNvSpPr txBox="1"/>
          <p:nvPr/>
        </p:nvSpPr>
        <p:spPr>
          <a:xfrm>
            <a:off x="1201402" y="4279900"/>
            <a:ext cx="10879709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Postgres :</a:t>
            </a:r>
            <a:r>
              <a:t> nom de l’équipe qui est à l’origine de Postgresql</a:t>
            </a:r>
          </a:p>
          <a:p>
            <a:pPr algn="l"/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Postgresql :</a:t>
            </a:r>
            <a:r>
              <a:t> nom du projet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graphicFrame>
        <p:nvGraphicFramePr>
          <p:cNvPr id="156" name="Tableau"/>
          <p:cNvGraphicFramePr/>
          <p:nvPr/>
        </p:nvGraphicFramePr>
        <p:xfrm>
          <a:off x="501650" y="2959100"/>
          <a:ext cx="11468100" cy="82169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5715000"/>
                <a:gridCol w="571500"/>
                <a:gridCol w="5715000"/>
              </a:tblGrid>
              <a:tr h="5207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Gratuit et OpenSource sous licence MIT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Appartient à Oracle, sous licence  GNU General Public License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Respecte les standards SQL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Respecte partiellement les standards SQL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Plus adapté aux BDD lourdes et requêtes lourdes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Plus adapté aux projets avec des requêtes simples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Supporte le JSON et autres formats noSQL comme le XML, et supporte l’indexation JSON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Supporte uniquement le JSON en noSQL mais ne supporte pas l’indexation JSON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Possède un plus grand nombre de fonctions SQL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157" name="Tableau"/>
          <p:cNvGraphicFramePr/>
          <p:nvPr/>
        </p:nvGraphicFramePr>
        <p:xfrm>
          <a:off x="501650" y="2400300"/>
          <a:ext cx="11468100" cy="82169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5715000"/>
                <a:gridCol w="571500"/>
                <a:gridCol w="5715000"/>
              </a:tblGrid>
              <a:tr h="52070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Postgresql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VS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Mysql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58" name="SGBDR le plus avancé"/>
          <p:cNvSpPr txBox="1"/>
          <p:nvPr/>
        </p:nvSpPr>
        <p:spPr>
          <a:xfrm>
            <a:off x="1320402" y="3359149"/>
            <a:ext cx="409962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SGBDR le plus avancé</a:t>
            </a:r>
          </a:p>
        </p:txBody>
      </p:sp>
      <p:sp>
        <p:nvSpPr>
          <p:cNvPr id="159" name="SGBDR le plus populaire"/>
          <p:cNvSpPr txBox="1"/>
          <p:nvPr/>
        </p:nvSpPr>
        <p:spPr>
          <a:xfrm>
            <a:off x="7480316" y="3359149"/>
            <a:ext cx="456820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SGBDR le plus populaire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mph" nodeType="clickEffect" presetID="9" grpId="2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2" dur="indefinite" fill="hold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3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9" grpId="4"/>
      <p:bldP build="whole" bldLvl="1" animBg="1" rev="0" advAuto="0" spid="156" grpId="1"/>
      <p:bldP build="whole" bldLvl="1" animBg="1" rev="0" advAuto="0" spid="156" grpId="2"/>
      <p:bldP build="whole" bldLvl="1" animBg="1" rev="0" advAuto="0" spid="158" grpId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64" name="Installation de Postgresql avec Docker"/>
          <p:cNvSpPr txBox="1"/>
          <p:nvPr/>
        </p:nvSpPr>
        <p:spPr>
          <a:xfrm>
            <a:off x="2876060" y="4552950"/>
            <a:ext cx="725268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3800"/>
            </a:lvl1pPr>
          </a:lstStyle>
          <a:p>
            <a:pPr/>
            <a:r>
              <a:t>Installation de Postgresql avec Docker</a:t>
            </a:r>
          </a:p>
        </p:txBody>
      </p:sp>
      <p:sp>
        <p:nvSpPr>
          <p:cNvPr id="165" name="1/ Cloner ce repo :"/>
          <p:cNvSpPr txBox="1"/>
          <p:nvPr/>
        </p:nvSpPr>
        <p:spPr>
          <a:xfrm>
            <a:off x="835664" y="2800349"/>
            <a:ext cx="3765377" cy="123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1/</a:t>
            </a:r>
            <a:r>
              <a:t> Cloner ce repo :</a:t>
            </a:r>
            <a:br/>
          </a:p>
        </p:txBody>
      </p:sp>
      <p:sp>
        <p:nvSpPr>
          <p:cNvPr id="166" name="2/ Lancer le conteneur :"/>
          <p:cNvSpPr txBox="1"/>
          <p:nvPr/>
        </p:nvSpPr>
        <p:spPr>
          <a:xfrm>
            <a:off x="877233" y="4451349"/>
            <a:ext cx="4651401" cy="123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2/</a:t>
            </a:r>
            <a:r>
              <a:t> Lancer le conteneur :</a:t>
            </a:r>
            <a:br/>
          </a:p>
        </p:txBody>
      </p:sp>
      <p:sp>
        <p:nvSpPr>
          <p:cNvPr id="167" name="3/ Accéder à la BDD postgresql :"/>
          <p:cNvSpPr txBox="1"/>
          <p:nvPr/>
        </p:nvSpPr>
        <p:spPr>
          <a:xfrm>
            <a:off x="916808" y="5973257"/>
            <a:ext cx="6361474" cy="123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3/</a:t>
            </a:r>
            <a:r>
              <a:t> Accéder à la BDD postgresql :</a:t>
            </a:r>
            <a:br/>
          </a:p>
        </p:txBody>
      </p:sp>
      <p:sp>
        <p:nvSpPr>
          <p:cNvPr id="168" name="http://bit.ly/postgresql-esgi-1"/>
          <p:cNvSpPr txBox="1"/>
          <p:nvPr/>
        </p:nvSpPr>
        <p:spPr>
          <a:xfrm>
            <a:off x="916808" y="3399395"/>
            <a:ext cx="6729538" cy="541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http://bit.ly/postgresql-esgi-1</a:t>
            </a:r>
          </a:p>
        </p:txBody>
      </p:sp>
      <p:sp>
        <p:nvSpPr>
          <p:cNvPr id="169" name="docker-compose up -d"/>
          <p:cNvSpPr txBox="1"/>
          <p:nvPr/>
        </p:nvSpPr>
        <p:spPr>
          <a:xfrm>
            <a:off x="859411" y="5106161"/>
            <a:ext cx="4382195" cy="541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docker-compose up -d</a:t>
            </a:r>
          </a:p>
        </p:txBody>
      </p:sp>
      <p:sp>
        <p:nvSpPr>
          <p:cNvPr id="170" name="docker exec -it postgres psql -U postgres"/>
          <p:cNvSpPr txBox="1"/>
          <p:nvPr/>
        </p:nvSpPr>
        <p:spPr>
          <a:xfrm>
            <a:off x="929940" y="6746221"/>
            <a:ext cx="8863485" cy="541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docker exec -it postgres psql -U postgres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302 -0.312584" origin="layout" pathEditMode="relative">
                                      <p:cBhvr>
                                        <p:cTn id="6" dur="3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"/>
                            </p:stCondLst>
                            <p:childTnLst>
                              <p:par>
                                <p:cTn id="8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3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"/>
                            </p:stCondLst>
                            <p:childTnLst>
                              <p:par>
                                <p:cTn id="12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4" dur="3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3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"/>
                            </p:stCondLst>
                            <p:childTnLst>
                              <p:par>
                                <p:cTn id="21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3" dur="3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8" dur="3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"/>
                            </p:stCondLst>
                            <p:childTnLst>
                              <p:par>
                                <p:cTn id="30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2" dur="3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0" grpId="7"/>
      <p:bldP build="whole" bldLvl="1" animBg="1" rev="0" advAuto="0" spid="168" grpId="3"/>
      <p:bldP build="whole" bldLvl="1" animBg="1" rev="0" advAuto="0" spid="165" grpId="2"/>
      <p:bldP build="whole" bldLvl="1" animBg="1" rev="0" advAuto="0" spid="167" grpId="6"/>
      <p:bldP build="whole" bldLvl="1" animBg="1" rev="0" advAuto="0" spid="166" grpId="4"/>
      <p:bldP build="whole" bldLvl="1" animBg="1" rev="0" advAuto="0" spid="169" grpId="5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