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aveSubsetFonts="1">
  <p:sldMasterIdLst>
    <p:sldMasterId id="2147483672" r:id="rId1"/>
    <p:sldMasterId id="2147483680" r:id="rId2"/>
    <p:sldMasterId id="2147483686" r:id="rId3"/>
    <p:sldMasterId id="2147483692" r:id="rId4"/>
    <p:sldMasterId id="2147483698" r:id="rId5"/>
    <p:sldMasterId id="2147483704" r:id="rId6"/>
    <p:sldMasterId id="2147483710" r:id="rId7"/>
  </p:sldMasterIdLst>
  <p:notesMasterIdLst>
    <p:notesMasterId r:id="rId48"/>
  </p:notesMasterIdLst>
  <p:sldIdLst>
    <p:sldId id="256" r:id="rId8"/>
    <p:sldId id="266" r:id="rId9"/>
    <p:sldId id="319" r:id="rId10"/>
    <p:sldId id="290" r:id="rId11"/>
    <p:sldId id="291" r:id="rId12"/>
    <p:sldId id="318" r:id="rId13"/>
    <p:sldId id="311" r:id="rId14"/>
    <p:sldId id="324" r:id="rId15"/>
    <p:sldId id="313" r:id="rId16"/>
    <p:sldId id="312" r:id="rId17"/>
    <p:sldId id="314" r:id="rId18"/>
    <p:sldId id="315" r:id="rId19"/>
    <p:sldId id="316" r:id="rId20"/>
    <p:sldId id="320" r:id="rId21"/>
    <p:sldId id="321" r:id="rId22"/>
    <p:sldId id="322" r:id="rId23"/>
    <p:sldId id="325" r:id="rId24"/>
    <p:sldId id="323" r:id="rId25"/>
    <p:sldId id="326" r:id="rId26"/>
    <p:sldId id="317" r:id="rId27"/>
    <p:sldId id="292" r:id="rId28"/>
    <p:sldId id="293" r:id="rId29"/>
    <p:sldId id="294" r:id="rId30"/>
    <p:sldId id="295" r:id="rId31"/>
    <p:sldId id="296" r:id="rId32"/>
    <p:sldId id="297" r:id="rId33"/>
    <p:sldId id="298" r:id="rId34"/>
    <p:sldId id="300" r:id="rId35"/>
    <p:sldId id="301" r:id="rId36"/>
    <p:sldId id="302" r:id="rId37"/>
    <p:sldId id="303" r:id="rId38"/>
    <p:sldId id="304" r:id="rId39"/>
    <p:sldId id="305" r:id="rId40"/>
    <p:sldId id="306" r:id="rId41"/>
    <p:sldId id="307" r:id="rId42"/>
    <p:sldId id="308" r:id="rId43"/>
    <p:sldId id="309" r:id="rId44"/>
    <p:sldId id="299" r:id="rId45"/>
    <p:sldId id="310" r:id="rId46"/>
    <p:sldId id="289"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52" autoAdjust="0"/>
  </p:normalViewPr>
  <p:slideViewPr>
    <p:cSldViewPr>
      <p:cViewPr varScale="1">
        <p:scale>
          <a:sx n="100" d="100"/>
          <a:sy n="100" d="100"/>
        </p:scale>
        <p:origin x="192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01AC6-BDCB-4F5E-925E-D934C262179F}" type="datetimeFigureOut">
              <a:rPr lang="nl-BE" smtClean="0"/>
              <a:t>28/11/2016</a:t>
            </a:fld>
            <a:endParaRPr lang="nl-BE"/>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08FB2-A364-4A41-B32B-F7B9EAF89750}" type="slidenum">
              <a:rPr lang="nl-BE" smtClean="0"/>
              <a:t>‹nr.›</a:t>
            </a:fld>
            <a:endParaRPr lang="nl-BE"/>
          </a:p>
        </p:txBody>
      </p:sp>
    </p:spTree>
    <p:extLst>
      <p:ext uri="{BB962C8B-B14F-4D97-AF65-F5344CB8AC3E}">
        <p14:creationId xmlns:p14="http://schemas.microsoft.com/office/powerpoint/2010/main" val="1732094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codepen.io/Fyrd/pen/jPPKpX"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odepen.io/flxsource/pen/jPYWoE"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Merk</a:t>
            </a:r>
            <a:r>
              <a:rPr lang="nl-BE" baseline="0" dirty="0" smtClean="0"/>
              <a:t> op dat dit in de vorm van commentaar in je html staat. </a:t>
            </a:r>
            <a:r>
              <a:rPr lang="nl-BE" baseline="0" dirty="0" err="1" smtClean="0"/>
              <a:t>Browers</a:t>
            </a:r>
            <a:r>
              <a:rPr lang="nl-BE" baseline="0" dirty="0" smtClean="0"/>
              <a:t> die dit niet herkennen, bekijken dit gewoon als commentaar en negeren dat blok. De enige browsers die dit ondersteunen, zijn IE 5 tot en met IE 9. Dit zijn ook de browsers die het minst conform de standaard normen werkten. Na IE9 werkt iedere versie van IE meer en meer conform de standaard normen.</a:t>
            </a:r>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4</a:t>
            </a:fld>
            <a:endParaRPr lang="nl-BE"/>
          </a:p>
        </p:txBody>
      </p:sp>
    </p:spTree>
    <p:extLst>
      <p:ext uri="{BB962C8B-B14F-4D97-AF65-F5344CB8AC3E}">
        <p14:creationId xmlns:p14="http://schemas.microsoft.com/office/powerpoint/2010/main" val="1676777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Je</a:t>
            </a:r>
            <a:r>
              <a:rPr lang="nl-BE" baseline="0" dirty="0" smtClean="0"/>
              <a:t> kan jezelf meer werk besparen door enkel die elementen van regels aan te passen die ook werkelijk aangepast moeten worden voor die specifieke @media query's.</a:t>
            </a:r>
          </a:p>
          <a:p>
            <a:endParaRPr lang="nl-BE" baseline="0" dirty="0" smtClean="0"/>
          </a:p>
          <a:p>
            <a:r>
              <a:rPr lang="nl-BE" baseline="0" dirty="0" smtClean="0"/>
              <a:t>Met ‘latere’ definities bedoel ik code die volgt op andere stukken code. Hou hierbij rekening zowel met de definities binnen een </a:t>
            </a:r>
            <a:r>
              <a:rPr lang="nl-BE" baseline="0" dirty="0" err="1" smtClean="0"/>
              <a:t>stylesheet</a:t>
            </a:r>
            <a:r>
              <a:rPr lang="nl-BE" baseline="0" dirty="0" smtClean="0"/>
              <a:t>, als met de volgorde van meerdere CSS bestanden die in je document gelinkt zijn.  </a:t>
            </a:r>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17</a:t>
            </a:fld>
            <a:endParaRPr lang="nl-BE"/>
          </a:p>
        </p:txBody>
      </p:sp>
    </p:spTree>
    <p:extLst>
      <p:ext uri="{BB962C8B-B14F-4D97-AF65-F5344CB8AC3E}">
        <p14:creationId xmlns:p14="http://schemas.microsoft.com/office/powerpoint/2010/main" val="3608108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Het principe</a:t>
            </a:r>
            <a:r>
              <a:rPr lang="nl-BE" baseline="0" dirty="0" smtClean="0"/>
              <a:t> van animaties en transities is gebaseerd op opmaakkenmerken in de ‘voor’ status die geleidelijk overgaan in de opmaakkenmerken in de ‘na’ status.</a:t>
            </a:r>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21</a:t>
            </a:fld>
            <a:endParaRPr lang="nl-BE"/>
          </a:p>
        </p:txBody>
      </p:sp>
    </p:spTree>
    <p:extLst>
      <p:ext uri="{BB962C8B-B14F-4D97-AF65-F5344CB8AC3E}">
        <p14:creationId xmlns:p14="http://schemas.microsoft.com/office/powerpoint/2010/main" val="176479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Geef zeker</a:t>
            </a:r>
            <a:r>
              <a:rPr lang="nl-BE" baseline="0" dirty="0" smtClean="0"/>
              <a:t> de duur op van de transitie</a:t>
            </a:r>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22</a:t>
            </a:fld>
            <a:endParaRPr lang="nl-BE"/>
          </a:p>
        </p:txBody>
      </p:sp>
    </p:spTree>
    <p:extLst>
      <p:ext uri="{BB962C8B-B14F-4D97-AF65-F5344CB8AC3E}">
        <p14:creationId xmlns:p14="http://schemas.microsoft.com/office/powerpoint/2010/main" val="2900059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26</a:t>
            </a:fld>
            <a:endParaRPr lang="nl-BE"/>
          </a:p>
        </p:txBody>
      </p:sp>
    </p:spTree>
    <p:extLst>
      <p:ext uri="{BB962C8B-B14F-4D97-AF65-F5344CB8AC3E}">
        <p14:creationId xmlns:p14="http://schemas.microsoft.com/office/powerpoint/2010/main" val="3158218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http://caniuse.com/#search=transitions</a:t>
            </a:r>
          </a:p>
          <a:p>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Chrome (up to 43.0), for transition-delay property, either explicitly specified or written within transition property, the unit cannot be </a:t>
            </a:r>
            <a:r>
              <a:rPr lang="en-US" sz="1200" b="0" i="0" kern="1200" dirty="0" err="1" smtClean="0">
                <a:solidFill>
                  <a:schemeClr val="tx1"/>
                </a:solidFill>
                <a:effectLst/>
                <a:latin typeface="+mn-lt"/>
                <a:ea typeface="+mn-ea"/>
                <a:cs typeface="+mn-cs"/>
              </a:rPr>
              <a:t>ommitted</a:t>
            </a:r>
            <a:r>
              <a:rPr lang="en-US" sz="1200" b="0" i="0" kern="1200" dirty="0" smtClean="0">
                <a:solidFill>
                  <a:schemeClr val="tx1"/>
                </a:solidFill>
                <a:effectLst/>
                <a:latin typeface="+mn-lt"/>
                <a:ea typeface="+mn-ea"/>
                <a:cs typeface="+mn-cs"/>
              </a:rPr>
              <a:t> even if the value is 0.</a:t>
            </a:r>
          </a:p>
          <a:p>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28</a:t>
            </a:fld>
            <a:endParaRPr lang="nl-BE"/>
          </a:p>
        </p:txBody>
      </p:sp>
    </p:spTree>
    <p:extLst>
      <p:ext uri="{BB962C8B-B14F-4D97-AF65-F5344CB8AC3E}">
        <p14:creationId xmlns:p14="http://schemas.microsoft.com/office/powerpoint/2010/main" val="3904484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Je hebt in principe</a:t>
            </a:r>
            <a:r>
              <a:rPr lang="nl-BE" baseline="0" dirty="0" smtClean="0"/>
              <a:t> een onbeperkt aantal tussenstappen, want je bent niet beperkt tot gehele getallen als percentage.</a:t>
            </a:r>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33</a:t>
            </a:fld>
            <a:endParaRPr lang="nl-BE"/>
          </a:p>
        </p:txBody>
      </p:sp>
    </p:spTree>
    <p:extLst>
      <p:ext uri="{BB962C8B-B14F-4D97-AF65-F5344CB8AC3E}">
        <p14:creationId xmlns:p14="http://schemas.microsoft.com/office/powerpoint/2010/main" val="3359111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Het effect dat je hier probeert aan te passen is het volgende :</a:t>
            </a:r>
          </a:p>
          <a:p>
            <a:r>
              <a:rPr lang="nl-BE" dirty="0" smtClean="0"/>
              <a:t>Een element</a:t>
            </a:r>
            <a:r>
              <a:rPr lang="nl-BE" baseline="0" dirty="0" smtClean="0"/>
              <a:t> heeft een breedte van 90%. Aan het begin van de animatie geef je het een breedte van 40%, waarna het tijdens de animatie verandert naar 60% breed.</a:t>
            </a:r>
          </a:p>
          <a:p>
            <a:r>
              <a:rPr lang="nl-BE" baseline="0" dirty="0" smtClean="0"/>
              <a:t>Er is een initiële vertraging op de animatie van 2s. Hoe breed moet het element zijn op het moment dat de animatie </a:t>
            </a:r>
            <a:r>
              <a:rPr lang="nl-BE" baseline="0" dirty="0" err="1" smtClean="0"/>
              <a:t>triggert</a:t>
            </a:r>
            <a:r>
              <a:rPr lang="nl-BE" baseline="0" dirty="0" smtClean="0"/>
              <a:t>, maar nog niet gestart is (tijdens die eerste 2s delay)? En hoe breed moet het element zijn nadat de animatie gedaan is : 60% (einde animatie) of 90% (normale breedte) ?</a:t>
            </a:r>
          </a:p>
          <a:p>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34</a:t>
            </a:fld>
            <a:endParaRPr lang="nl-BE"/>
          </a:p>
        </p:txBody>
      </p:sp>
    </p:spTree>
    <p:extLst>
      <p:ext uri="{BB962C8B-B14F-4D97-AF65-F5344CB8AC3E}">
        <p14:creationId xmlns:p14="http://schemas.microsoft.com/office/powerpoint/2010/main" val="2018656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Als</a:t>
            </a:r>
            <a:r>
              <a:rPr lang="nl-BE" baseline="0" dirty="0" smtClean="0"/>
              <a:t> je niet wilt dat de animatie start wanneer de pagina geladen wordt, kan je dit tegengaan door er voor te zorgen dat je geen </a:t>
            </a:r>
            <a:r>
              <a:rPr lang="nl-BE" baseline="0" dirty="0" err="1" smtClean="0"/>
              <a:t>animation</a:t>
            </a:r>
            <a:r>
              <a:rPr lang="nl-BE" baseline="0" dirty="0" smtClean="0"/>
              <a:t>-name geeft aan een element. Als je later de animatie wel wilt laten starten, moet je de </a:t>
            </a:r>
            <a:r>
              <a:rPr lang="nl-BE" baseline="0" dirty="0" err="1" smtClean="0"/>
              <a:t>animation</a:t>
            </a:r>
            <a:r>
              <a:rPr lang="nl-BE" baseline="0" dirty="0" smtClean="0"/>
              <a:t>-name </a:t>
            </a:r>
            <a:r>
              <a:rPr lang="nl-BE" baseline="0" dirty="0" err="1" smtClean="0"/>
              <a:t>css</a:t>
            </a:r>
            <a:r>
              <a:rPr lang="nl-BE" baseline="0" dirty="0" smtClean="0"/>
              <a:t> eigenschap nog toepassen op het gewenste element.</a:t>
            </a:r>
          </a:p>
          <a:p>
            <a:endParaRPr lang="nl-BE" baseline="0" dirty="0" smtClean="0"/>
          </a:p>
          <a:p>
            <a:r>
              <a:rPr lang="nl-BE" baseline="0" dirty="0" smtClean="0"/>
              <a:t>Je kan ook werken met de </a:t>
            </a:r>
            <a:r>
              <a:rPr lang="nl-BE" baseline="0" dirty="0" err="1" smtClean="0"/>
              <a:t>animation</a:t>
            </a:r>
            <a:r>
              <a:rPr lang="nl-BE" baseline="0" dirty="0" smtClean="0"/>
              <a:t>-</a:t>
            </a:r>
            <a:r>
              <a:rPr lang="nl-BE" baseline="0" dirty="0" err="1" smtClean="0"/>
              <a:t>play</a:t>
            </a:r>
            <a:r>
              <a:rPr lang="nl-BE" baseline="0" dirty="0" smtClean="0"/>
              <a:t>-state eigenschap. Als je die in je </a:t>
            </a:r>
            <a:r>
              <a:rPr lang="nl-BE" baseline="0" dirty="0" err="1" smtClean="0"/>
              <a:t>css</a:t>
            </a:r>
            <a:r>
              <a:rPr lang="nl-BE" baseline="0" dirty="0" smtClean="0"/>
              <a:t> de waarde </a:t>
            </a:r>
            <a:r>
              <a:rPr lang="nl-BE" baseline="0" dirty="0" err="1" smtClean="0"/>
              <a:t>paused</a:t>
            </a:r>
            <a:r>
              <a:rPr lang="nl-BE" baseline="0" dirty="0" smtClean="0"/>
              <a:t> geeft, zal deze niet starten bij het laden van je pagina. Je moet die dan wel nog aanpassen naar ‘running’. Dit kan je doen </a:t>
            </a:r>
            <a:r>
              <a:rPr lang="nl-BE" baseline="0" dirty="0" err="1" smtClean="0"/>
              <a:t>dmv</a:t>
            </a:r>
            <a:r>
              <a:rPr lang="nl-BE" baseline="0" dirty="0" smtClean="0"/>
              <a:t> </a:t>
            </a:r>
            <a:r>
              <a:rPr lang="nl-BE" baseline="0" dirty="0" err="1" smtClean="0"/>
              <a:t>bvb</a:t>
            </a:r>
            <a:r>
              <a:rPr lang="nl-BE" baseline="0" dirty="0" smtClean="0"/>
              <a:t> javascript of met :</a:t>
            </a:r>
            <a:r>
              <a:rPr lang="nl-BE" baseline="0" dirty="0" err="1" smtClean="0"/>
              <a:t>hover</a:t>
            </a:r>
            <a:r>
              <a:rPr lang="nl-BE" baseline="0" dirty="0" smtClean="0"/>
              <a:t>. Als je met :</a:t>
            </a:r>
            <a:r>
              <a:rPr lang="nl-BE" baseline="0" dirty="0" err="1" smtClean="0"/>
              <a:t>hover</a:t>
            </a:r>
            <a:r>
              <a:rPr lang="nl-BE" baseline="0" dirty="0" smtClean="0"/>
              <a:t> werkt, zorg je er wel best voor dat het element door de animatie niet vanonder de cursor gaat, waardoor de animatie niet langer ‘running’ is.</a:t>
            </a:r>
          </a:p>
          <a:p>
            <a:endParaRPr lang="nl-BE" baseline="0" dirty="0" smtClean="0"/>
          </a:p>
          <a:p>
            <a:r>
              <a:rPr lang="nl-BE" baseline="0" dirty="0" smtClean="0"/>
              <a:t>Een ander probleem met :</a:t>
            </a:r>
            <a:r>
              <a:rPr lang="nl-BE" baseline="0" dirty="0" err="1" smtClean="0"/>
              <a:t>hover</a:t>
            </a:r>
            <a:r>
              <a:rPr lang="nl-BE" baseline="0" dirty="0" smtClean="0"/>
              <a:t> is, dat je op een smartphone of tablet die :</a:t>
            </a:r>
            <a:r>
              <a:rPr lang="nl-BE" baseline="0" dirty="0" err="1" smtClean="0"/>
              <a:t>hover</a:t>
            </a:r>
            <a:r>
              <a:rPr lang="nl-BE" baseline="0" dirty="0" smtClean="0"/>
              <a:t> niet kan </a:t>
            </a:r>
            <a:r>
              <a:rPr lang="nl-BE" baseline="0" dirty="0" err="1" smtClean="0"/>
              <a:t>triggeren</a:t>
            </a:r>
            <a:r>
              <a:rPr lang="nl-BE" baseline="0" dirty="0" smtClean="0"/>
              <a:t> (op een paar uitzonderingen na zoals toestellen met </a:t>
            </a:r>
            <a:r>
              <a:rPr lang="nl-BE" baseline="0" dirty="0" err="1" smtClean="0"/>
              <a:t>stylus</a:t>
            </a:r>
            <a:r>
              <a:rPr lang="nl-BE" baseline="0" dirty="0" smtClean="0"/>
              <a:t>, ingebouwde ‘</a:t>
            </a:r>
            <a:r>
              <a:rPr lang="nl-BE" baseline="0" dirty="0" err="1" smtClean="0"/>
              <a:t>finger-hover</a:t>
            </a:r>
            <a:r>
              <a:rPr lang="nl-BE" baseline="0" dirty="0" smtClean="0"/>
              <a:t>’ of een tablet waarbij je ook een </a:t>
            </a:r>
            <a:r>
              <a:rPr lang="nl-BE" baseline="0" dirty="0" err="1" smtClean="0"/>
              <a:t>trackpad</a:t>
            </a:r>
            <a:r>
              <a:rPr lang="nl-BE" baseline="0" dirty="0" smtClean="0"/>
              <a:t> hebt en dus ook een muis met cursor).</a:t>
            </a:r>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35</a:t>
            </a:fld>
            <a:endParaRPr lang="nl-BE"/>
          </a:p>
        </p:txBody>
      </p:sp>
    </p:spTree>
    <p:extLst>
      <p:ext uri="{BB962C8B-B14F-4D97-AF65-F5344CB8AC3E}">
        <p14:creationId xmlns:p14="http://schemas.microsoft.com/office/powerpoint/2010/main" val="1702439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'animation-fill-mode' property is not supported in Android browser below 2.3.</a:t>
            </a:r>
          </a:p>
          <a:p>
            <a:r>
              <a:rPr lang="en-US" sz="1200" b="0" i="0" kern="1200" dirty="0" smtClean="0">
                <a:solidFill>
                  <a:schemeClr val="tx1"/>
                </a:solidFill>
                <a:effectLst/>
                <a:latin typeface="+mn-lt"/>
                <a:ea typeface="+mn-ea"/>
                <a:cs typeface="+mn-cs"/>
              </a:rPr>
              <a:t>iOS 6.1 and below do not support animation on pseudo-elements. iOS 7 and higher are reported to have buggy behavior with animating pseudo-elements.</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keyframes</a:t>
            </a:r>
            <a:r>
              <a:rPr lang="en-US" sz="1200" b="0" i="0" kern="1200" dirty="0" smtClean="0">
                <a:solidFill>
                  <a:schemeClr val="tx1"/>
                </a:solidFill>
                <a:effectLst/>
                <a:latin typeface="+mn-lt"/>
                <a:ea typeface="+mn-ea"/>
                <a:cs typeface="+mn-cs"/>
              </a:rPr>
              <a:t> not supported in an inline or scoped stylesheet in Firefox (bug 830056)</a:t>
            </a:r>
          </a:p>
          <a:p>
            <a:r>
              <a:rPr lang="en-US" sz="1200" b="0" i="0" kern="1200" dirty="0" smtClean="0">
                <a:solidFill>
                  <a:schemeClr val="tx1"/>
                </a:solidFill>
                <a:effectLst/>
                <a:latin typeface="+mn-lt"/>
                <a:ea typeface="+mn-ea"/>
                <a:cs typeface="+mn-cs"/>
              </a:rPr>
              <a:t>In Chrome animation-fill-mode backwards is wrong if steps(x, start) is used </a:t>
            </a:r>
            <a:r>
              <a:rPr lang="en-US" sz="1200" b="0" i="0" u="none" strike="noStrike" kern="1200" dirty="0" smtClean="0">
                <a:solidFill>
                  <a:schemeClr val="tx1"/>
                </a:solidFill>
                <a:effectLst/>
                <a:latin typeface="+mn-lt"/>
                <a:ea typeface="+mn-ea"/>
                <a:cs typeface="+mn-cs"/>
                <a:hlinkClick r:id="rId3"/>
              </a:rPr>
              <a:t>see example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IE10 and IE11 do not support CSS animations inside media queries.</a:t>
            </a:r>
          </a:p>
          <a:p>
            <a:r>
              <a:rPr lang="en-US" sz="1200" b="0" i="0" kern="1200" dirty="0" smtClean="0">
                <a:solidFill>
                  <a:schemeClr val="tx1"/>
                </a:solidFill>
                <a:effectLst/>
                <a:latin typeface="+mn-lt"/>
                <a:ea typeface="+mn-ea"/>
                <a:cs typeface="+mn-cs"/>
              </a:rPr>
              <a:t>IE10 and IE11 on Windows 7 have a bug where translate transform values are always interpreted as pixels when used in animations </a:t>
            </a:r>
            <a:r>
              <a:rPr lang="en-US" sz="1200" b="0" i="0" u="none" strike="noStrike" kern="1200" dirty="0" smtClean="0">
                <a:solidFill>
                  <a:schemeClr val="tx1"/>
                </a:solidFill>
                <a:effectLst/>
                <a:latin typeface="+mn-lt"/>
                <a:ea typeface="+mn-ea"/>
                <a:cs typeface="+mn-cs"/>
                <a:hlinkClick r:id="rId4"/>
              </a:rPr>
              <a:t>test case</a:t>
            </a:r>
            <a:endParaRPr lang="en-US" sz="1200" b="0" i="0" kern="1200" dirty="0" smtClean="0">
              <a:solidFill>
                <a:schemeClr val="tx1"/>
              </a:solidFill>
              <a:effectLst/>
              <a:latin typeface="+mn-lt"/>
              <a:ea typeface="+mn-ea"/>
              <a:cs typeface="+mn-cs"/>
            </a:endParaRPr>
          </a:p>
          <a:p>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37</a:t>
            </a:fld>
            <a:endParaRPr lang="nl-BE"/>
          </a:p>
        </p:txBody>
      </p:sp>
    </p:spTree>
    <p:extLst>
      <p:ext uri="{BB962C8B-B14F-4D97-AF65-F5344CB8AC3E}">
        <p14:creationId xmlns:p14="http://schemas.microsoft.com/office/powerpoint/2010/main" val="3246864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Er zijn heel veel voorbeelden van tools te vinden op http://speckyboy.com/2015/09/09/css-animation/</a:t>
            </a:r>
          </a:p>
          <a:p>
            <a:r>
              <a:rPr lang="nl-BE" dirty="0" smtClean="0"/>
              <a:t>Niet</a:t>
            </a:r>
            <a:r>
              <a:rPr lang="nl-BE" baseline="0" dirty="0" smtClean="0"/>
              <a:t> alle tools zijn puur </a:t>
            </a:r>
            <a:r>
              <a:rPr lang="nl-BE" baseline="0" dirty="0" err="1" smtClean="0"/>
              <a:t>css</a:t>
            </a:r>
            <a:r>
              <a:rPr lang="nl-BE" baseline="0" dirty="0" smtClean="0"/>
              <a:t>, een aantal gebruiken ook JS.</a:t>
            </a:r>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39</a:t>
            </a:fld>
            <a:endParaRPr lang="nl-BE"/>
          </a:p>
        </p:txBody>
      </p:sp>
    </p:spTree>
    <p:extLst>
      <p:ext uri="{BB962C8B-B14F-4D97-AF65-F5344CB8AC3E}">
        <p14:creationId xmlns:p14="http://schemas.microsoft.com/office/powerpoint/2010/main" val="308725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Merk op dat de structuur</a:t>
            </a:r>
            <a:r>
              <a:rPr lang="nl-BE" baseline="0" dirty="0" smtClean="0"/>
              <a:t> van !IE er lichtjes anders uit ziet dan de standaard conditionele CSS. Voor alle browsers staat het stuk code tussen de start en de stop van de conditionele !IE blokken gewoon buiten de commentaar. Alleen IE zal dat blok negeren (het is de enige browser die dit herkent, dus ook de enige die ziet dat dit niet IE is, en die dus ook die blokken code niet mag tonen).</a:t>
            </a:r>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5</a:t>
            </a:fld>
            <a:endParaRPr lang="nl-BE"/>
          </a:p>
        </p:txBody>
      </p:sp>
    </p:spTree>
    <p:extLst>
      <p:ext uri="{BB962C8B-B14F-4D97-AF65-F5344CB8AC3E}">
        <p14:creationId xmlns:p14="http://schemas.microsoft.com/office/powerpoint/2010/main" val="1361989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https://developers.google.com/web/fundamentals/design-and-ui/responsive/?hl=en</a:t>
            </a:r>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7</a:t>
            </a:fld>
            <a:endParaRPr lang="nl-BE"/>
          </a:p>
        </p:txBody>
      </p:sp>
    </p:spTree>
    <p:extLst>
      <p:ext uri="{BB962C8B-B14F-4D97-AF65-F5344CB8AC3E}">
        <p14:creationId xmlns:p14="http://schemas.microsoft.com/office/powerpoint/2010/main" val="2663368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Meer informatie</a:t>
            </a:r>
            <a:r>
              <a:rPr lang="nl-BE" baseline="0" dirty="0" smtClean="0"/>
              <a:t> over het instellen van de viewport : https://developers.google.com/web/fundamentals/design-and-ui/responsive/fundamentals/set-the-viewport?hl=en</a:t>
            </a:r>
          </a:p>
          <a:p>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8</a:t>
            </a:fld>
            <a:endParaRPr lang="nl-BE"/>
          </a:p>
        </p:txBody>
      </p:sp>
    </p:spTree>
    <p:extLst>
      <p:ext uri="{BB962C8B-B14F-4D97-AF65-F5344CB8AC3E}">
        <p14:creationId xmlns:p14="http://schemas.microsoft.com/office/powerpoint/2010/main" val="169998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Je kan media</a:t>
            </a:r>
            <a:r>
              <a:rPr lang="nl-BE" baseline="0" dirty="0" smtClean="0"/>
              <a:t> </a:t>
            </a:r>
            <a:r>
              <a:rPr lang="nl-BE" baseline="0" dirty="0" err="1" smtClean="0"/>
              <a:t>queries</a:t>
            </a:r>
            <a:r>
              <a:rPr lang="nl-BE" baseline="0" dirty="0" smtClean="0"/>
              <a:t> op verschillende plaatsen gebruiken : zowel op de link waarmee je een </a:t>
            </a:r>
            <a:r>
              <a:rPr lang="nl-BE" baseline="0" dirty="0" err="1" smtClean="0"/>
              <a:t>css</a:t>
            </a:r>
            <a:r>
              <a:rPr lang="nl-BE" baseline="0" dirty="0" smtClean="0"/>
              <a:t> bestand importeert als in je stijlblad zelf. Beide voorbeelden zie je hierboven.</a:t>
            </a:r>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9</a:t>
            </a:fld>
            <a:endParaRPr lang="nl-BE"/>
          </a:p>
        </p:txBody>
      </p:sp>
    </p:spTree>
    <p:extLst>
      <p:ext uri="{BB962C8B-B14F-4D97-AF65-F5344CB8AC3E}">
        <p14:creationId xmlns:p14="http://schemas.microsoft.com/office/powerpoint/2010/main" val="118753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Wanneer je media</a:t>
            </a:r>
            <a:r>
              <a:rPr lang="nl-BE" baseline="0" dirty="0" smtClean="0"/>
              <a:t> </a:t>
            </a:r>
            <a:r>
              <a:rPr lang="nl-BE" baseline="0" dirty="0" err="1" smtClean="0"/>
              <a:t>queries</a:t>
            </a:r>
            <a:r>
              <a:rPr lang="nl-BE" baseline="0" dirty="0" smtClean="0"/>
              <a:t> maakt en test op features met een min- of max- waarde, MOET je wel getalwaarden meegeven. Vb. : min-</a:t>
            </a:r>
            <a:r>
              <a:rPr lang="nl-BE" baseline="0" dirty="0" err="1" smtClean="0"/>
              <a:t>width</a:t>
            </a:r>
            <a:r>
              <a:rPr lang="nl-BE" baseline="0" dirty="0" smtClean="0"/>
              <a:t>.</a:t>
            </a:r>
          </a:p>
          <a:p>
            <a:r>
              <a:rPr lang="nl-BE" baseline="0" dirty="0" smtClean="0"/>
              <a:t>Sommige media features kan je testen zonder een waarde op te moeten geven. Vb. screen</a:t>
            </a:r>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11</a:t>
            </a:fld>
            <a:endParaRPr lang="nl-BE"/>
          </a:p>
        </p:txBody>
      </p:sp>
    </p:spTree>
    <p:extLst>
      <p:ext uri="{BB962C8B-B14F-4D97-AF65-F5344CB8AC3E}">
        <p14:creationId xmlns:p14="http://schemas.microsoft.com/office/powerpoint/2010/main" val="3724919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min-</a:t>
            </a:r>
            <a:r>
              <a:rPr lang="nl-BE" baseline="0" dirty="0" smtClean="0"/>
              <a:t> en max- zijn hier optioneel.</a:t>
            </a:r>
          </a:p>
          <a:p>
            <a:r>
              <a:rPr lang="nl-BE" baseline="0" dirty="0" smtClean="0"/>
              <a:t>Let op het onderscheid tussen de viewport en het scherm. Het scherm is per toestel niet variabel (tenzij je het </a:t>
            </a:r>
            <a:r>
              <a:rPr lang="nl-BE" baseline="0" dirty="0" err="1" smtClean="0"/>
              <a:t>bvb</a:t>
            </a:r>
            <a:r>
              <a:rPr lang="nl-BE" baseline="0" dirty="0" smtClean="0"/>
              <a:t> kantelt op een mobiel toestel). </a:t>
            </a:r>
            <a:br>
              <a:rPr lang="nl-BE" baseline="0" dirty="0" smtClean="0"/>
            </a:br>
            <a:r>
              <a:rPr lang="nl-BE" baseline="0" dirty="0" smtClean="0"/>
              <a:t>De viewport is iets meer variabel : wanneer je de afmetingen van je browser aanpast (op een computer en zelfs op mobiele toestellen), wijzigen de afmetingen van de viewport.</a:t>
            </a:r>
          </a:p>
          <a:p>
            <a:endParaRPr lang="nl-BE" baseline="0" dirty="0" smtClean="0"/>
          </a:p>
          <a:p>
            <a:r>
              <a:rPr lang="nl-BE" baseline="0" dirty="0" smtClean="0"/>
              <a:t>Let op : het is beter om met (min-/max-) </a:t>
            </a:r>
            <a:r>
              <a:rPr lang="nl-BE" baseline="0" dirty="0" err="1" smtClean="0"/>
              <a:t>width</a:t>
            </a:r>
            <a:r>
              <a:rPr lang="nl-BE" baseline="0" dirty="0" smtClean="0"/>
              <a:t> of </a:t>
            </a:r>
            <a:r>
              <a:rPr lang="nl-BE" baseline="0" dirty="0" err="1" smtClean="0"/>
              <a:t>height</a:t>
            </a:r>
            <a:r>
              <a:rPr lang="nl-BE" baseline="0" dirty="0" smtClean="0"/>
              <a:t> te werken dan met de device-</a:t>
            </a:r>
            <a:r>
              <a:rPr lang="nl-BE" baseline="0" dirty="0" err="1" smtClean="0"/>
              <a:t>width</a:t>
            </a:r>
            <a:r>
              <a:rPr lang="nl-BE" baseline="0" dirty="0" smtClean="0"/>
              <a:t>/</a:t>
            </a:r>
            <a:r>
              <a:rPr lang="nl-BE" baseline="0" dirty="0" err="1" smtClean="0"/>
              <a:t>height</a:t>
            </a:r>
            <a:r>
              <a:rPr lang="nl-BE" baseline="0" dirty="0" smtClean="0"/>
              <a:t> variant. Niet alle toestellen geven immers correcte waarden terug als je de device-</a:t>
            </a:r>
            <a:r>
              <a:rPr lang="nl-BE" baseline="0" dirty="0" err="1" smtClean="0"/>
              <a:t>width</a:t>
            </a:r>
            <a:r>
              <a:rPr lang="nl-BE" baseline="0" dirty="0" smtClean="0"/>
              <a:t> opvraagt (voornamelijk oudere Android toestellen).</a:t>
            </a:r>
          </a:p>
          <a:p>
            <a:r>
              <a:rPr lang="nl-BE" baseline="0" dirty="0" smtClean="0"/>
              <a:t>Ook op </a:t>
            </a:r>
            <a:r>
              <a:rPr lang="nl-BE" baseline="0" dirty="0" err="1" smtClean="0"/>
              <a:t>desktops</a:t>
            </a:r>
            <a:r>
              <a:rPr lang="nl-BE" baseline="0" dirty="0" smtClean="0"/>
              <a:t> zal de device-</a:t>
            </a:r>
            <a:r>
              <a:rPr lang="nl-BE" baseline="0" dirty="0" err="1" smtClean="0"/>
              <a:t>width</a:t>
            </a:r>
            <a:r>
              <a:rPr lang="nl-BE" baseline="0" dirty="0" smtClean="0"/>
              <a:t> constant blijven wanneer je het browservenster schaalt. Daardoor zal je op </a:t>
            </a:r>
            <a:r>
              <a:rPr lang="nl-BE" baseline="0" dirty="0" err="1" smtClean="0"/>
              <a:t>desktops</a:t>
            </a:r>
            <a:r>
              <a:rPr lang="nl-BE" baseline="0" dirty="0" smtClean="0"/>
              <a:t> geen aangepaste CSS zien wanneer je de browser groter/kleiner maakt. Werk je met de </a:t>
            </a:r>
            <a:r>
              <a:rPr lang="nl-BE" baseline="0" dirty="0" err="1" smtClean="0"/>
              <a:t>width</a:t>
            </a:r>
            <a:r>
              <a:rPr lang="nl-BE" baseline="0" dirty="0" smtClean="0"/>
              <a:t>/</a:t>
            </a:r>
            <a:r>
              <a:rPr lang="nl-BE" baseline="0" dirty="0" err="1" smtClean="0"/>
              <a:t>height</a:t>
            </a:r>
            <a:r>
              <a:rPr lang="nl-BE" baseline="0" dirty="0" smtClean="0"/>
              <a:t> en niet met device-</a:t>
            </a:r>
            <a:r>
              <a:rPr lang="nl-BE" baseline="0" dirty="0" err="1" smtClean="0"/>
              <a:t>width</a:t>
            </a:r>
            <a:r>
              <a:rPr lang="nl-BE" baseline="0" dirty="0" smtClean="0"/>
              <a:t>/device-</a:t>
            </a:r>
            <a:r>
              <a:rPr lang="nl-BE" baseline="0" dirty="0" err="1" smtClean="0"/>
              <a:t>height</a:t>
            </a:r>
            <a:r>
              <a:rPr lang="nl-BE" baseline="0" dirty="0" smtClean="0"/>
              <a:t>, dan zal je wel aanpassingen zien bij het schalen van het browservenster.</a:t>
            </a:r>
          </a:p>
          <a:p>
            <a:endParaRPr lang="nl-BE" baseline="0" dirty="0" smtClean="0"/>
          </a:p>
          <a:p>
            <a:endParaRPr lang="nl-BE" baseline="0" dirty="0" smtClean="0"/>
          </a:p>
          <a:p>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12</a:t>
            </a:fld>
            <a:endParaRPr lang="nl-BE"/>
          </a:p>
        </p:txBody>
      </p:sp>
    </p:spTree>
    <p:extLst>
      <p:ext uri="{BB962C8B-B14F-4D97-AF65-F5344CB8AC3E}">
        <p14:creationId xmlns:p14="http://schemas.microsoft.com/office/powerpoint/2010/main" val="2226177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13</a:t>
            </a:fld>
            <a:endParaRPr lang="nl-BE"/>
          </a:p>
        </p:txBody>
      </p:sp>
    </p:spTree>
    <p:extLst>
      <p:ext uri="{BB962C8B-B14F-4D97-AF65-F5344CB8AC3E}">
        <p14:creationId xmlns:p14="http://schemas.microsoft.com/office/powerpoint/2010/main" val="2437700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Geïndexeerde</a:t>
            </a:r>
            <a:r>
              <a:rPr lang="nl-BE" baseline="0" dirty="0" smtClean="0"/>
              <a:t> kleuren komen nu veel minder voor dan vroeger. Een toestel met 256 geïndexeerde kleuren kan maximum 256 verschillende kleuren tegelijkertijd op het scherm tonen.</a:t>
            </a:r>
          </a:p>
          <a:p>
            <a:endParaRPr lang="nl-BE" dirty="0"/>
          </a:p>
        </p:txBody>
      </p:sp>
      <p:sp>
        <p:nvSpPr>
          <p:cNvPr id="4" name="Tijdelijke aanduiding voor dianummer 3"/>
          <p:cNvSpPr>
            <a:spLocks noGrp="1"/>
          </p:cNvSpPr>
          <p:nvPr>
            <p:ph type="sldNum" sz="quarter" idx="10"/>
          </p:nvPr>
        </p:nvSpPr>
        <p:spPr/>
        <p:txBody>
          <a:bodyPr/>
          <a:lstStyle/>
          <a:p>
            <a:fld id="{F6B08FB2-A364-4A41-B32B-F7B9EAF89750}" type="slidenum">
              <a:rPr lang="nl-BE" smtClean="0"/>
              <a:t>15</a:t>
            </a:fld>
            <a:endParaRPr lang="nl-BE"/>
          </a:p>
        </p:txBody>
      </p:sp>
    </p:spTree>
    <p:extLst>
      <p:ext uri="{BB962C8B-B14F-4D97-AF65-F5344CB8AC3E}">
        <p14:creationId xmlns:p14="http://schemas.microsoft.com/office/powerpoint/2010/main" val="3724512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92922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A18FAD7D-2159-674C-BC18-A050D77CC070}" type="datetime1">
              <a:t>28/11/2016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540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28/11/2016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929394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5F17BE6E-A6F8-3442-9DA5-5593485BE98C}" type="datetime1">
              <a:t>28/11/2016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856334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645494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36086CE3-90FF-5744-87D8-5D36EE4D91CC}" type="datetime1">
              <a:t>28/11/2016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11386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E5FDB7F4-B6ED-1748-9D00-406FDAEF6503}" type="datetime1">
              <a:t>28/11/2016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11403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28/11/2016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056157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38FFCED-4308-CA4D-ACC4-3948E9F11CDF}" type="datetime1">
              <a:t>28/11/2016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034309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593798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36086CE3-90FF-5744-87D8-5D36EE4D91CC}" type="datetime1">
              <a:t>28/11/2016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161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68BE-81D5-48D3-B0F9-724E0DFD53DF}" type="slidenum">
              <a:rPr lang="en-US" smtClean="0"/>
              <a:pPr/>
              <a:t>‹nr.›</a:t>
            </a:fld>
            <a:endParaRPr lang="en-US"/>
          </a:p>
        </p:txBody>
      </p:sp>
    </p:spTree>
    <p:extLst>
      <p:ext uri="{BB962C8B-B14F-4D97-AF65-F5344CB8AC3E}">
        <p14:creationId xmlns:p14="http://schemas.microsoft.com/office/powerpoint/2010/main" val="25409824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E5FDB7F4-B6ED-1748-9D00-406FDAEF6503}" type="datetime1">
              <a:t>28/11/2016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779729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28/11/2016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58503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38FFCED-4308-CA4D-ACC4-3948E9F11CDF}" type="datetime1">
              <a:t>28/11/2016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7606779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0183789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056D7AB-E25E-FB4B-969B-4A4EA7ABA0AD}" type="datetime1">
              <a:t>28/11/2016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904999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347F30DE-79EA-A349-BE9F-7981F0F2DC46}" type="datetime1">
              <a:t>28/11/2016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18343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28/11/2016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177471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0149C62E-9B80-144E-9FFF-A108B648E2E0}" type="datetime1">
              <a:t>28/11/2016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42706014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957990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5F856C8F-3F9B-6D44-8056-EDB07DB254DC}" type="datetime1">
              <a:t>28/11/2016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55295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A68BE-81D5-48D3-B0F9-724E0DFD53DF}" type="slidenum">
              <a:rPr lang="en-US" smtClean="0"/>
              <a:pPr/>
              <a:t>‹nr.›</a:t>
            </a:fld>
            <a:endParaRPr lang="en-US"/>
          </a:p>
        </p:txBody>
      </p:sp>
    </p:spTree>
    <p:extLst>
      <p:ext uri="{BB962C8B-B14F-4D97-AF65-F5344CB8AC3E}">
        <p14:creationId xmlns:p14="http://schemas.microsoft.com/office/powerpoint/2010/main" val="6720622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1CE7233C-6A1A-B347-86E1-38E7A4477365}" type="datetime1">
              <a:t>28/11/2016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445044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28/11/2016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8180618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A316EF45-E80A-A14C-9D81-938871F147C8}" type="datetime1">
              <a:t>28/11/2016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79532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177900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0C0CCFA7-D12C-7141-8399-7EC2FD74B1F4}" type="datetime1">
              <a:t>28/11/2016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913509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5D13D340-8AB4-384E-BF13-A0690AD7A543}" type="datetime1">
              <a:t>28/11/2016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6690878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28/11/2016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858311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3F0D68B8-9D46-6848-AE7E-75CFB53DB47C}" type="datetime1">
              <a:t>28/11/2016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92594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5A68BE-81D5-48D3-B0F9-724E0DFD53DF}" type="slidenum">
              <a:rPr lang="en-US" smtClean="0"/>
              <a:pPr/>
              <a:t>‹nr.›</a:t>
            </a:fld>
            <a:endParaRPr lang="en-US"/>
          </a:p>
        </p:txBody>
      </p:sp>
    </p:spTree>
    <p:extLst>
      <p:ext uri="{BB962C8B-B14F-4D97-AF65-F5344CB8AC3E}">
        <p14:creationId xmlns:p14="http://schemas.microsoft.com/office/powerpoint/2010/main" val="315880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9360" y="6343522"/>
            <a:ext cx="527440" cy="365125"/>
          </a:xfrm>
        </p:spPr>
        <p:txBody>
          <a:bodyPr/>
          <a:lstStyle/>
          <a:p>
            <a:fld id="{EB5A68BE-81D5-48D3-B0F9-724E0DFD53DF}" type="slidenum">
              <a:rPr lang="en-US" smtClean="0"/>
              <a:pPr/>
              <a:t>‹nr.›</a:t>
            </a:fld>
            <a:endParaRPr lang="en-US"/>
          </a:p>
        </p:txBody>
      </p:sp>
    </p:spTree>
    <p:extLst>
      <p:ext uri="{BB962C8B-B14F-4D97-AF65-F5344CB8AC3E}">
        <p14:creationId xmlns:p14="http://schemas.microsoft.com/office/powerpoint/2010/main" val="3385189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E757595-8F84-4B90-98D6-92C044288D63}" type="slidenum">
              <a:rPr lang="en-US" smtClean="0"/>
              <a:pPr/>
              <a:t>‹nr.›</a:t>
            </a:fld>
            <a:endParaRPr lang="en-US"/>
          </a:p>
        </p:txBody>
      </p:sp>
    </p:spTree>
    <p:extLst>
      <p:ext uri="{BB962C8B-B14F-4D97-AF65-F5344CB8AC3E}">
        <p14:creationId xmlns:p14="http://schemas.microsoft.com/office/powerpoint/2010/main" val="200007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0338C1-F8F2-4657-88D4-CC3A7314D8EE}" type="slidenum">
              <a:rPr lang="en-US" smtClean="0"/>
              <a:pPr/>
              <a:t>‹nr.›</a:t>
            </a:fld>
            <a:endParaRPr lang="en-US"/>
          </a:p>
        </p:txBody>
      </p:sp>
    </p:spTree>
    <p:extLst>
      <p:ext uri="{BB962C8B-B14F-4D97-AF65-F5344CB8AC3E}">
        <p14:creationId xmlns:p14="http://schemas.microsoft.com/office/powerpoint/2010/main" val="737532259"/>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40261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8CCD183A-059B-2542-813C-5A08B6D37968}" type="datetime1">
              <a:t>28/11/2016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847295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5.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6.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7.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smtClean="0"/>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endParaRPr lang="en-US"/>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EB5A68BE-81D5-48D3-B0F9-724E0DFD53DF}" type="slidenum">
              <a:rPr lang="en-US" smtClean="0"/>
              <a:pPr/>
              <a:t>‹nr.›</a:t>
            </a:fld>
            <a:endParaRPr lang="en-US"/>
          </a:p>
        </p:txBody>
      </p:sp>
    </p:spTree>
    <p:extLst>
      <p:ext uri="{BB962C8B-B14F-4D97-AF65-F5344CB8AC3E}">
        <p14:creationId xmlns:p14="http://schemas.microsoft.com/office/powerpoint/2010/main" val="33579821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iming>
    <p:tnLst>
      <p:par>
        <p:cTn id="1" dur="indefinite" restart="never" nodeType="tmRoot"/>
      </p:par>
    </p:tnLst>
  </p:timing>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28/11/2016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571298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28/11/2016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214960968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28/11/2016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91603658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28/11/2016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262000960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28/11/2016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21396965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28/11/2016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69266291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css-tricks.com/snippets/css/retina-display-media-query/" TargetMode="External"/><Relationship Id="rId2" Type="http://schemas.openxmlformats.org/officeDocument/2006/relationships/hyperlink" Target="http://stephen.io/mediaqueries/" TargetMode="External"/><Relationship Id="rId1" Type="http://schemas.openxmlformats.org/officeDocument/2006/relationships/slideLayout" Target="../slideLayouts/slideLayout2.xml"/><Relationship Id="rId4" Type="http://schemas.openxmlformats.org/officeDocument/2006/relationships/hyperlink" Target="http://webdesignerwall.com/tutorials/responsive-design-with-css3-media-queri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www.webdirections.org/blog/let-the-web-move-you-css3-animations-and-transition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evelopers.google.com/web/fundamentals/design-and-ui/animations/?hl=e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s.google.com/web/fundamentals/design-and-ui/animations/the-basics-of-easing?hl=e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caniuse.com/#search=transitio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caniuse.com/#search=animation"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www.w3.org/TR/css3-transitions/#animatable-properti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estciv.com/tools/animation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speckyboy.com/css-animation/" TargetMode="External"/><Relationship Id="rId5" Type="http://schemas.openxmlformats.org/officeDocument/2006/relationships/hyperlink" Target="http://cssanimate.com/" TargetMode="External"/><Relationship Id="rId4" Type="http://schemas.openxmlformats.org/officeDocument/2006/relationships/hyperlink" Target="http://www.sencha.com/products/animator/"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w3schools.com/css/css_rwd_mediaqueries.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evelopers.google.com/web/fundamentals/design-and-ui/responsive/?hl=e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w3.org/TR/css3-mediaquer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eloper.mozilla.org/en-US/docs/Web/Guide/CSS/Media_quer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err="1" smtClean="0">
                <a:solidFill>
                  <a:schemeClr val="accent1"/>
                </a:solidFill>
              </a:rPr>
              <a:t>Mobiel</a:t>
            </a:r>
            <a:r>
              <a:rPr lang="en-US" dirty="0" smtClean="0">
                <a:solidFill>
                  <a:schemeClr val="accent1"/>
                </a:solidFill>
              </a:rPr>
              <a:t> en Internet 1</a:t>
            </a:r>
            <a:endParaRPr lang="en-US" dirty="0">
              <a:solidFill>
                <a:schemeClr val="accent1"/>
              </a:solidFill>
            </a:endParaRPr>
          </a:p>
        </p:txBody>
      </p:sp>
      <p:sp>
        <p:nvSpPr>
          <p:cNvPr id="2051" name="Rectangle 3"/>
          <p:cNvSpPr>
            <a:spLocks noGrp="1" noChangeArrowheads="1"/>
          </p:cNvSpPr>
          <p:nvPr>
            <p:ph type="subTitle" idx="1"/>
          </p:nvPr>
        </p:nvSpPr>
        <p:spPr/>
        <p:txBody>
          <a:bodyPr/>
          <a:lstStyle/>
          <a:p>
            <a:r>
              <a:rPr lang="en-US" dirty="0">
                <a:solidFill>
                  <a:schemeClr val="accent1"/>
                </a:solidFill>
              </a:rPr>
              <a:t>Les </a:t>
            </a:r>
            <a:r>
              <a:rPr lang="en-US" dirty="0" smtClean="0">
                <a:solidFill>
                  <a:schemeClr val="accent1"/>
                </a:solidFill>
              </a:rPr>
              <a:t>10</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@Media and (expression)</a:t>
            </a:r>
            <a:endParaRPr lang="nl-BE" dirty="0"/>
          </a:p>
        </p:txBody>
      </p:sp>
      <p:sp>
        <p:nvSpPr>
          <p:cNvPr id="2" name="Content Placeholder 1"/>
          <p:cNvSpPr>
            <a:spLocks noGrp="1"/>
          </p:cNvSpPr>
          <p:nvPr>
            <p:ph idx="1"/>
          </p:nvPr>
        </p:nvSpPr>
        <p:spPr/>
        <p:txBody>
          <a:bodyPr>
            <a:normAutofit fontScale="47500" lnSpcReduction="20000"/>
          </a:bodyPr>
          <a:lstStyle/>
          <a:p>
            <a:r>
              <a:rPr lang="nl-BE" dirty="0" smtClean="0"/>
              <a:t>Extra voorwaarden vb:</a:t>
            </a:r>
          </a:p>
          <a:p>
            <a:pPr marL="109728" indent="0">
              <a:buNone/>
            </a:pPr>
            <a:r>
              <a:rPr lang="nl-BE" dirty="0" smtClean="0">
                <a:latin typeface="Courier New" panose="02070309020205020404" pitchFamily="49" charset="0"/>
                <a:cs typeface="Courier New" panose="02070309020205020404" pitchFamily="49" charset="0"/>
              </a:rPr>
              <a:t>//Algemene opmaak</a:t>
            </a:r>
          </a:p>
          <a:p>
            <a:pPr marL="109728" indent="0">
              <a:buNone/>
            </a:pPr>
            <a:r>
              <a:rPr lang="nl-BE" dirty="0">
                <a:latin typeface="Courier New" panose="02070309020205020404" pitchFamily="49" charset="0"/>
                <a:cs typeface="Courier New" panose="02070309020205020404" pitchFamily="49" charset="0"/>
              </a:rPr>
              <a:t>@media screen </a:t>
            </a:r>
            <a:r>
              <a:rPr lang="nl-BE" dirty="0">
                <a:solidFill>
                  <a:schemeClr val="accent1"/>
                </a:solidFill>
                <a:latin typeface="Courier New" panose="02070309020205020404" pitchFamily="49" charset="0"/>
                <a:cs typeface="Courier New" panose="02070309020205020404" pitchFamily="49" charset="0"/>
              </a:rPr>
              <a:t>and</a:t>
            </a:r>
            <a:r>
              <a:rPr lang="nl-BE" dirty="0">
                <a:latin typeface="Courier New" panose="02070309020205020404" pitchFamily="49" charset="0"/>
                <a:cs typeface="Courier New" panose="02070309020205020404" pitchFamily="49" charset="0"/>
              </a:rPr>
              <a:t> </a:t>
            </a:r>
            <a:r>
              <a:rPr lang="nl-BE" dirty="0">
                <a:solidFill>
                  <a:schemeClr val="accent2"/>
                </a:solidFill>
                <a:latin typeface="Courier New" panose="02070309020205020404" pitchFamily="49" charset="0"/>
                <a:cs typeface="Courier New" panose="02070309020205020404" pitchFamily="49" charset="0"/>
              </a:rPr>
              <a:t>(</a:t>
            </a:r>
            <a:r>
              <a:rPr lang="nl-BE" dirty="0">
                <a:latin typeface="Courier New" panose="02070309020205020404" pitchFamily="49" charset="0"/>
                <a:cs typeface="Courier New" panose="02070309020205020404" pitchFamily="49" charset="0"/>
              </a:rPr>
              <a:t>max-width:800px</a:t>
            </a:r>
            <a:r>
              <a:rPr lang="nl-BE" dirty="0">
                <a:solidFill>
                  <a:schemeClr val="accent2"/>
                </a:solidFill>
                <a:latin typeface="Courier New" panose="02070309020205020404" pitchFamily="49" charset="0"/>
                <a:cs typeface="Courier New" panose="02070309020205020404" pitchFamily="49" charset="0"/>
              </a:rPr>
              <a:t>)</a:t>
            </a:r>
            <a:r>
              <a:rPr lang="nl-BE" dirty="0">
                <a:latin typeface="Courier New" panose="02070309020205020404" pitchFamily="49" charset="0"/>
                <a:cs typeface="Courier New" panose="02070309020205020404" pitchFamily="49" charset="0"/>
              </a:rPr>
              <a:t>{</a:t>
            </a:r>
          </a:p>
          <a:p>
            <a:pPr marL="109728" indent="0">
              <a:buNone/>
            </a:pPr>
            <a:r>
              <a:rPr lang="nl-BE" dirty="0" smtClean="0">
                <a:latin typeface="Courier New" panose="02070309020205020404" pitchFamily="49" charset="0"/>
                <a:cs typeface="Courier New" panose="02070309020205020404" pitchFamily="49" charset="0"/>
              </a:rPr>
              <a:t>	…</a:t>
            </a:r>
            <a:endParaRPr lang="nl-BE" dirty="0">
              <a:latin typeface="Courier New" panose="02070309020205020404" pitchFamily="49" charset="0"/>
              <a:cs typeface="Courier New" panose="02070309020205020404" pitchFamily="49" charset="0"/>
            </a:endParaRPr>
          </a:p>
          <a:p>
            <a:pPr marL="109728" indent="0">
              <a:buNone/>
            </a:pPr>
            <a:r>
              <a:rPr lang="nl-BE" dirty="0">
                <a:latin typeface="Courier New" panose="02070309020205020404" pitchFamily="49" charset="0"/>
                <a:cs typeface="Courier New" panose="02070309020205020404" pitchFamily="49" charset="0"/>
              </a:rPr>
              <a:t>}</a:t>
            </a:r>
          </a:p>
          <a:p>
            <a:pPr marL="109728" indent="0">
              <a:buNone/>
            </a:pPr>
            <a:r>
              <a:rPr lang="nl-BE" dirty="0">
                <a:latin typeface="Courier New" panose="02070309020205020404" pitchFamily="49" charset="0"/>
                <a:cs typeface="Courier New" panose="02070309020205020404" pitchFamily="49" charset="0"/>
              </a:rPr>
              <a:t>@media screen </a:t>
            </a:r>
            <a:r>
              <a:rPr lang="nl-BE" dirty="0">
                <a:solidFill>
                  <a:schemeClr val="accent1"/>
                </a:solidFill>
                <a:latin typeface="Courier New" panose="02070309020205020404" pitchFamily="49" charset="0"/>
                <a:cs typeface="Courier New" panose="02070309020205020404" pitchFamily="49" charset="0"/>
              </a:rPr>
              <a:t>and</a:t>
            </a:r>
            <a:r>
              <a:rPr lang="nl-BE" dirty="0">
                <a:latin typeface="Courier New" panose="02070309020205020404" pitchFamily="49" charset="0"/>
                <a:cs typeface="Courier New" panose="02070309020205020404" pitchFamily="49" charset="0"/>
              </a:rPr>
              <a:t> </a:t>
            </a:r>
            <a:r>
              <a:rPr lang="nl-BE" dirty="0">
                <a:solidFill>
                  <a:schemeClr val="accent2"/>
                </a:solidFill>
                <a:latin typeface="Courier New" panose="02070309020205020404" pitchFamily="49" charset="0"/>
                <a:cs typeface="Courier New" panose="02070309020205020404" pitchFamily="49" charset="0"/>
              </a:rPr>
              <a:t>(</a:t>
            </a:r>
            <a:r>
              <a:rPr lang="nl-BE" dirty="0" smtClean="0">
                <a:latin typeface="Courier New" panose="02070309020205020404" pitchFamily="49" charset="0"/>
                <a:cs typeface="Courier New" panose="02070309020205020404" pitchFamily="49" charset="0"/>
              </a:rPr>
              <a:t>max-width:768px</a:t>
            </a:r>
            <a:r>
              <a:rPr lang="nl-BE" dirty="0">
                <a:solidFill>
                  <a:schemeClr val="accent2"/>
                </a:solidFill>
                <a:latin typeface="Courier New" panose="02070309020205020404" pitchFamily="49" charset="0"/>
                <a:cs typeface="Courier New" panose="02070309020205020404" pitchFamily="49" charset="0"/>
              </a:rPr>
              <a:t>)</a:t>
            </a:r>
            <a:r>
              <a:rPr lang="nl-BE" dirty="0">
                <a:latin typeface="Courier New" panose="02070309020205020404" pitchFamily="49" charset="0"/>
                <a:cs typeface="Courier New" panose="02070309020205020404" pitchFamily="49" charset="0"/>
              </a:rPr>
              <a:t>{</a:t>
            </a:r>
          </a:p>
          <a:p>
            <a:pPr marL="109728" indent="0">
              <a:buNone/>
            </a:pPr>
            <a:r>
              <a:rPr lang="nl-BE" dirty="0" smtClean="0">
                <a:latin typeface="Courier New" panose="02070309020205020404" pitchFamily="49" charset="0"/>
                <a:cs typeface="Courier New" panose="02070309020205020404" pitchFamily="49" charset="0"/>
              </a:rPr>
              <a:t>	…</a:t>
            </a:r>
            <a:endParaRPr lang="nl-BE" dirty="0">
              <a:latin typeface="Courier New" panose="02070309020205020404" pitchFamily="49" charset="0"/>
              <a:cs typeface="Courier New" panose="02070309020205020404" pitchFamily="49" charset="0"/>
            </a:endParaRPr>
          </a:p>
          <a:p>
            <a:pPr marL="109728" indent="0">
              <a:buNone/>
            </a:pPr>
            <a:r>
              <a:rPr lang="nl-BE" dirty="0">
                <a:latin typeface="Courier New" panose="02070309020205020404" pitchFamily="49" charset="0"/>
                <a:cs typeface="Courier New" panose="02070309020205020404" pitchFamily="49" charset="0"/>
              </a:rPr>
              <a:t>}</a:t>
            </a:r>
          </a:p>
          <a:p>
            <a:pPr marL="109728" indent="0">
              <a:buNone/>
            </a:pPr>
            <a:r>
              <a:rPr lang="nl-BE" dirty="0">
                <a:latin typeface="Courier New" panose="02070309020205020404" pitchFamily="49" charset="0"/>
                <a:cs typeface="Courier New" panose="02070309020205020404" pitchFamily="49" charset="0"/>
              </a:rPr>
              <a:t>@media screen </a:t>
            </a:r>
            <a:r>
              <a:rPr lang="nl-BE" dirty="0">
                <a:solidFill>
                  <a:schemeClr val="accent1"/>
                </a:solidFill>
                <a:latin typeface="Courier New" panose="02070309020205020404" pitchFamily="49" charset="0"/>
                <a:cs typeface="Courier New" panose="02070309020205020404" pitchFamily="49" charset="0"/>
              </a:rPr>
              <a:t>and</a:t>
            </a:r>
            <a:r>
              <a:rPr lang="nl-BE" dirty="0">
                <a:latin typeface="Courier New" panose="02070309020205020404" pitchFamily="49" charset="0"/>
                <a:cs typeface="Courier New" panose="02070309020205020404" pitchFamily="49" charset="0"/>
              </a:rPr>
              <a:t> </a:t>
            </a:r>
            <a:r>
              <a:rPr lang="nl-BE" dirty="0">
                <a:solidFill>
                  <a:schemeClr val="accent2"/>
                </a:solidFill>
                <a:latin typeface="Courier New" panose="02070309020205020404" pitchFamily="49" charset="0"/>
                <a:cs typeface="Courier New" panose="02070309020205020404" pitchFamily="49" charset="0"/>
              </a:rPr>
              <a:t>(</a:t>
            </a:r>
            <a:r>
              <a:rPr lang="nl-BE" dirty="0" smtClean="0">
                <a:latin typeface="Courier New" panose="02070309020205020404" pitchFamily="49" charset="0"/>
                <a:cs typeface="Courier New" panose="02070309020205020404" pitchFamily="49" charset="0"/>
              </a:rPr>
              <a:t>max-width:600px</a:t>
            </a:r>
            <a:r>
              <a:rPr lang="nl-BE" dirty="0">
                <a:solidFill>
                  <a:schemeClr val="accent2"/>
                </a:solidFill>
                <a:latin typeface="Courier New" panose="02070309020205020404" pitchFamily="49" charset="0"/>
                <a:cs typeface="Courier New" panose="02070309020205020404" pitchFamily="49" charset="0"/>
              </a:rPr>
              <a:t>)</a:t>
            </a:r>
            <a:r>
              <a:rPr lang="nl-BE" dirty="0">
                <a:latin typeface="Courier New" panose="02070309020205020404" pitchFamily="49" charset="0"/>
                <a:cs typeface="Courier New" panose="02070309020205020404" pitchFamily="49" charset="0"/>
              </a:rPr>
              <a:t>{</a:t>
            </a:r>
          </a:p>
          <a:p>
            <a:pPr marL="109728" indent="0">
              <a:buNone/>
            </a:pPr>
            <a:r>
              <a:rPr lang="nl-BE" dirty="0" smtClean="0">
                <a:latin typeface="Courier New" panose="02070309020205020404" pitchFamily="49" charset="0"/>
                <a:cs typeface="Courier New" panose="02070309020205020404" pitchFamily="49" charset="0"/>
              </a:rPr>
              <a:t>	…</a:t>
            </a:r>
            <a:endParaRPr lang="nl-BE" dirty="0">
              <a:latin typeface="Courier New" panose="02070309020205020404" pitchFamily="49" charset="0"/>
              <a:cs typeface="Courier New" panose="02070309020205020404" pitchFamily="49" charset="0"/>
            </a:endParaRPr>
          </a:p>
          <a:p>
            <a:pPr marL="109728" indent="0">
              <a:buNone/>
            </a:pPr>
            <a:r>
              <a:rPr lang="nl-BE" dirty="0" smtClean="0">
                <a:latin typeface="Courier New" panose="02070309020205020404" pitchFamily="49" charset="0"/>
                <a:cs typeface="Courier New" panose="02070309020205020404" pitchFamily="49" charset="0"/>
              </a:rPr>
              <a:t>}</a:t>
            </a:r>
          </a:p>
          <a:p>
            <a:pPr marL="109728" indent="0">
              <a:buNone/>
            </a:pPr>
            <a:r>
              <a:rPr lang="nl-BE" dirty="0" smtClean="0">
                <a:latin typeface="Courier New" panose="02070309020205020404" pitchFamily="49" charset="0"/>
                <a:cs typeface="Courier New" panose="02070309020205020404" pitchFamily="49" charset="0"/>
              </a:rPr>
              <a:t>…</a:t>
            </a:r>
          </a:p>
          <a:p>
            <a:r>
              <a:rPr lang="nl-BE" dirty="0"/>
              <a:t>De volgende media query is van toepassing voor een </a:t>
            </a:r>
            <a:r>
              <a:rPr lang="nl-BE" dirty="0" smtClean="0"/>
              <a:t>‘viewport’ </a:t>
            </a:r>
            <a:r>
              <a:rPr lang="nl-BE" dirty="0"/>
              <a:t>met </a:t>
            </a:r>
            <a:r>
              <a:rPr lang="nl-BE" dirty="0">
                <a:solidFill>
                  <a:schemeClr val="accent1"/>
                </a:solidFill>
              </a:rPr>
              <a:t>een minimum breedte van 400px </a:t>
            </a:r>
            <a:r>
              <a:rPr lang="nl-BE" dirty="0">
                <a:solidFill>
                  <a:srgbClr val="FF0000"/>
                </a:solidFill>
              </a:rPr>
              <a:t>en</a:t>
            </a:r>
            <a:r>
              <a:rPr lang="nl-BE" dirty="0"/>
              <a:t> een </a:t>
            </a:r>
            <a:r>
              <a:rPr lang="nl-BE" dirty="0">
                <a:solidFill>
                  <a:schemeClr val="accent2"/>
                </a:solidFill>
              </a:rPr>
              <a:t>maximum van 700px</a:t>
            </a:r>
            <a:r>
              <a:rPr lang="nl-BE" dirty="0"/>
              <a:t>. </a:t>
            </a:r>
            <a:r>
              <a:rPr lang="nl-BE" dirty="0" smtClean="0"/>
              <a:t>Viewport is het stuk van je browser waarin je html document wordt getoond.</a:t>
            </a:r>
            <a:endParaRPr lang="nl-BE" dirty="0"/>
          </a:p>
          <a:p>
            <a:pPr marL="109728" indent="0">
              <a:buNone/>
            </a:pPr>
            <a:r>
              <a:rPr lang="en-US" dirty="0">
                <a:latin typeface="Courier New" panose="02070309020205020404" pitchFamily="49" charset="0"/>
                <a:cs typeface="Courier New" panose="02070309020205020404" pitchFamily="49" charset="0"/>
              </a:rPr>
              <a:t>@media screen </a:t>
            </a:r>
            <a:r>
              <a:rPr lang="en-US" dirty="0">
                <a:solidFill>
                  <a:srgbClr val="FF0000"/>
                </a:solidFill>
                <a:latin typeface="Courier New" panose="02070309020205020404" pitchFamily="49" charset="0"/>
                <a:cs typeface="Courier New" panose="02070309020205020404" pitchFamily="49" charset="0"/>
              </a:rPr>
              <a:t>and</a:t>
            </a:r>
            <a:r>
              <a:rPr lang="en-US" dirty="0">
                <a:latin typeface="Courier New" panose="02070309020205020404" pitchFamily="49" charset="0"/>
                <a:cs typeface="Courier New" panose="02070309020205020404" pitchFamily="49" charset="0"/>
              </a:rPr>
              <a:t> </a:t>
            </a:r>
            <a:r>
              <a:rPr lang="en-US" dirty="0">
                <a:solidFill>
                  <a:schemeClr val="accent1"/>
                </a:solidFill>
                <a:latin typeface="Courier New" panose="02070309020205020404" pitchFamily="49" charset="0"/>
                <a:cs typeface="Courier New" panose="02070309020205020404" pitchFamily="49" charset="0"/>
              </a:rPr>
              <a:t>(min-width: 400px)</a:t>
            </a:r>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and</a:t>
            </a:r>
            <a:r>
              <a:rPr lang="en-US" dirty="0">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(max-width: 700px)</a:t>
            </a:r>
            <a:r>
              <a:rPr lang="en-US" dirty="0">
                <a:latin typeface="Courier New" panose="02070309020205020404" pitchFamily="49" charset="0"/>
                <a:cs typeface="Courier New" panose="02070309020205020404" pitchFamily="49" charset="0"/>
              </a:rPr>
              <a:t> { … }</a:t>
            </a:r>
            <a:endParaRPr lang="nl-BE" dirty="0">
              <a:latin typeface="Courier New" panose="02070309020205020404" pitchFamily="49" charset="0"/>
              <a:cs typeface="Courier New" panose="02070309020205020404" pitchFamily="49" charset="0"/>
            </a:endParaRPr>
          </a:p>
          <a:p>
            <a:endParaRPr lang="nl-BE" dirty="0"/>
          </a:p>
          <a:p>
            <a:endParaRPr lang="nl-BE" dirty="0"/>
          </a:p>
          <a:p>
            <a:endParaRPr lang="nl-BE" dirty="0" smtClean="0"/>
          </a:p>
        </p:txBody>
      </p:sp>
      <p:sp>
        <p:nvSpPr>
          <p:cNvPr id="4" name="Tekstvak 3"/>
          <p:cNvSpPr txBox="1"/>
          <p:nvPr/>
        </p:nvSpPr>
        <p:spPr>
          <a:xfrm>
            <a:off x="4876800" y="2819400"/>
            <a:ext cx="4267200" cy="523220"/>
          </a:xfrm>
          <a:prstGeom prst="rect">
            <a:avLst/>
          </a:prstGeom>
          <a:solidFill>
            <a:schemeClr val="accent1"/>
          </a:solidFill>
        </p:spPr>
        <p:txBody>
          <a:bodyPr wrap="square" rtlCol="0">
            <a:spAutoFit/>
          </a:bodyPr>
          <a:lstStyle/>
          <a:p>
            <a:r>
              <a:rPr lang="nl-BE" sz="1400" dirty="0" smtClean="0">
                <a:solidFill>
                  <a:schemeClr val="bg1"/>
                </a:solidFill>
              </a:rPr>
              <a:t>Met ‘</a:t>
            </a:r>
            <a:r>
              <a:rPr lang="nl-BE" sz="1400" b="1" dirty="0" err="1" smtClean="0"/>
              <a:t>and</a:t>
            </a:r>
            <a:r>
              <a:rPr lang="nl-BE" sz="1400" dirty="0" smtClean="0">
                <a:solidFill>
                  <a:schemeClr val="bg1"/>
                </a:solidFill>
              </a:rPr>
              <a:t>’ kan je meerdere voorwaarden aan elkaar koppelen. </a:t>
            </a:r>
            <a:endParaRPr lang="nl-BE" sz="1400" dirty="0">
              <a:solidFill>
                <a:schemeClr val="bg1"/>
              </a:solidFill>
            </a:endParaRPr>
          </a:p>
        </p:txBody>
      </p:sp>
    </p:spTree>
    <p:extLst>
      <p:ext uri="{BB962C8B-B14F-4D97-AF65-F5344CB8AC3E}">
        <p14:creationId xmlns:p14="http://schemas.microsoft.com/office/powerpoint/2010/main" val="3493080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Media features</a:t>
            </a:r>
            <a:endParaRPr lang="nl-BE" dirty="0"/>
          </a:p>
        </p:txBody>
      </p:sp>
      <p:sp>
        <p:nvSpPr>
          <p:cNvPr id="2" name="Content Placeholder 1"/>
          <p:cNvSpPr>
            <a:spLocks noGrp="1"/>
          </p:cNvSpPr>
          <p:nvPr>
            <p:ph idx="1"/>
          </p:nvPr>
        </p:nvSpPr>
        <p:spPr/>
        <p:txBody>
          <a:bodyPr>
            <a:normAutofit/>
          </a:bodyPr>
          <a:lstStyle/>
          <a:p>
            <a:r>
              <a:rPr lang="nl-BE" dirty="0" smtClean="0"/>
              <a:t>Kan je testen, niet aanpassen.</a:t>
            </a:r>
          </a:p>
          <a:p>
            <a:r>
              <a:rPr lang="nl-BE" dirty="0" smtClean="0"/>
              <a:t>Sommige hebben een optionele </a:t>
            </a:r>
            <a:r>
              <a:rPr lang="nl-BE" dirty="0" smtClean="0">
                <a:solidFill>
                  <a:schemeClr val="accent1"/>
                </a:solidFill>
              </a:rPr>
              <a:t>min-</a:t>
            </a:r>
            <a:r>
              <a:rPr lang="nl-BE" dirty="0" smtClean="0"/>
              <a:t> en/of </a:t>
            </a:r>
            <a:r>
              <a:rPr lang="nl-BE" dirty="0" smtClean="0">
                <a:solidFill>
                  <a:schemeClr val="accent1"/>
                </a:solidFill>
              </a:rPr>
              <a:t>max-</a:t>
            </a:r>
            <a:r>
              <a:rPr lang="nl-BE" dirty="0" smtClean="0"/>
              <a:t> prefix (dit vermijdt verwarring met &lt; en &gt; in html /xml)</a:t>
            </a:r>
          </a:p>
          <a:p>
            <a:r>
              <a:rPr lang="nl-BE" dirty="0" smtClean="0"/>
              <a:t>Kan ook zonder waarde (maar niet voor features met min- of max-waarden). </a:t>
            </a:r>
          </a:p>
          <a:p>
            <a:endParaRPr lang="nl-BE" dirty="0" smtClean="0"/>
          </a:p>
          <a:p>
            <a:endParaRPr lang="nl-BE" dirty="0"/>
          </a:p>
        </p:txBody>
      </p:sp>
    </p:spTree>
    <p:extLst>
      <p:ext uri="{BB962C8B-B14F-4D97-AF65-F5344CB8AC3E}">
        <p14:creationId xmlns:p14="http://schemas.microsoft.com/office/powerpoint/2010/main" val="2026874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nl-BE"/>
          </a:p>
        </p:txBody>
      </p:sp>
      <p:sp>
        <p:nvSpPr>
          <p:cNvPr id="2" name="Content Placeholder 1"/>
          <p:cNvSpPr>
            <a:spLocks noGrp="1"/>
          </p:cNvSpPr>
          <p:nvPr>
            <p:ph idx="1"/>
          </p:nvPr>
        </p:nvSpPr>
        <p:spPr/>
        <p:txBody>
          <a:bodyPr>
            <a:normAutofit fontScale="92500" lnSpcReduction="10000"/>
          </a:bodyPr>
          <a:lstStyle/>
          <a:p>
            <a:r>
              <a:rPr lang="nl-BE" i="1" dirty="0" smtClean="0">
                <a:latin typeface="Courier New" panose="02070309020205020404" pitchFamily="49" charset="0"/>
                <a:cs typeface="Courier New" panose="02070309020205020404" pitchFamily="49" charset="0"/>
              </a:rPr>
              <a:t>[</a:t>
            </a:r>
            <a:r>
              <a:rPr lang="nl-BE" i="1" dirty="0" smtClean="0">
                <a:solidFill>
                  <a:schemeClr val="accent1"/>
                </a:solidFill>
                <a:latin typeface="Courier New" panose="02070309020205020404" pitchFamily="49" charset="0"/>
                <a:cs typeface="Courier New" panose="02070309020205020404" pitchFamily="49" charset="0"/>
              </a:rPr>
              <a:t>min-</a:t>
            </a:r>
            <a:r>
              <a:rPr lang="nl-BE" i="1" dirty="0" smtClean="0">
                <a:latin typeface="Courier New" panose="02070309020205020404" pitchFamily="49" charset="0"/>
                <a:cs typeface="Courier New" panose="02070309020205020404" pitchFamily="49" charset="0"/>
              </a:rPr>
              <a:t>|</a:t>
            </a:r>
            <a:r>
              <a:rPr lang="nl-BE" i="1" dirty="0" smtClean="0">
                <a:solidFill>
                  <a:schemeClr val="accent1"/>
                </a:solidFill>
                <a:latin typeface="Courier New" panose="02070309020205020404" pitchFamily="49" charset="0"/>
                <a:cs typeface="Courier New" panose="02070309020205020404" pitchFamily="49" charset="0"/>
              </a:rPr>
              <a:t>max-</a:t>
            </a:r>
            <a:r>
              <a:rPr lang="nl-BE" i="1" dirty="0" smtClean="0">
                <a:latin typeface="Courier New" panose="02070309020205020404" pitchFamily="49" charset="0"/>
                <a:cs typeface="Courier New" panose="02070309020205020404" pitchFamily="49" charset="0"/>
              </a:rPr>
              <a:t>]</a:t>
            </a:r>
            <a:r>
              <a:rPr lang="nl-BE" dirty="0" smtClean="0">
                <a:latin typeface="Courier New" panose="02070309020205020404" pitchFamily="49" charset="0"/>
                <a:cs typeface="Courier New" panose="02070309020205020404" pitchFamily="49" charset="0"/>
              </a:rPr>
              <a:t>[</a:t>
            </a:r>
            <a:r>
              <a:rPr lang="nl-BE" dirty="0" smtClean="0">
                <a:solidFill>
                  <a:schemeClr val="accent2"/>
                </a:solidFill>
                <a:latin typeface="Courier New" panose="02070309020205020404" pitchFamily="49" charset="0"/>
                <a:cs typeface="Courier New" panose="02070309020205020404" pitchFamily="49" charset="0"/>
              </a:rPr>
              <a:t>width</a:t>
            </a:r>
            <a:r>
              <a:rPr lang="nl-BE" dirty="0" smtClean="0">
                <a:latin typeface="Courier New" panose="02070309020205020404" pitchFamily="49" charset="0"/>
                <a:cs typeface="Courier New" panose="02070309020205020404" pitchFamily="49" charset="0"/>
              </a:rPr>
              <a:t>|</a:t>
            </a:r>
            <a:r>
              <a:rPr lang="nl-BE" dirty="0" smtClean="0">
                <a:solidFill>
                  <a:schemeClr val="accent2"/>
                </a:solidFill>
                <a:latin typeface="Courier New" panose="02070309020205020404" pitchFamily="49" charset="0"/>
                <a:cs typeface="Courier New" panose="02070309020205020404" pitchFamily="49" charset="0"/>
              </a:rPr>
              <a:t>height</a:t>
            </a:r>
            <a:r>
              <a:rPr lang="nl-BE" dirty="0" smtClean="0">
                <a:latin typeface="Courier New" panose="02070309020205020404" pitchFamily="49" charset="0"/>
                <a:cs typeface="Courier New" panose="02070309020205020404" pitchFamily="49" charset="0"/>
              </a:rPr>
              <a:t>]</a:t>
            </a:r>
            <a:r>
              <a:rPr lang="nl-BE" dirty="0" smtClean="0"/>
              <a:t> : </a:t>
            </a:r>
            <a:r>
              <a:rPr lang="nl-BE" dirty="0"/>
              <a:t>breedte/hoogte viewport inclusief afmetingen v/d scrollbar (indien aanwezig)</a:t>
            </a:r>
          </a:p>
          <a:p>
            <a:r>
              <a:rPr lang="nl-BE" i="1" dirty="0">
                <a:latin typeface="Courier New" panose="02070309020205020404" pitchFamily="49" charset="0"/>
                <a:cs typeface="Courier New" panose="02070309020205020404" pitchFamily="49" charset="0"/>
              </a:rPr>
              <a:t>[</a:t>
            </a:r>
            <a:r>
              <a:rPr lang="nl-BE" i="1" dirty="0">
                <a:solidFill>
                  <a:schemeClr val="accent1"/>
                </a:solidFill>
                <a:latin typeface="Courier New" panose="02070309020205020404" pitchFamily="49" charset="0"/>
                <a:cs typeface="Courier New" panose="02070309020205020404" pitchFamily="49" charset="0"/>
              </a:rPr>
              <a:t>min-</a:t>
            </a:r>
            <a:r>
              <a:rPr lang="nl-BE" i="1" dirty="0">
                <a:latin typeface="Courier New" panose="02070309020205020404" pitchFamily="49" charset="0"/>
                <a:cs typeface="Courier New" panose="02070309020205020404" pitchFamily="49" charset="0"/>
              </a:rPr>
              <a:t>|</a:t>
            </a:r>
            <a:r>
              <a:rPr lang="nl-BE" i="1" dirty="0">
                <a:solidFill>
                  <a:schemeClr val="accent1"/>
                </a:solidFill>
                <a:latin typeface="Courier New" panose="02070309020205020404" pitchFamily="49" charset="0"/>
                <a:cs typeface="Courier New" panose="02070309020205020404" pitchFamily="49" charset="0"/>
              </a:rPr>
              <a:t>max-</a:t>
            </a:r>
            <a:r>
              <a:rPr lang="nl-BE" i="1" dirty="0" smtClean="0">
                <a:latin typeface="Courier New" panose="02070309020205020404" pitchFamily="49" charset="0"/>
                <a:cs typeface="Courier New" panose="02070309020205020404" pitchFamily="49" charset="0"/>
              </a:rPr>
              <a:t>]</a:t>
            </a:r>
            <a:r>
              <a:rPr lang="nl-BE" dirty="0" smtClean="0">
                <a:latin typeface="Courier New" panose="02070309020205020404" pitchFamily="49" charset="0"/>
                <a:cs typeface="Courier New" panose="02070309020205020404" pitchFamily="49" charset="0"/>
              </a:rPr>
              <a:t>[</a:t>
            </a:r>
            <a:r>
              <a:rPr lang="nl-BE" dirty="0" smtClean="0">
                <a:solidFill>
                  <a:schemeClr val="accent2"/>
                </a:solidFill>
                <a:latin typeface="Courier New" panose="02070309020205020404" pitchFamily="49" charset="0"/>
                <a:cs typeface="Courier New" panose="02070309020205020404" pitchFamily="49" charset="0"/>
              </a:rPr>
              <a:t>device-width</a:t>
            </a:r>
            <a:r>
              <a:rPr lang="nl-BE" dirty="0" smtClean="0">
                <a:latin typeface="Courier New" panose="02070309020205020404" pitchFamily="49" charset="0"/>
                <a:cs typeface="Courier New" panose="02070309020205020404" pitchFamily="49" charset="0"/>
              </a:rPr>
              <a:t>|</a:t>
            </a:r>
            <a:r>
              <a:rPr lang="nl-BE" dirty="0" smtClean="0">
                <a:solidFill>
                  <a:schemeClr val="accent2"/>
                </a:solidFill>
                <a:latin typeface="Courier New" panose="02070309020205020404" pitchFamily="49" charset="0"/>
                <a:cs typeface="Courier New" panose="02070309020205020404" pitchFamily="49" charset="0"/>
              </a:rPr>
              <a:t>device-height</a:t>
            </a:r>
            <a:r>
              <a:rPr lang="nl-BE" dirty="0" smtClean="0">
                <a:latin typeface="Courier New" panose="02070309020205020404" pitchFamily="49" charset="0"/>
                <a:cs typeface="Courier New" panose="02070309020205020404" pitchFamily="49" charset="0"/>
              </a:rPr>
              <a:t>]</a:t>
            </a:r>
            <a:r>
              <a:rPr lang="nl-BE" dirty="0" smtClean="0"/>
              <a:t> </a:t>
            </a:r>
            <a:br>
              <a:rPr lang="nl-BE" dirty="0" smtClean="0"/>
            </a:br>
            <a:r>
              <a:rPr lang="nl-BE" dirty="0" smtClean="0"/>
              <a:t>breedte/hoogte van het scherm</a:t>
            </a:r>
          </a:p>
          <a:p>
            <a:r>
              <a:rPr lang="nl-BE" dirty="0" err="1" smtClean="0">
                <a:solidFill>
                  <a:schemeClr val="accent1"/>
                </a:solidFill>
                <a:latin typeface="Courier New" panose="02070309020205020404" pitchFamily="49" charset="0"/>
                <a:cs typeface="Courier New" panose="02070309020205020404" pitchFamily="49" charset="0"/>
              </a:rPr>
              <a:t>orientation</a:t>
            </a:r>
            <a:r>
              <a:rPr lang="nl-BE" dirty="0" smtClean="0">
                <a:latin typeface="Courier New" panose="02070309020205020404" pitchFamily="49" charset="0"/>
                <a:cs typeface="Courier New" panose="02070309020205020404" pitchFamily="49" charset="0"/>
              </a:rPr>
              <a:t>: [</a:t>
            </a:r>
            <a:r>
              <a:rPr lang="nl-BE" dirty="0" err="1" smtClean="0">
                <a:solidFill>
                  <a:schemeClr val="accent2"/>
                </a:solidFill>
                <a:latin typeface="Courier New" panose="02070309020205020404" pitchFamily="49" charset="0"/>
                <a:cs typeface="Courier New" panose="02070309020205020404" pitchFamily="49" charset="0"/>
              </a:rPr>
              <a:t>portrait</a:t>
            </a:r>
            <a:r>
              <a:rPr lang="nl-BE" dirty="0" err="1" smtClean="0">
                <a:latin typeface="Courier New" panose="02070309020205020404" pitchFamily="49" charset="0"/>
                <a:cs typeface="Courier New" panose="02070309020205020404" pitchFamily="49" charset="0"/>
              </a:rPr>
              <a:t>|</a:t>
            </a:r>
            <a:r>
              <a:rPr lang="nl-BE" dirty="0" err="1" smtClean="0">
                <a:solidFill>
                  <a:schemeClr val="accent2"/>
                </a:solidFill>
                <a:latin typeface="Courier New" panose="02070309020205020404" pitchFamily="49" charset="0"/>
                <a:cs typeface="Courier New" panose="02070309020205020404" pitchFamily="49" charset="0"/>
              </a:rPr>
              <a:t>landscape</a:t>
            </a:r>
            <a:r>
              <a:rPr lang="nl-BE" dirty="0" smtClean="0">
                <a:latin typeface="Courier New" panose="02070309020205020404" pitchFamily="49" charset="0"/>
                <a:cs typeface="Courier New" panose="02070309020205020404" pitchFamily="49" charset="0"/>
              </a:rPr>
              <a:t>]  </a:t>
            </a:r>
            <a:r>
              <a:rPr lang="nl-BE" dirty="0" err="1" smtClean="0">
                <a:cs typeface="Courier New" panose="02070309020205020404" pitchFamily="49" charset="0"/>
              </a:rPr>
              <a:t>portrait</a:t>
            </a:r>
            <a:r>
              <a:rPr lang="nl-BE" dirty="0" smtClean="0">
                <a:cs typeface="Courier New" panose="02070309020205020404" pitchFamily="49" charset="0"/>
              </a:rPr>
              <a:t> als de </a:t>
            </a:r>
            <a:r>
              <a:rPr lang="nl-BE" dirty="0" err="1" smtClean="0">
                <a:cs typeface="Courier New" panose="02070309020205020404" pitchFamily="49" charset="0"/>
              </a:rPr>
              <a:t>height</a:t>
            </a:r>
            <a:r>
              <a:rPr lang="nl-BE" dirty="0" smtClean="0">
                <a:cs typeface="Courier New" panose="02070309020205020404" pitchFamily="49" charset="0"/>
              </a:rPr>
              <a:t> groter of gelijk is aan de breedte.</a:t>
            </a:r>
          </a:p>
          <a:p>
            <a:endParaRPr lang="nl-BE" dirty="0"/>
          </a:p>
        </p:txBody>
      </p:sp>
    </p:spTree>
    <p:extLst>
      <p:ext uri="{BB962C8B-B14F-4D97-AF65-F5344CB8AC3E}">
        <p14:creationId xmlns:p14="http://schemas.microsoft.com/office/powerpoint/2010/main" val="2840906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nl-BE"/>
          </a:p>
        </p:txBody>
      </p:sp>
      <p:sp>
        <p:nvSpPr>
          <p:cNvPr id="2" name="Content Placeholder 1"/>
          <p:cNvSpPr>
            <a:spLocks noGrp="1"/>
          </p:cNvSpPr>
          <p:nvPr>
            <p:ph idx="1"/>
          </p:nvPr>
        </p:nvSpPr>
        <p:spPr/>
        <p:txBody>
          <a:bodyPr>
            <a:normAutofit fontScale="85000" lnSpcReduction="20000"/>
          </a:bodyPr>
          <a:lstStyle/>
          <a:p>
            <a:r>
              <a:rPr lang="nl-BE" dirty="0" smtClean="0">
                <a:solidFill>
                  <a:schemeClr val="accent1"/>
                </a:solidFill>
                <a:latin typeface="Courier New" panose="02070309020205020404" pitchFamily="49" charset="0"/>
                <a:cs typeface="Courier New" panose="02070309020205020404" pitchFamily="49" charset="0"/>
              </a:rPr>
              <a:t>device-aspect-ratio</a:t>
            </a:r>
            <a:r>
              <a:rPr lang="nl-BE" dirty="0" smtClean="0"/>
              <a:t/>
            </a:r>
            <a:br>
              <a:rPr lang="nl-BE" dirty="0" smtClean="0"/>
            </a:br>
            <a:r>
              <a:rPr lang="nl-BE" dirty="0" smtClean="0">
                <a:solidFill>
                  <a:schemeClr val="accent2"/>
                </a:solidFill>
              </a:rPr>
              <a:t>verhouding device-width</a:t>
            </a:r>
            <a:r>
              <a:rPr lang="nl-BE" dirty="0" smtClean="0"/>
              <a:t> met </a:t>
            </a:r>
            <a:r>
              <a:rPr lang="nl-BE" dirty="0" smtClean="0">
                <a:solidFill>
                  <a:schemeClr val="accent2"/>
                </a:solidFill>
              </a:rPr>
              <a:t>device-height</a:t>
            </a:r>
            <a:r>
              <a:rPr lang="nl-BE" dirty="0" smtClean="0"/>
              <a:t>. Vb :</a:t>
            </a:r>
          </a:p>
          <a:p>
            <a:pPr marL="109728"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media screen and (</a:t>
            </a:r>
            <a:r>
              <a:rPr lang="en-US" dirty="0">
                <a:solidFill>
                  <a:schemeClr val="accent1"/>
                </a:solidFill>
                <a:latin typeface="Courier New" panose="02070309020205020404" pitchFamily="49" charset="0"/>
                <a:cs typeface="Courier New" panose="02070309020205020404" pitchFamily="49" charset="0"/>
              </a:rPr>
              <a:t>device-aspect-ratio</a:t>
            </a:r>
            <a:r>
              <a:rPr lang="en-US" dirty="0">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16/9</a:t>
            </a:r>
            <a:r>
              <a:rPr lang="en-US" dirty="0">
                <a:latin typeface="Courier New" panose="02070309020205020404" pitchFamily="49" charset="0"/>
                <a:cs typeface="Courier New" panose="02070309020205020404" pitchFamily="49" charset="0"/>
              </a:rPr>
              <a:t>) { … }</a:t>
            </a:r>
          </a:p>
          <a:p>
            <a:pPr marL="109728"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media screen and (</a:t>
            </a:r>
            <a:r>
              <a:rPr lang="en-US" dirty="0">
                <a:solidFill>
                  <a:schemeClr val="accent1"/>
                </a:solidFill>
                <a:latin typeface="Courier New" panose="02070309020205020404" pitchFamily="49" charset="0"/>
                <a:cs typeface="Courier New" panose="02070309020205020404" pitchFamily="49" charset="0"/>
              </a:rPr>
              <a:t>device-aspect-ratio</a:t>
            </a:r>
            <a:r>
              <a:rPr lang="en-US" dirty="0">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32/18</a:t>
            </a:r>
            <a:r>
              <a:rPr lang="en-US" dirty="0">
                <a:latin typeface="Courier New" panose="02070309020205020404" pitchFamily="49" charset="0"/>
                <a:cs typeface="Courier New" panose="02070309020205020404" pitchFamily="49" charset="0"/>
              </a:rPr>
              <a:t>) { … }</a:t>
            </a:r>
          </a:p>
          <a:p>
            <a:pPr marL="109728"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media screen and (</a:t>
            </a:r>
            <a:r>
              <a:rPr lang="en-US" dirty="0">
                <a:solidFill>
                  <a:schemeClr val="accent1"/>
                </a:solidFill>
                <a:latin typeface="Courier New" panose="02070309020205020404" pitchFamily="49" charset="0"/>
                <a:cs typeface="Courier New" panose="02070309020205020404" pitchFamily="49" charset="0"/>
              </a:rPr>
              <a:t>device-aspect-ratio</a:t>
            </a:r>
            <a:r>
              <a:rPr lang="en-US" dirty="0">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1280/720</a:t>
            </a:r>
            <a:r>
              <a:rPr lang="en-US" dirty="0">
                <a:latin typeface="Courier New" panose="02070309020205020404" pitchFamily="49" charset="0"/>
                <a:cs typeface="Courier New" panose="02070309020205020404" pitchFamily="49" charset="0"/>
              </a:rPr>
              <a:t>) { … }</a:t>
            </a:r>
          </a:p>
          <a:p>
            <a:pPr marL="109728"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media screen and (</a:t>
            </a:r>
            <a:r>
              <a:rPr lang="en-US" dirty="0">
                <a:solidFill>
                  <a:schemeClr val="accent1"/>
                </a:solidFill>
                <a:latin typeface="Courier New" panose="02070309020205020404" pitchFamily="49" charset="0"/>
                <a:cs typeface="Courier New" panose="02070309020205020404" pitchFamily="49" charset="0"/>
              </a:rPr>
              <a:t>device-aspect-ratio</a:t>
            </a:r>
            <a:r>
              <a:rPr lang="en-US" dirty="0">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2560/1440</a:t>
            </a:r>
            <a:r>
              <a:rPr lang="en-US" dirty="0">
                <a:latin typeface="Courier New" panose="02070309020205020404" pitchFamily="49" charset="0"/>
                <a:cs typeface="Courier New" panose="02070309020205020404" pitchFamily="49" charset="0"/>
              </a:rPr>
              <a:t>) { … }</a:t>
            </a:r>
            <a:endParaRPr lang="nl-B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278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nl-BE"/>
          </a:p>
        </p:txBody>
      </p:sp>
      <p:sp>
        <p:nvSpPr>
          <p:cNvPr id="2" name="Content Placeholder 1"/>
          <p:cNvSpPr>
            <a:spLocks noGrp="1"/>
          </p:cNvSpPr>
          <p:nvPr>
            <p:ph idx="1"/>
          </p:nvPr>
        </p:nvSpPr>
        <p:spPr/>
        <p:txBody>
          <a:bodyPr>
            <a:normAutofit fontScale="92500" lnSpcReduction="20000"/>
          </a:bodyPr>
          <a:lstStyle/>
          <a:p>
            <a:r>
              <a:rPr lang="nl-BE" dirty="0" smtClean="0">
                <a:latin typeface="Courier New" panose="02070309020205020404" pitchFamily="49" charset="0"/>
                <a:cs typeface="Courier New" panose="02070309020205020404" pitchFamily="49" charset="0"/>
              </a:rPr>
              <a:t>[</a:t>
            </a:r>
            <a:r>
              <a:rPr lang="nl-BE" dirty="0" smtClean="0">
                <a:solidFill>
                  <a:schemeClr val="accent1"/>
                </a:solidFill>
                <a:latin typeface="Courier New" panose="02070309020205020404" pitchFamily="49" charset="0"/>
                <a:cs typeface="Courier New" panose="02070309020205020404" pitchFamily="49" charset="0"/>
              </a:rPr>
              <a:t>min</a:t>
            </a:r>
            <a:r>
              <a:rPr lang="nl-BE" dirty="0" smtClean="0">
                <a:latin typeface="Courier New" panose="02070309020205020404" pitchFamily="49" charset="0"/>
                <a:cs typeface="Courier New" panose="02070309020205020404" pitchFamily="49" charset="0"/>
              </a:rPr>
              <a:t>|</a:t>
            </a:r>
            <a:r>
              <a:rPr lang="nl-BE" dirty="0" smtClean="0">
                <a:solidFill>
                  <a:schemeClr val="accent1"/>
                </a:solidFill>
                <a:latin typeface="Courier New" panose="02070309020205020404" pitchFamily="49" charset="0"/>
                <a:cs typeface="Courier New" panose="02070309020205020404" pitchFamily="49" charset="0"/>
              </a:rPr>
              <a:t>max</a:t>
            </a:r>
            <a:r>
              <a:rPr lang="nl-BE" dirty="0" smtClean="0">
                <a:latin typeface="Courier New" panose="02070309020205020404" pitchFamily="49" charset="0"/>
                <a:cs typeface="Courier New" panose="02070309020205020404" pitchFamily="49" charset="0"/>
              </a:rPr>
              <a:t>]</a:t>
            </a:r>
            <a:r>
              <a:rPr lang="nl-BE" dirty="0" smtClean="0">
                <a:solidFill>
                  <a:schemeClr val="accent2"/>
                </a:solidFill>
                <a:latin typeface="Courier New" panose="02070309020205020404" pitchFamily="49" charset="0"/>
                <a:cs typeface="Courier New" panose="02070309020205020404" pitchFamily="49" charset="0"/>
              </a:rPr>
              <a:t>color</a:t>
            </a:r>
            <a:r>
              <a:rPr lang="nl-BE" dirty="0" smtClean="0"/>
              <a:t> : </a:t>
            </a:r>
            <a:br>
              <a:rPr lang="nl-BE" dirty="0" smtClean="0"/>
            </a:br>
            <a:r>
              <a:rPr lang="nl-BE" dirty="0" smtClean="0"/>
              <a:t>hoeveel bits per kleur component</a:t>
            </a:r>
            <a:br>
              <a:rPr lang="nl-BE" dirty="0" smtClean="0"/>
            </a:br>
            <a:r>
              <a:rPr lang="nl-BE" dirty="0" smtClean="0"/>
              <a:t>0 : dit is geen toestel met kleur</a:t>
            </a:r>
            <a:r>
              <a:rPr lang="nl-BE" dirty="0"/>
              <a:t/>
            </a:r>
            <a:br>
              <a:rPr lang="nl-BE" dirty="0"/>
            </a:br>
            <a:r>
              <a:rPr lang="nl-BE" dirty="0" smtClean="0"/>
              <a:t>1 : voor alle kleur toestellen met 1 bit per kleurcomponent</a:t>
            </a:r>
            <a:br>
              <a:rPr lang="nl-BE" dirty="0" smtClean="0"/>
            </a:br>
            <a:r>
              <a:rPr lang="nl-BE" dirty="0" smtClean="0"/>
              <a:t>…</a:t>
            </a:r>
            <a:br>
              <a:rPr lang="nl-BE" dirty="0" smtClean="0"/>
            </a:br>
            <a:r>
              <a:rPr lang="nl-BE" dirty="0" smtClean="0"/>
              <a:t>vb :  voor alle kleur toestellen met 2 of meer bits per kleur component :</a:t>
            </a:r>
            <a:br>
              <a:rPr lang="nl-BE" dirty="0" smtClean="0"/>
            </a:br>
            <a:r>
              <a:rPr lang="en-US" dirty="0">
                <a:latin typeface="Courier New" panose="02070309020205020404" pitchFamily="49" charset="0"/>
                <a:cs typeface="Courier New" panose="02070309020205020404" pitchFamily="49" charset="0"/>
              </a:rPr>
              <a:t>@media all and (min-color: 2) { … }</a:t>
            </a:r>
            <a:r>
              <a:rPr lang="nl-BE" dirty="0" smtClean="0"/>
              <a:t/>
            </a:r>
            <a:br>
              <a:rPr lang="nl-BE" dirty="0" smtClean="0"/>
            </a:br>
            <a:endParaRPr lang="nl-BE" dirty="0" smtClean="0"/>
          </a:p>
          <a:p>
            <a:endParaRPr lang="nl-BE" dirty="0" smtClean="0"/>
          </a:p>
        </p:txBody>
      </p:sp>
    </p:spTree>
    <p:extLst>
      <p:ext uri="{BB962C8B-B14F-4D97-AF65-F5344CB8AC3E}">
        <p14:creationId xmlns:p14="http://schemas.microsoft.com/office/powerpoint/2010/main" val="4268327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nl-BE"/>
          </a:p>
        </p:txBody>
      </p:sp>
      <p:sp>
        <p:nvSpPr>
          <p:cNvPr id="2" name="Content Placeholder 1"/>
          <p:cNvSpPr>
            <a:spLocks noGrp="1"/>
          </p:cNvSpPr>
          <p:nvPr>
            <p:ph idx="1"/>
          </p:nvPr>
        </p:nvSpPr>
        <p:spPr/>
        <p:txBody>
          <a:bodyPr>
            <a:normAutofit lnSpcReduction="10000"/>
          </a:bodyPr>
          <a:lstStyle/>
          <a:p>
            <a:r>
              <a:rPr lang="nl-BE" dirty="0">
                <a:latin typeface="Courier New" panose="02070309020205020404" pitchFamily="49" charset="0"/>
                <a:cs typeface="Courier New" panose="02070309020205020404" pitchFamily="49" charset="0"/>
              </a:rPr>
              <a:t>[</a:t>
            </a:r>
            <a:r>
              <a:rPr lang="nl-BE" dirty="0" smtClean="0">
                <a:solidFill>
                  <a:schemeClr val="accent1"/>
                </a:solidFill>
                <a:latin typeface="Courier New" panose="02070309020205020404" pitchFamily="49" charset="0"/>
                <a:cs typeface="Courier New" panose="02070309020205020404" pitchFamily="49" charset="0"/>
              </a:rPr>
              <a:t>min</a:t>
            </a:r>
            <a:r>
              <a:rPr lang="nl-BE" dirty="0" smtClean="0">
                <a:latin typeface="Courier New" panose="02070309020205020404" pitchFamily="49" charset="0"/>
                <a:cs typeface="Courier New" panose="02070309020205020404" pitchFamily="49" charset="0"/>
              </a:rPr>
              <a:t>|</a:t>
            </a:r>
            <a:r>
              <a:rPr lang="nl-BE" dirty="0" smtClean="0">
                <a:solidFill>
                  <a:schemeClr val="accent1"/>
                </a:solidFill>
                <a:latin typeface="Courier New" panose="02070309020205020404" pitchFamily="49" charset="0"/>
                <a:cs typeface="Courier New" panose="02070309020205020404" pitchFamily="49" charset="0"/>
              </a:rPr>
              <a:t>max</a:t>
            </a:r>
            <a:r>
              <a:rPr lang="nl-BE" dirty="0" smtClean="0">
                <a:latin typeface="Courier New" panose="02070309020205020404" pitchFamily="49" charset="0"/>
                <a:cs typeface="Courier New" panose="02070309020205020404" pitchFamily="49" charset="0"/>
              </a:rPr>
              <a:t>]</a:t>
            </a:r>
            <a:r>
              <a:rPr lang="nl-BE" dirty="0" smtClean="0">
                <a:solidFill>
                  <a:schemeClr val="accent2"/>
                </a:solidFill>
                <a:latin typeface="Courier New" panose="02070309020205020404" pitchFamily="49" charset="0"/>
                <a:cs typeface="Courier New" panose="02070309020205020404" pitchFamily="49" charset="0"/>
              </a:rPr>
              <a:t>color-index</a:t>
            </a:r>
            <a:r>
              <a:rPr lang="nl-BE" dirty="0" smtClean="0"/>
              <a:t>  </a:t>
            </a:r>
            <a:br>
              <a:rPr lang="nl-BE" dirty="0" smtClean="0"/>
            </a:br>
            <a:r>
              <a:rPr lang="nl-BE" dirty="0" smtClean="0"/>
              <a:t>hoeveel geïndexeerde kleuren heeft dit toestel</a:t>
            </a:r>
            <a:br>
              <a:rPr lang="nl-BE" dirty="0" smtClean="0"/>
            </a:br>
            <a:r>
              <a:rPr lang="nl-BE" dirty="0" smtClean="0"/>
              <a:t>vb. </a:t>
            </a:r>
            <a:br>
              <a:rPr lang="nl-BE" dirty="0" smtClean="0"/>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xml-</a:t>
            </a:r>
            <a:r>
              <a:rPr lang="en-US" dirty="0" err="1">
                <a:latin typeface="Courier New" panose="02070309020205020404" pitchFamily="49" charset="0"/>
                <a:cs typeface="Courier New" panose="02070309020205020404" pitchFamily="49" charset="0"/>
              </a:rPr>
              <a:t>stylesheet</a:t>
            </a:r>
            <a:r>
              <a:rPr lang="en-US" dirty="0">
                <a:latin typeface="Courier New" panose="02070309020205020404" pitchFamily="49" charset="0"/>
                <a:cs typeface="Courier New" panose="02070309020205020404" pitchFamily="49" charset="0"/>
              </a:rPr>
              <a:t> media="all and (min-color-index: 256)"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="http://www.example.com/…" ?&gt;</a:t>
            </a:r>
            <a:r>
              <a:rPr lang="nl-BE" dirty="0"/>
              <a:t/>
            </a:r>
            <a:br>
              <a:rPr lang="nl-BE" dirty="0"/>
            </a:br>
            <a:endParaRPr lang="nl-BE" dirty="0"/>
          </a:p>
        </p:txBody>
      </p:sp>
    </p:spTree>
    <p:extLst>
      <p:ext uri="{BB962C8B-B14F-4D97-AF65-F5344CB8AC3E}">
        <p14:creationId xmlns:p14="http://schemas.microsoft.com/office/powerpoint/2010/main" val="2555994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nl-BE"/>
          </a:p>
        </p:txBody>
      </p:sp>
      <p:sp>
        <p:nvSpPr>
          <p:cNvPr id="2" name="Content Placeholder 1"/>
          <p:cNvSpPr>
            <a:spLocks noGrp="1"/>
          </p:cNvSpPr>
          <p:nvPr>
            <p:ph idx="1"/>
          </p:nvPr>
        </p:nvSpPr>
        <p:spPr/>
        <p:txBody>
          <a:bodyPr/>
          <a:lstStyle/>
          <a:p>
            <a:r>
              <a:rPr lang="nl-BE" dirty="0" err="1" smtClean="0">
                <a:solidFill>
                  <a:schemeClr val="accent1"/>
                </a:solidFill>
              </a:rPr>
              <a:t>resolution</a:t>
            </a:r>
            <a:endParaRPr lang="nl-BE" dirty="0" smtClean="0">
              <a:solidFill>
                <a:schemeClr val="accent1"/>
              </a:solidFill>
            </a:endParaRPr>
          </a:p>
          <a:p>
            <a:pPr lvl="1"/>
            <a:r>
              <a:rPr lang="nl-BE" dirty="0" smtClean="0"/>
              <a:t>Uitgedrukt in dpi (</a:t>
            </a:r>
            <a:r>
              <a:rPr lang="nl-BE" dirty="0" err="1" smtClean="0"/>
              <a:t>Dots</a:t>
            </a:r>
            <a:r>
              <a:rPr lang="nl-BE" dirty="0" smtClean="0"/>
              <a:t> Per Inch) of in </a:t>
            </a:r>
            <a:r>
              <a:rPr lang="nl-BE" dirty="0" err="1" smtClean="0"/>
              <a:t>dpcm</a:t>
            </a:r>
            <a:r>
              <a:rPr lang="nl-BE" dirty="0" smtClean="0"/>
              <a:t> (</a:t>
            </a:r>
            <a:r>
              <a:rPr lang="nl-BE" dirty="0" err="1" smtClean="0"/>
              <a:t>Dots</a:t>
            </a:r>
            <a:r>
              <a:rPr lang="nl-BE" dirty="0" smtClean="0"/>
              <a:t> Per CM).</a:t>
            </a:r>
          </a:p>
          <a:p>
            <a:pPr lvl="2"/>
            <a:r>
              <a:rPr lang="nl-BE" dirty="0" smtClean="0"/>
              <a:t>Vb. op schermen met een hogere resolutie kan je een HD versie van je media tonen, op lager resolutie schermen kan je dan kleinere afbeeldingen gebruiken. </a:t>
            </a:r>
            <a:endParaRPr lang="nl-BE" dirty="0"/>
          </a:p>
          <a:p>
            <a:pPr lvl="2"/>
            <a:r>
              <a:rPr lang="nl-BE" dirty="0" smtClean="0"/>
              <a:t>Op zich kan je geen afbeeldingen van &lt;</a:t>
            </a:r>
            <a:r>
              <a:rPr lang="nl-BE" dirty="0" err="1" smtClean="0"/>
              <a:t>img</a:t>
            </a:r>
            <a:r>
              <a:rPr lang="nl-BE" dirty="0" smtClean="0"/>
              <a:t>&gt; tags vervangen, maar je kan wel de afbeeldingen die je in </a:t>
            </a:r>
            <a:r>
              <a:rPr lang="nl-BE" dirty="0" err="1" smtClean="0"/>
              <a:t>css</a:t>
            </a:r>
            <a:r>
              <a:rPr lang="nl-BE" dirty="0" smtClean="0"/>
              <a:t> gebruikt aanpassen.</a:t>
            </a:r>
          </a:p>
          <a:p>
            <a:pPr lvl="1"/>
            <a:endParaRPr lang="nl-BE" dirty="0"/>
          </a:p>
        </p:txBody>
      </p:sp>
    </p:spTree>
    <p:extLst>
      <p:ext uri="{BB962C8B-B14F-4D97-AF65-F5344CB8AC3E}">
        <p14:creationId xmlns:p14="http://schemas.microsoft.com/office/powerpoint/2010/main" val="1375002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nl-BE"/>
          </a:p>
        </p:txBody>
      </p:sp>
      <p:sp>
        <p:nvSpPr>
          <p:cNvPr id="2" name="Tijdelijke aanduiding voor inhoud 1"/>
          <p:cNvSpPr>
            <a:spLocks noGrp="1"/>
          </p:cNvSpPr>
          <p:nvPr>
            <p:ph idx="1"/>
          </p:nvPr>
        </p:nvSpPr>
        <p:spPr/>
        <p:txBody>
          <a:bodyPr>
            <a:normAutofit fontScale="92500" lnSpcReduction="10000"/>
          </a:bodyPr>
          <a:lstStyle/>
          <a:p>
            <a:r>
              <a:rPr lang="nl-BE" dirty="0" smtClean="0"/>
              <a:t>Denk aan het waterval principe : ‘latere’ definities overschrijven een voorgaande :</a:t>
            </a:r>
          </a:p>
          <a:p>
            <a:pPr lvl="1"/>
            <a:r>
              <a:rPr lang="nl-BE" dirty="0" smtClean="0"/>
              <a:t>Plaats eerst de meest algemene </a:t>
            </a:r>
            <a:r>
              <a:rPr lang="nl-BE" dirty="0" err="1" smtClean="0"/>
              <a:t>css</a:t>
            </a:r>
            <a:r>
              <a:rPr lang="nl-BE" dirty="0" smtClean="0"/>
              <a:t> regels</a:t>
            </a:r>
          </a:p>
          <a:p>
            <a:pPr lvl="1"/>
            <a:r>
              <a:rPr lang="nl-BE" dirty="0" smtClean="0"/>
              <a:t>Daarna de meer specifieke regels</a:t>
            </a:r>
          </a:p>
          <a:p>
            <a:pPr lvl="1"/>
            <a:r>
              <a:rPr lang="nl-BE" dirty="0" smtClean="0"/>
              <a:t>Als laatste begin je met de @media blokken. Daarin pas je enkel die onderdelen aan die voor die regel echt moeten aangepast worden</a:t>
            </a:r>
            <a:r>
              <a:rPr lang="nl-BE" dirty="0" smtClean="0"/>
              <a:t>. (vb. </a:t>
            </a:r>
            <a:r>
              <a:rPr lang="nl-BE" dirty="0" smtClean="0"/>
              <a:t>kleuren pas je niet aan, afmeting en plaatsing van elementen wel (hangt van je ontwerp af))</a:t>
            </a:r>
            <a:endParaRPr lang="nl-BE" dirty="0" smtClean="0"/>
          </a:p>
          <a:p>
            <a:pPr lvl="1"/>
            <a:r>
              <a:rPr lang="nl-BE" dirty="0" smtClean="0"/>
              <a:t>Let ook op de volgorde van die blokken! Als je 2 blokken hebt die beide van toepassing zouden kunnen zijn op een bepaald element, dan zal het 2</a:t>
            </a:r>
            <a:r>
              <a:rPr lang="nl-BE" baseline="30000" dirty="0" smtClean="0"/>
              <a:t>e</a:t>
            </a:r>
            <a:r>
              <a:rPr lang="nl-BE" dirty="0" smtClean="0"/>
              <a:t> blok het blok </a:t>
            </a:r>
            <a:r>
              <a:rPr lang="nl-BE" dirty="0" smtClean="0"/>
              <a:t>overrulen</a:t>
            </a:r>
            <a:r>
              <a:rPr lang="nl-BE" dirty="0" smtClean="0"/>
              <a:t>.</a:t>
            </a:r>
          </a:p>
          <a:p>
            <a:endParaRPr lang="nl-BE" dirty="0"/>
          </a:p>
        </p:txBody>
      </p:sp>
    </p:spTree>
    <p:extLst>
      <p:ext uri="{BB962C8B-B14F-4D97-AF65-F5344CB8AC3E}">
        <p14:creationId xmlns:p14="http://schemas.microsoft.com/office/powerpoint/2010/main" val="960909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nl-BE"/>
          </a:p>
        </p:txBody>
      </p:sp>
      <p:sp>
        <p:nvSpPr>
          <p:cNvPr id="2" name="Content Placeholder 1"/>
          <p:cNvSpPr>
            <a:spLocks noGrp="1"/>
          </p:cNvSpPr>
          <p:nvPr>
            <p:ph idx="1"/>
          </p:nvPr>
        </p:nvSpPr>
        <p:spPr/>
        <p:txBody>
          <a:bodyPr/>
          <a:lstStyle/>
          <a:p>
            <a:r>
              <a:rPr lang="nl-BE" dirty="0">
                <a:hlinkClick r:id="rId2"/>
              </a:rPr>
              <a:t>http://stephen.io/mediaqueries</a:t>
            </a:r>
            <a:r>
              <a:rPr lang="nl-BE" dirty="0" smtClean="0">
                <a:hlinkClick r:id="rId2"/>
              </a:rPr>
              <a:t>/</a:t>
            </a:r>
            <a:endParaRPr lang="nl-BE" dirty="0" smtClean="0"/>
          </a:p>
          <a:p>
            <a:pPr lvl="1"/>
            <a:r>
              <a:rPr lang="nl-BE" dirty="0" err="1" smtClean="0"/>
              <a:t>Mediaqueries</a:t>
            </a:r>
            <a:r>
              <a:rPr lang="nl-BE" dirty="0" smtClean="0"/>
              <a:t> voor </a:t>
            </a:r>
            <a:r>
              <a:rPr lang="nl-BE" dirty="0" err="1" smtClean="0"/>
              <a:t>iDevices</a:t>
            </a:r>
            <a:r>
              <a:rPr lang="nl-BE" dirty="0"/>
              <a:t> </a:t>
            </a:r>
            <a:r>
              <a:rPr lang="nl-BE" dirty="0" smtClean="0"/>
              <a:t>… (niet volledig)</a:t>
            </a:r>
            <a:endParaRPr lang="nl-BE" dirty="0"/>
          </a:p>
          <a:p>
            <a:r>
              <a:rPr lang="nl-BE" dirty="0">
                <a:hlinkClick r:id="rId3"/>
              </a:rPr>
              <a:t>http://css-tricks.com/snippets/css/retina-display-media-query</a:t>
            </a:r>
            <a:r>
              <a:rPr lang="nl-BE" dirty="0" smtClean="0">
                <a:hlinkClick r:id="rId3"/>
              </a:rPr>
              <a:t>/</a:t>
            </a:r>
            <a:endParaRPr lang="nl-BE" dirty="0" smtClean="0"/>
          </a:p>
          <a:p>
            <a:r>
              <a:rPr lang="nl-BE" dirty="0">
                <a:hlinkClick r:id="rId4"/>
              </a:rPr>
              <a:t>http://</a:t>
            </a:r>
            <a:r>
              <a:rPr lang="nl-BE" dirty="0" smtClean="0">
                <a:hlinkClick r:id="rId4"/>
              </a:rPr>
              <a:t>webdesignerwall.com/tutorials/responsive-design-with-css3-media-queries</a:t>
            </a:r>
            <a:endParaRPr lang="nl-BE" dirty="0" smtClean="0"/>
          </a:p>
          <a:p>
            <a:endParaRPr lang="nl-BE" dirty="0"/>
          </a:p>
          <a:p>
            <a:pPr lvl="1"/>
            <a:endParaRPr lang="nl-BE" dirty="0" smtClean="0"/>
          </a:p>
        </p:txBody>
      </p:sp>
    </p:spTree>
    <p:extLst>
      <p:ext uri="{BB962C8B-B14F-4D97-AF65-F5344CB8AC3E}">
        <p14:creationId xmlns:p14="http://schemas.microsoft.com/office/powerpoint/2010/main" val="3425202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smtClean="0"/>
              <a:t>Oefening : aangepaste menu</a:t>
            </a:r>
            <a:endParaRPr lang="nl-BE" dirty="0"/>
          </a:p>
        </p:txBody>
      </p:sp>
      <p:sp>
        <p:nvSpPr>
          <p:cNvPr id="2" name="Tijdelijke aanduiding voor inhoud 1"/>
          <p:cNvSpPr>
            <a:spLocks noGrp="1"/>
          </p:cNvSpPr>
          <p:nvPr>
            <p:ph idx="1"/>
          </p:nvPr>
        </p:nvSpPr>
        <p:spPr/>
        <p:txBody>
          <a:bodyPr>
            <a:normAutofit lnSpcReduction="10000"/>
          </a:bodyPr>
          <a:lstStyle/>
          <a:p>
            <a:r>
              <a:rPr lang="nl-BE" dirty="0" smtClean="0">
                <a:solidFill>
                  <a:schemeClr val="accent2"/>
                </a:solidFill>
              </a:rPr>
              <a:t>Oefening</a:t>
            </a:r>
            <a:r>
              <a:rPr lang="nl-BE" dirty="0" smtClean="0"/>
              <a:t> : zorg dat de menu die je de vorige les hebt gemaakt, op een mobiel scherm anders wordt weergegeven :</a:t>
            </a:r>
          </a:p>
          <a:p>
            <a:pPr lvl="1"/>
            <a:r>
              <a:rPr lang="nl-BE" dirty="0" smtClean="0"/>
              <a:t>De menu-items moeten nu onder elkaar komen te staan </a:t>
            </a:r>
            <a:r>
              <a:rPr lang="nl-BE" dirty="0" err="1" smtClean="0"/>
              <a:t>ipv</a:t>
            </a:r>
            <a:r>
              <a:rPr lang="nl-BE" dirty="0" smtClean="0"/>
              <a:t> naast elkaar, en ze moeten ook breder </a:t>
            </a:r>
            <a:r>
              <a:rPr lang="nl-BE" dirty="0" smtClean="0"/>
              <a:t>worden (NIET kleiner! Maak gebruik van de breedte op dat kleine scherm!).</a:t>
            </a:r>
            <a:endParaRPr lang="nl-BE" dirty="0" smtClean="0"/>
          </a:p>
          <a:p>
            <a:pPr lvl="1"/>
            <a:r>
              <a:rPr lang="nl-BE" dirty="0" smtClean="0"/>
              <a:t>Als je grafische elementen hebt die niet meer op het scherm mogen staan, verberg deze dan </a:t>
            </a:r>
            <a:r>
              <a:rPr lang="nl-BE" dirty="0" err="1" smtClean="0"/>
              <a:t>dmv</a:t>
            </a:r>
            <a:r>
              <a:rPr lang="nl-BE" dirty="0" smtClean="0"/>
              <a:t> </a:t>
            </a:r>
            <a:r>
              <a:rPr lang="nl-BE" dirty="0" err="1" smtClean="0"/>
              <a:t>display:none</a:t>
            </a:r>
            <a:endParaRPr lang="nl-BE" dirty="0" smtClean="0"/>
          </a:p>
          <a:p>
            <a:pPr lvl="1"/>
            <a:endParaRPr lang="nl-BE" dirty="0"/>
          </a:p>
        </p:txBody>
      </p:sp>
    </p:spTree>
    <p:extLst>
      <p:ext uri="{BB962C8B-B14F-4D97-AF65-F5344CB8AC3E}">
        <p14:creationId xmlns:p14="http://schemas.microsoft.com/office/powerpoint/2010/main" val="1164775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lstStyle/>
          <a:p>
            <a:r>
              <a:rPr lang="nl-BE" dirty="0" smtClean="0"/>
              <a:t>Conditionele </a:t>
            </a:r>
            <a:r>
              <a:rPr lang="nl-BE" dirty="0" err="1" smtClean="0"/>
              <a:t>css</a:t>
            </a:r>
            <a:r>
              <a:rPr lang="nl-BE" dirty="0" smtClean="0"/>
              <a:t> (alleen voor IE)</a:t>
            </a:r>
          </a:p>
          <a:p>
            <a:r>
              <a:rPr lang="nl-BE" dirty="0" smtClean="0"/>
              <a:t>@media Queries</a:t>
            </a:r>
          </a:p>
          <a:p>
            <a:r>
              <a:rPr lang="nl-BE" dirty="0" smtClean="0"/>
              <a:t>CSS transitions</a:t>
            </a:r>
          </a:p>
          <a:p>
            <a:r>
              <a:rPr lang="nl-BE" dirty="0" smtClean="0"/>
              <a:t>Css voor verschillende targets</a:t>
            </a:r>
          </a:p>
          <a:p>
            <a:r>
              <a:rPr lang="nl-BE" dirty="0" smtClean="0"/>
              <a:t>Quirksmode.org ... Want niet alle browsers doen het op dezelfde manier ...</a:t>
            </a:r>
          </a:p>
          <a:p>
            <a:endParaRPr lang="nl-BE" dirty="0" smtClean="0"/>
          </a:p>
          <a:p>
            <a:endParaRPr lang="nl-BE" dirty="0" smtClean="0"/>
          </a:p>
          <a:p>
            <a:pPr lvl="1"/>
            <a:endParaRPr lang="nl-BE" dirty="0" smtClean="0"/>
          </a:p>
          <a:p>
            <a:pPr lvl="1"/>
            <a:endParaRPr lang="nl-BE" dirty="0" smtClean="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smtClean="0"/>
              <a:t>Animaties en transities</a:t>
            </a:r>
            <a:endParaRPr lang="nl-BE" dirty="0"/>
          </a:p>
        </p:txBody>
      </p:sp>
      <p:sp>
        <p:nvSpPr>
          <p:cNvPr id="5" name="Text Placeholder 4"/>
          <p:cNvSpPr>
            <a:spLocks noGrp="1"/>
          </p:cNvSpPr>
          <p:nvPr>
            <p:ph type="body" idx="1"/>
          </p:nvPr>
        </p:nvSpPr>
        <p:spPr/>
        <p:txBody>
          <a:bodyPr/>
          <a:lstStyle/>
          <a:p>
            <a:endParaRPr lang="nl-BE"/>
          </a:p>
        </p:txBody>
      </p:sp>
    </p:spTree>
    <p:extLst>
      <p:ext uri="{BB962C8B-B14F-4D97-AF65-F5344CB8AC3E}">
        <p14:creationId xmlns:p14="http://schemas.microsoft.com/office/powerpoint/2010/main" val="588629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Css3 animaties &amp; transities</a:t>
            </a:r>
            <a:endParaRPr lang="nl-BE" dirty="0"/>
          </a:p>
        </p:txBody>
      </p:sp>
      <p:sp>
        <p:nvSpPr>
          <p:cNvPr id="2" name="Content Placeholder 1"/>
          <p:cNvSpPr>
            <a:spLocks noGrp="1"/>
          </p:cNvSpPr>
          <p:nvPr>
            <p:ph idx="1"/>
          </p:nvPr>
        </p:nvSpPr>
        <p:spPr/>
        <p:txBody>
          <a:bodyPr>
            <a:normAutofit lnSpcReduction="10000"/>
          </a:bodyPr>
          <a:lstStyle/>
          <a:p>
            <a:r>
              <a:rPr lang="nl-BE" dirty="0">
                <a:hlinkClick r:id="rId3"/>
              </a:rPr>
              <a:t>http://www.webdirections.org/blog/let-the-web-move-you-css3-animations-and-transitions</a:t>
            </a:r>
            <a:r>
              <a:rPr lang="nl-BE" dirty="0" smtClean="0">
                <a:hlinkClick r:id="rId3"/>
              </a:rPr>
              <a:t>/</a:t>
            </a:r>
            <a:endParaRPr lang="nl-BE" dirty="0" smtClean="0"/>
          </a:p>
          <a:p>
            <a:r>
              <a:rPr lang="nl-BE" dirty="0">
                <a:hlinkClick r:id="rId4"/>
              </a:rPr>
              <a:t>https://developers.google.com/web/fundamentals/design-and-ui/animations/?</a:t>
            </a:r>
            <a:r>
              <a:rPr lang="nl-BE" dirty="0" smtClean="0">
                <a:hlinkClick r:id="rId4"/>
              </a:rPr>
              <a:t>hl=en</a:t>
            </a:r>
            <a:endParaRPr lang="nl-BE" dirty="0" smtClean="0"/>
          </a:p>
          <a:p>
            <a:r>
              <a:rPr lang="nl-BE" dirty="0" smtClean="0"/>
              <a:t>Animaties &amp; transities op basis van css3 eigenschappen (eigenschappen-voor </a:t>
            </a:r>
            <a:r>
              <a:rPr lang="nl-BE" dirty="0" smtClean="0">
                <a:sym typeface="Wingdings" pitchFamily="2" charset="2"/>
              </a:rPr>
              <a:t> eigenschappen-na)</a:t>
            </a:r>
          </a:p>
          <a:p>
            <a:endParaRPr lang="nl-BE" dirty="0"/>
          </a:p>
        </p:txBody>
      </p:sp>
    </p:spTree>
    <p:extLst>
      <p:ext uri="{BB962C8B-B14F-4D97-AF65-F5344CB8AC3E}">
        <p14:creationId xmlns:p14="http://schemas.microsoft.com/office/powerpoint/2010/main" val="1258898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Transitie</a:t>
            </a:r>
            <a:endParaRPr lang="nl-BE" dirty="0"/>
          </a:p>
        </p:txBody>
      </p:sp>
      <p:sp>
        <p:nvSpPr>
          <p:cNvPr id="2" name="Content Placeholder 1"/>
          <p:cNvSpPr>
            <a:spLocks noGrp="1"/>
          </p:cNvSpPr>
          <p:nvPr>
            <p:ph idx="1"/>
          </p:nvPr>
        </p:nvSpPr>
        <p:spPr/>
        <p:txBody>
          <a:bodyPr>
            <a:normAutofit/>
          </a:bodyPr>
          <a:lstStyle/>
          <a:p>
            <a:r>
              <a:rPr lang="nl-BE" dirty="0" smtClean="0"/>
              <a:t>Is de animatie van een set van waarden van css eigenschappen naar een andere set waarden</a:t>
            </a:r>
          </a:p>
          <a:p>
            <a:pPr lvl="1"/>
            <a:r>
              <a:rPr lang="nl-BE" dirty="0" smtClean="0"/>
              <a:t>Vb. background-color: green; </a:t>
            </a:r>
            <a:r>
              <a:rPr lang="nl-BE" dirty="0" smtClean="0">
                <a:sym typeface="Wingdings" pitchFamily="2" charset="2"/>
              </a:rPr>
              <a:t> </a:t>
            </a:r>
            <a:br>
              <a:rPr lang="nl-BE" dirty="0" smtClean="0">
                <a:sym typeface="Wingdings" pitchFamily="2" charset="2"/>
              </a:rPr>
            </a:br>
            <a:r>
              <a:rPr lang="nl-BE" dirty="0" smtClean="0">
                <a:sym typeface="Wingdings" pitchFamily="2" charset="2"/>
              </a:rPr>
              <a:t>		background-color: red;</a:t>
            </a:r>
          </a:p>
          <a:p>
            <a:pPr marL="109728" indent="0">
              <a:buNone/>
            </a:pPr>
            <a:r>
              <a:rPr lang="en-US" sz="2000" dirty="0">
                <a:latin typeface="Courier New" pitchFamily="49" charset="0"/>
                <a:cs typeface="Courier New" pitchFamily="49" charset="0"/>
              </a:rPr>
              <a:t>p { </a:t>
            </a:r>
            <a:endParaRPr lang="en-US" sz="2000" dirty="0" smtClean="0">
              <a:latin typeface="Courier New" pitchFamily="49" charset="0"/>
              <a:cs typeface="Courier New" pitchFamily="49" charset="0"/>
            </a:endParaRPr>
          </a:p>
          <a:p>
            <a:pPr marL="109728" indent="0">
              <a:buNone/>
            </a:pPr>
            <a:r>
              <a:rPr lang="en-US" sz="2000" dirty="0">
                <a:latin typeface="Courier New" pitchFamily="49" charset="0"/>
                <a:cs typeface="Courier New" pitchFamily="49" charset="0"/>
              </a:rPr>
              <a:t>	</a:t>
            </a:r>
            <a:r>
              <a:rPr lang="en-US" sz="2000" b="1" dirty="0" smtClean="0">
                <a:solidFill>
                  <a:srgbClr val="FF0000"/>
                </a:solidFill>
                <a:latin typeface="Courier New" pitchFamily="49" charset="0"/>
                <a:cs typeface="Courier New" pitchFamily="49" charset="0"/>
              </a:rPr>
              <a:t>transition-property</a:t>
            </a:r>
            <a:r>
              <a:rPr lang="en-US" sz="2000" dirty="0">
                <a:latin typeface="Courier New" pitchFamily="49" charset="0"/>
                <a:cs typeface="Courier New" pitchFamily="49" charset="0"/>
              </a:rPr>
              <a:t>: background-color; </a:t>
            </a:r>
            <a:endParaRPr lang="en-US" sz="2000" dirty="0" smtClean="0">
              <a:latin typeface="Courier New" pitchFamily="49" charset="0"/>
              <a:cs typeface="Courier New" pitchFamily="49" charset="0"/>
            </a:endParaRPr>
          </a:p>
          <a:p>
            <a:pPr marL="109728" indent="0">
              <a:buNone/>
            </a:pPr>
            <a:r>
              <a:rPr lang="en-US" sz="2000" dirty="0">
                <a:latin typeface="Courier New" pitchFamily="49" charset="0"/>
                <a:cs typeface="Courier New" pitchFamily="49" charset="0"/>
              </a:rPr>
              <a:t>	</a:t>
            </a:r>
            <a:r>
              <a:rPr lang="en-US" sz="2000" b="1" dirty="0" smtClean="0">
                <a:solidFill>
                  <a:srgbClr val="FF0000"/>
                </a:solidFill>
                <a:latin typeface="Courier New" pitchFamily="49" charset="0"/>
                <a:cs typeface="Courier New" pitchFamily="49" charset="0"/>
              </a:rPr>
              <a:t>transition-duration</a:t>
            </a:r>
            <a:r>
              <a:rPr lang="en-US" sz="2000" dirty="0">
                <a:latin typeface="Courier New" pitchFamily="49" charset="0"/>
                <a:cs typeface="Courier New" pitchFamily="49" charset="0"/>
              </a:rPr>
              <a:t>: 2</a:t>
            </a:r>
            <a:r>
              <a:rPr lang="en-US" sz="2000" b="1" dirty="0">
                <a:solidFill>
                  <a:srgbClr val="FF0000"/>
                </a:solidFill>
                <a:latin typeface="Courier New" pitchFamily="49" charset="0"/>
                <a:cs typeface="Courier New" pitchFamily="49" charset="0"/>
              </a:rPr>
              <a:t>s</a:t>
            </a:r>
            <a:r>
              <a:rPr lang="en-US" sz="2000" dirty="0" smtClean="0">
                <a:latin typeface="Courier New" pitchFamily="49" charset="0"/>
                <a:cs typeface="Courier New" pitchFamily="49" charset="0"/>
              </a:rPr>
              <a:t>;</a:t>
            </a:r>
          </a:p>
          <a:p>
            <a:pPr marL="109728" indent="0">
              <a:buNone/>
            </a:pPr>
            <a:r>
              <a:rPr lang="en-US" sz="2000" dirty="0" smtClean="0">
                <a:latin typeface="Courier New" pitchFamily="49" charset="0"/>
                <a:cs typeface="Courier New" pitchFamily="49" charset="0"/>
              </a:rPr>
              <a:t> 	background-color</a:t>
            </a:r>
            <a:r>
              <a:rPr lang="en-US" sz="2000" dirty="0">
                <a:latin typeface="Courier New" pitchFamily="49" charset="0"/>
                <a:cs typeface="Courier New" pitchFamily="49" charset="0"/>
              </a:rPr>
              <a:t>: red; </a:t>
            </a:r>
            <a:endParaRPr lang="en-US" sz="2000" dirty="0" smtClean="0">
              <a:latin typeface="Courier New" pitchFamily="49" charset="0"/>
              <a:cs typeface="Courier New" pitchFamily="49" charset="0"/>
            </a:endParaRPr>
          </a:p>
          <a:p>
            <a:pPr marL="109728" indent="0">
              <a:buNone/>
            </a:pPr>
            <a:r>
              <a:rPr lang="en-US" sz="2000" dirty="0" smtClean="0">
                <a:latin typeface="Courier New" pitchFamily="49" charset="0"/>
                <a:cs typeface="Courier New" pitchFamily="49" charset="0"/>
              </a:rPr>
              <a:t>}</a:t>
            </a:r>
            <a:endParaRPr lang="nl-BE" sz="2000" dirty="0">
              <a:latin typeface="Courier New" pitchFamily="49" charset="0"/>
              <a:cs typeface="Courier New" pitchFamily="49" charset="0"/>
            </a:endParaRPr>
          </a:p>
        </p:txBody>
      </p:sp>
      <p:sp>
        <p:nvSpPr>
          <p:cNvPr id="4" name="TextBox 3"/>
          <p:cNvSpPr txBox="1"/>
          <p:nvPr/>
        </p:nvSpPr>
        <p:spPr>
          <a:xfrm>
            <a:off x="5943600" y="2782669"/>
            <a:ext cx="3124200" cy="646331"/>
          </a:xfrm>
          <a:prstGeom prst="rect">
            <a:avLst/>
          </a:prstGeom>
          <a:solidFill>
            <a:schemeClr val="accent1">
              <a:alpha val="25000"/>
            </a:schemeClr>
          </a:solidFill>
          <a:ln>
            <a:solidFill>
              <a:schemeClr val="accent1"/>
            </a:solidFill>
          </a:ln>
        </p:spPr>
        <p:txBody>
          <a:bodyPr wrap="square" rtlCol="0">
            <a:spAutoFit/>
          </a:bodyPr>
          <a:lstStyle/>
          <a:p>
            <a:r>
              <a:rPr lang="nl-BE" dirty="0" smtClean="0"/>
              <a:t>De eigenschap(pen) die de transitie gaan ‘triggeren’</a:t>
            </a:r>
            <a:endParaRPr lang="nl-BE" dirty="0"/>
          </a:p>
        </p:txBody>
      </p:sp>
      <p:sp>
        <p:nvSpPr>
          <p:cNvPr id="5" name="TextBox 4"/>
          <p:cNvSpPr txBox="1"/>
          <p:nvPr/>
        </p:nvSpPr>
        <p:spPr>
          <a:xfrm>
            <a:off x="5924550" y="5159046"/>
            <a:ext cx="3124200" cy="984885"/>
          </a:xfrm>
          <a:prstGeom prst="rect">
            <a:avLst/>
          </a:prstGeom>
          <a:solidFill>
            <a:schemeClr val="accent1">
              <a:alpha val="25000"/>
            </a:schemeClr>
          </a:solidFill>
          <a:ln>
            <a:solidFill>
              <a:schemeClr val="accent1"/>
            </a:solidFill>
          </a:ln>
        </p:spPr>
        <p:txBody>
          <a:bodyPr wrap="square" rtlCol="0">
            <a:spAutoFit/>
          </a:bodyPr>
          <a:lstStyle/>
          <a:p>
            <a:r>
              <a:rPr lang="nl-BE" dirty="0" smtClean="0"/>
              <a:t>De duur van de transitie, uitgedrukt in seconden (</a:t>
            </a:r>
            <a:r>
              <a:rPr lang="nl-BE" sz="2000" b="1" dirty="0">
                <a:solidFill>
                  <a:srgbClr val="FF0000"/>
                </a:solidFill>
                <a:latin typeface="Courier New" pitchFamily="49" charset="0"/>
                <a:cs typeface="Courier New" pitchFamily="49" charset="0"/>
              </a:rPr>
              <a:t>s</a:t>
            </a:r>
            <a:r>
              <a:rPr lang="nl-BE" dirty="0" smtClean="0"/>
              <a:t>) of milliseconden (</a:t>
            </a:r>
            <a:r>
              <a:rPr lang="nl-BE" sz="2000" b="1" dirty="0">
                <a:solidFill>
                  <a:srgbClr val="FF0000"/>
                </a:solidFill>
                <a:latin typeface="Courier New" pitchFamily="49" charset="0"/>
                <a:cs typeface="Courier New" pitchFamily="49" charset="0"/>
              </a:rPr>
              <a:t>ms</a:t>
            </a:r>
            <a:r>
              <a:rPr lang="nl-BE" dirty="0" smtClean="0"/>
              <a:t>)</a:t>
            </a:r>
            <a:endParaRPr lang="nl-BE" dirty="0"/>
          </a:p>
        </p:txBody>
      </p:sp>
      <p:cxnSp>
        <p:nvCxnSpPr>
          <p:cNvPr id="7" name="Straight Arrow Connector 6"/>
          <p:cNvCxnSpPr>
            <a:stCxn id="4" idx="2"/>
          </p:cNvCxnSpPr>
          <p:nvPr/>
        </p:nvCxnSpPr>
        <p:spPr>
          <a:xfrm flipH="1">
            <a:off x="4672374" y="3429000"/>
            <a:ext cx="2833326"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0"/>
          </p:cNvCxnSpPr>
          <p:nvPr/>
        </p:nvCxnSpPr>
        <p:spPr>
          <a:xfrm flipH="1" flipV="1">
            <a:off x="4672374" y="4767860"/>
            <a:ext cx="2814276" cy="391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916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nl-BE"/>
          </a:p>
        </p:txBody>
      </p:sp>
      <p:sp>
        <p:nvSpPr>
          <p:cNvPr id="2" name="Content Placeholder 1"/>
          <p:cNvSpPr>
            <a:spLocks noGrp="1"/>
          </p:cNvSpPr>
          <p:nvPr>
            <p:ph idx="1"/>
          </p:nvPr>
        </p:nvSpPr>
        <p:spPr/>
        <p:txBody>
          <a:bodyPr>
            <a:normAutofit fontScale="92500"/>
          </a:bodyPr>
          <a:lstStyle/>
          <a:p>
            <a:r>
              <a:rPr lang="nl-BE" dirty="0" smtClean="0"/>
              <a:t>Als je die eigenschap aanpast (</a:t>
            </a:r>
            <a:r>
              <a:rPr lang="nl-BE" sz="2600" dirty="0" smtClean="0"/>
              <a:t>background-</a:t>
            </a:r>
            <a:r>
              <a:rPr lang="nl-BE" sz="2600" dirty="0" err="1" smtClean="0"/>
              <a:t>color</a:t>
            </a:r>
            <a:r>
              <a:rPr lang="nl-BE" sz="2600" dirty="0" smtClean="0"/>
              <a:t> in het voorbeeld</a:t>
            </a:r>
            <a:r>
              <a:rPr lang="nl-BE" dirty="0" smtClean="0"/>
              <a:t>), trigger je de transitie. </a:t>
            </a:r>
            <a:br>
              <a:rPr lang="nl-BE" dirty="0" smtClean="0"/>
            </a:br>
            <a:r>
              <a:rPr lang="nl-BE" dirty="0" smtClean="0"/>
              <a:t>Kan zowel met CSS als met javascript :</a:t>
            </a:r>
          </a:p>
          <a:p>
            <a:pPr marL="109728" indent="0">
              <a:buNone/>
            </a:pPr>
            <a:r>
              <a:rPr lang="nl-BE" dirty="0" smtClean="0">
                <a:latin typeface="Courier New" pitchFamily="49" charset="0"/>
                <a:cs typeface="Courier New" pitchFamily="49" charset="0"/>
              </a:rPr>
              <a:t>p:hover </a:t>
            </a:r>
            <a:r>
              <a:rPr lang="nl-BE" dirty="0">
                <a:latin typeface="Courier New" pitchFamily="49" charset="0"/>
                <a:cs typeface="Courier New" pitchFamily="49" charset="0"/>
              </a:rPr>
              <a:t>{ background-color: blue; </a:t>
            </a:r>
            <a:r>
              <a:rPr lang="nl-BE" dirty="0" smtClean="0">
                <a:latin typeface="Courier New" pitchFamily="49" charset="0"/>
                <a:cs typeface="Courier New" pitchFamily="49" charset="0"/>
              </a:rPr>
              <a:t>}</a:t>
            </a:r>
          </a:p>
          <a:p>
            <a:endParaRPr lang="nl-BE" dirty="0"/>
          </a:p>
          <a:p>
            <a:r>
              <a:rPr lang="nl-BE" dirty="0" smtClean="0"/>
              <a:t>Plaats de </a:t>
            </a:r>
            <a:r>
              <a:rPr lang="nl-BE" dirty="0" smtClean="0">
                <a:latin typeface="Courier New" pitchFamily="49" charset="0"/>
                <a:cs typeface="Courier New" pitchFamily="49" charset="0"/>
              </a:rPr>
              <a:t>transition-property</a:t>
            </a:r>
            <a:r>
              <a:rPr lang="nl-BE" dirty="0" smtClean="0"/>
              <a:t>, </a:t>
            </a:r>
            <a:r>
              <a:rPr lang="nl-BE" dirty="0" smtClean="0">
                <a:latin typeface="Courier New" pitchFamily="49" charset="0"/>
                <a:cs typeface="Courier New" pitchFamily="49" charset="0"/>
              </a:rPr>
              <a:t>transition-delay</a:t>
            </a:r>
            <a:r>
              <a:rPr lang="nl-BE" dirty="0" smtClean="0"/>
              <a:t>, enz op het normale element, niet op de hover status</a:t>
            </a:r>
            <a:endParaRPr lang="nl-BE" dirty="0"/>
          </a:p>
        </p:txBody>
      </p:sp>
      <p:sp>
        <p:nvSpPr>
          <p:cNvPr id="4" name="TextBox 3"/>
          <p:cNvSpPr txBox="1"/>
          <p:nvPr/>
        </p:nvSpPr>
        <p:spPr>
          <a:xfrm>
            <a:off x="5867400" y="5486400"/>
            <a:ext cx="3124200" cy="369332"/>
          </a:xfrm>
          <a:prstGeom prst="rect">
            <a:avLst/>
          </a:prstGeom>
          <a:solidFill>
            <a:schemeClr val="accent1">
              <a:alpha val="25000"/>
            </a:schemeClr>
          </a:solidFill>
          <a:ln>
            <a:solidFill>
              <a:schemeClr val="accent1"/>
            </a:solidFill>
          </a:ln>
        </p:spPr>
        <p:txBody>
          <a:bodyPr wrap="square" rtlCol="0">
            <a:spAutoFit/>
          </a:bodyPr>
          <a:lstStyle/>
          <a:p>
            <a:r>
              <a:rPr lang="nl-BE" dirty="0" smtClean="0"/>
              <a:t>Vb 1</a:t>
            </a:r>
            <a:endParaRPr lang="nl-BE" dirty="0"/>
          </a:p>
        </p:txBody>
      </p:sp>
    </p:spTree>
    <p:extLst>
      <p:ext uri="{BB962C8B-B14F-4D97-AF65-F5344CB8AC3E}">
        <p14:creationId xmlns:p14="http://schemas.microsoft.com/office/powerpoint/2010/main" val="2157037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nl-BE"/>
          </a:p>
        </p:txBody>
      </p:sp>
      <p:sp>
        <p:nvSpPr>
          <p:cNvPr id="2" name="Content Placeholder 1"/>
          <p:cNvSpPr>
            <a:spLocks noGrp="1"/>
          </p:cNvSpPr>
          <p:nvPr>
            <p:ph idx="1"/>
          </p:nvPr>
        </p:nvSpPr>
        <p:spPr/>
        <p:txBody>
          <a:bodyPr>
            <a:normAutofit lnSpcReduction="10000"/>
          </a:bodyPr>
          <a:lstStyle/>
          <a:p>
            <a:r>
              <a:rPr lang="nl-BE" dirty="0" smtClean="0"/>
              <a:t>Meerdere eigenschappen tegelijk animeren : plaats ze gescheiden door een komma achter de </a:t>
            </a:r>
            <a:r>
              <a:rPr lang="nl-BE" dirty="0" smtClean="0">
                <a:latin typeface="Courier New" pitchFamily="49" charset="0"/>
                <a:cs typeface="Courier New" pitchFamily="49" charset="0"/>
              </a:rPr>
              <a:t>transition-property</a:t>
            </a:r>
            <a:r>
              <a:rPr lang="nl-BE" dirty="0" smtClean="0"/>
              <a:t> property.</a:t>
            </a:r>
          </a:p>
          <a:p>
            <a:r>
              <a:rPr lang="nl-BE" dirty="0" smtClean="0"/>
              <a:t>Die eigenschappen een andere transitie-duur geven : plaats de duur voor iedere eigenschap achter de property </a:t>
            </a:r>
            <a:r>
              <a:rPr lang="nl-BE" dirty="0" smtClean="0">
                <a:latin typeface="Courier New" pitchFamily="49" charset="0"/>
                <a:cs typeface="Courier New" pitchFamily="49" charset="0"/>
              </a:rPr>
              <a:t>transition-duration</a:t>
            </a:r>
            <a:r>
              <a:rPr lang="nl-BE" dirty="0" smtClean="0"/>
              <a:t>, gescheiden door een komma, zelfde volgorde van </a:t>
            </a:r>
            <a:r>
              <a:rPr lang="nl-BE" dirty="0" smtClean="0">
                <a:latin typeface="Courier New" pitchFamily="49" charset="0"/>
                <a:cs typeface="Courier New" pitchFamily="49" charset="0"/>
              </a:rPr>
              <a:t>transition-property</a:t>
            </a:r>
            <a:r>
              <a:rPr lang="nl-BE" dirty="0" smtClean="0"/>
              <a:t>.</a:t>
            </a:r>
            <a:endParaRPr lang="nl-BE" dirty="0"/>
          </a:p>
        </p:txBody>
      </p:sp>
      <p:sp>
        <p:nvSpPr>
          <p:cNvPr id="4" name="TextBox 3"/>
          <p:cNvSpPr txBox="1"/>
          <p:nvPr/>
        </p:nvSpPr>
        <p:spPr>
          <a:xfrm>
            <a:off x="5791200" y="5486400"/>
            <a:ext cx="3124200" cy="369332"/>
          </a:xfrm>
          <a:prstGeom prst="rect">
            <a:avLst/>
          </a:prstGeom>
          <a:solidFill>
            <a:schemeClr val="accent1">
              <a:alpha val="25000"/>
            </a:schemeClr>
          </a:solidFill>
          <a:ln>
            <a:solidFill>
              <a:schemeClr val="accent1"/>
            </a:solidFill>
          </a:ln>
        </p:spPr>
        <p:txBody>
          <a:bodyPr wrap="square" rtlCol="0">
            <a:spAutoFit/>
          </a:bodyPr>
          <a:lstStyle/>
          <a:p>
            <a:r>
              <a:rPr lang="nl-BE" dirty="0" smtClean="0"/>
              <a:t>Vb 2, 3</a:t>
            </a:r>
            <a:endParaRPr lang="nl-BE" dirty="0"/>
          </a:p>
        </p:txBody>
      </p:sp>
    </p:spTree>
    <p:extLst>
      <p:ext uri="{BB962C8B-B14F-4D97-AF65-F5344CB8AC3E}">
        <p14:creationId xmlns:p14="http://schemas.microsoft.com/office/powerpoint/2010/main" val="1783743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nl-BE"/>
          </a:p>
        </p:txBody>
      </p:sp>
      <p:sp>
        <p:nvSpPr>
          <p:cNvPr id="2" name="Content Placeholder 1"/>
          <p:cNvSpPr>
            <a:spLocks noGrp="1"/>
          </p:cNvSpPr>
          <p:nvPr>
            <p:ph idx="1"/>
          </p:nvPr>
        </p:nvSpPr>
        <p:spPr/>
        <p:txBody>
          <a:bodyPr>
            <a:normAutofit lnSpcReduction="10000"/>
          </a:bodyPr>
          <a:lstStyle/>
          <a:p>
            <a:pPr marL="109728" indent="0">
              <a:buNone/>
            </a:pPr>
            <a:r>
              <a:rPr lang="nl-BE" dirty="0" smtClean="0">
                <a:latin typeface="Courier New" pitchFamily="49" charset="0"/>
                <a:cs typeface="Courier New" pitchFamily="49" charset="0"/>
              </a:rPr>
              <a:t>transition-property:</a:t>
            </a:r>
            <a:r>
              <a:rPr lang="nl-BE" b="1" dirty="0" smtClean="0">
                <a:solidFill>
                  <a:srgbClr val="FF0000"/>
                </a:solidFill>
                <a:latin typeface="Courier New" pitchFamily="49" charset="0"/>
                <a:cs typeface="Courier New" pitchFamily="49" charset="0"/>
              </a:rPr>
              <a:t>any</a:t>
            </a:r>
            <a:r>
              <a:rPr lang="nl-BE" dirty="0" smtClean="0">
                <a:latin typeface="Courier New" pitchFamily="49" charset="0"/>
                <a:cs typeface="Courier New" pitchFamily="49" charset="0"/>
              </a:rPr>
              <a:t>;</a:t>
            </a:r>
          </a:p>
          <a:p>
            <a:r>
              <a:rPr lang="nl-BE" dirty="0" smtClean="0"/>
              <a:t>Zal de transitie uitvoeren als gelijk welke van de ondersteunde ‘transitie-bare’ eigenschappen wordt aangepast </a:t>
            </a:r>
            <a:br>
              <a:rPr lang="nl-BE" dirty="0" smtClean="0"/>
            </a:br>
            <a:r>
              <a:rPr lang="nl-BE" dirty="0" smtClean="0">
                <a:sym typeface="Wingdings" pitchFamily="2" charset="2"/>
              </a:rPr>
              <a:t> opletten, want daar zouden in de toekomst nieuwe eigenschappen bij kunnen komen, eigenschappen die je op dit moment nog niet verwacht te animeren.</a:t>
            </a:r>
            <a:endParaRPr lang="nl-BE" dirty="0"/>
          </a:p>
        </p:txBody>
      </p:sp>
    </p:spTree>
    <p:extLst>
      <p:ext uri="{BB962C8B-B14F-4D97-AF65-F5344CB8AC3E}">
        <p14:creationId xmlns:p14="http://schemas.microsoft.com/office/powerpoint/2010/main" val="3333798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nl-BE"/>
          </a:p>
        </p:txBody>
      </p:sp>
      <p:sp>
        <p:nvSpPr>
          <p:cNvPr id="2" name="Content Placeholder 1"/>
          <p:cNvSpPr>
            <a:spLocks noGrp="1"/>
          </p:cNvSpPr>
          <p:nvPr>
            <p:ph idx="1"/>
          </p:nvPr>
        </p:nvSpPr>
        <p:spPr/>
        <p:txBody>
          <a:bodyPr/>
          <a:lstStyle/>
          <a:p>
            <a:r>
              <a:rPr lang="nl-BE" dirty="0" smtClean="0"/>
              <a:t>Korte notatie :</a:t>
            </a:r>
          </a:p>
          <a:p>
            <a:pPr marL="109728" indent="0">
              <a:buNone/>
            </a:pPr>
            <a:r>
              <a:rPr lang="nl-BE" dirty="0" smtClean="0">
                <a:latin typeface="Courier New" pitchFamily="49" charset="0"/>
                <a:cs typeface="Courier New" pitchFamily="49" charset="0"/>
              </a:rPr>
              <a:t>transition : background-color 5s, color 500ms;</a:t>
            </a:r>
          </a:p>
          <a:p>
            <a:endParaRPr lang="nl-BE" dirty="0"/>
          </a:p>
        </p:txBody>
      </p:sp>
    </p:spTree>
    <p:extLst>
      <p:ext uri="{BB962C8B-B14F-4D97-AF65-F5344CB8AC3E}">
        <p14:creationId xmlns:p14="http://schemas.microsoft.com/office/powerpoint/2010/main" val="21244556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Transitie timing</a:t>
            </a:r>
            <a:endParaRPr lang="nl-BE" dirty="0"/>
          </a:p>
        </p:txBody>
      </p:sp>
      <p:sp>
        <p:nvSpPr>
          <p:cNvPr id="2" name="Content Placeholder 1"/>
          <p:cNvSpPr>
            <a:spLocks noGrp="1"/>
          </p:cNvSpPr>
          <p:nvPr>
            <p:ph idx="1"/>
          </p:nvPr>
        </p:nvSpPr>
        <p:spPr/>
        <p:txBody>
          <a:bodyPr>
            <a:normAutofit fontScale="92500" lnSpcReduction="20000"/>
          </a:bodyPr>
          <a:lstStyle/>
          <a:p>
            <a:r>
              <a:rPr lang="nl-BE" dirty="0" smtClean="0"/>
              <a:t>Hoe snel moet de transitie gebeuren?</a:t>
            </a:r>
          </a:p>
          <a:p>
            <a:r>
              <a:rPr lang="nl-BE" dirty="0" smtClean="0">
                <a:solidFill>
                  <a:schemeClr val="accent1"/>
                </a:solidFill>
                <a:latin typeface="Courier New" pitchFamily="49" charset="0"/>
                <a:cs typeface="Courier New" pitchFamily="49" charset="0"/>
              </a:rPr>
              <a:t>transition-timing-function</a:t>
            </a:r>
            <a:r>
              <a:rPr lang="nl-BE" dirty="0" smtClean="0">
                <a:latin typeface="Courier New" pitchFamily="49" charset="0"/>
                <a:cs typeface="Courier New" pitchFamily="49" charset="0"/>
              </a:rPr>
              <a:t> :</a:t>
            </a:r>
          </a:p>
          <a:p>
            <a:pPr lvl="1"/>
            <a:r>
              <a:rPr lang="nl-BE" dirty="0" smtClean="0">
                <a:solidFill>
                  <a:schemeClr val="accent2"/>
                </a:solidFill>
                <a:latin typeface="Courier New" pitchFamily="49" charset="0"/>
                <a:cs typeface="Courier New" pitchFamily="49" charset="0"/>
              </a:rPr>
              <a:t>ease</a:t>
            </a:r>
          </a:p>
          <a:p>
            <a:pPr lvl="1"/>
            <a:r>
              <a:rPr lang="nl-BE" dirty="0" smtClean="0">
                <a:solidFill>
                  <a:schemeClr val="accent2"/>
                </a:solidFill>
                <a:latin typeface="Courier New" pitchFamily="49" charset="0"/>
                <a:cs typeface="Courier New" pitchFamily="49" charset="0"/>
              </a:rPr>
              <a:t>linear</a:t>
            </a:r>
          </a:p>
          <a:p>
            <a:pPr lvl="1"/>
            <a:r>
              <a:rPr lang="nl-BE" dirty="0" smtClean="0">
                <a:solidFill>
                  <a:schemeClr val="accent2"/>
                </a:solidFill>
                <a:latin typeface="Courier New" pitchFamily="49" charset="0"/>
                <a:cs typeface="Courier New" pitchFamily="49" charset="0"/>
              </a:rPr>
              <a:t>ease-in</a:t>
            </a:r>
          </a:p>
          <a:p>
            <a:pPr lvl="1"/>
            <a:r>
              <a:rPr lang="nl-BE" dirty="0" smtClean="0">
                <a:solidFill>
                  <a:schemeClr val="accent2"/>
                </a:solidFill>
                <a:latin typeface="Courier New" pitchFamily="49" charset="0"/>
                <a:cs typeface="Courier New" pitchFamily="49" charset="0"/>
              </a:rPr>
              <a:t>ease-out</a:t>
            </a:r>
          </a:p>
          <a:p>
            <a:pPr lvl="1"/>
            <a:r>
              <a:rPr lang="nl-BE" dirty="0" smtClean="0">
                <a:solidFill>
                  <a:schemeClr val="accent2"/>
                </a:solidFill>
                <a:latin typeface="Courier New" pitchFamily="49" charset="0"/>
                <a:cs typeface="Courier New" pitchFamily="49" charset="0"/>
              </a:rPr>
              <a:t>ease-in-out</a:t>
            </a:r>
          </a:p>
          <a:p>
            <a:r>
              <a:rPr lang="nl-BE" dirty="0">
                <a:hlinkClick r:id="rId2"/>
              </a:rPr>
              <a:t>https://</a:t>
            </a:r>
            <a:r>
              <a:rPr lang="nl-BE" dirty="0" smtClean="0">
                <a:hlinkClick r:id="rId2"/>
              </a:rPr>
              <a:t>developers.google.com/web/fundamentals/design-and-ui/animations/the-basics-of-easing?hl=en</a:t>
            </a:r>
            <a:endParaRPr lang="nl-BE" dirty="0" smtClean="0"/>
          </a:p>
          <a:p>
            <a:endParaRPr lang="nl-BE" dirty="0"/>
          </a:p>
        </p:txBody>
      </p:sp>
      <p:sp>
        <p:nvSpPr>
          <p:cNvPr id="4" name="TextBox 3"/>
          <p:cNvSpPr txBox="1"/>
          <p:nvPr/>
        </p:nvSpPr>
        <p:spPr>
          <a:xfrm>
            <a:off x="5867400" y="5679863"/>
            <a:ext cx="3124200" cy="369332"/>
          </a:xfrm>
          <a:prstGeom prst="rect">
            <a:avLst/>
          </a:prstGeom>
          <a:solidFill>
            <a:schemeClr val="accent1">
              <a:alpha val="25000"/>
            </a:schemeClr>
          </a:solidFill>
          <a:ln>
            <a:solidFill>
              <a:schemeClr val="accent1"/>
            </a:solidFill>
          </a:ln>
        </p:spPr>
        <p:txBody>
          <a:bodyPr wrap="square" rtlCol="0">
            <a:spAutoFit/>
          </a:bodyPr>
          <a:lstStyle/>
          <a:p>
            <a:r>
              <a:rPr lang="nl-BE" dirty="0" smtClean="0"/>
              <a:t>Vb transition-timing</a:t>
            </a:r>
            <a:endParaRPr lang="nl-BE" dirty="0"/>
          </a:p>
        </p:txBody>
      </p:sp>
    </p:spTree>
    <p:extLst>
      <p:ext uri="{BB962C8B-B14F-4D97-AF65-F5344CB8AC3E}">
        <p14:creationId xmlns:p14="http://schemas.microsoft.com/office/powerpoint/2010/main" val="2878692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Transition-delay</a:t>
            </a:r>
            <a:endParaRPr lang="nl-BE" dirty="0"/>
          </a:p>
        </p:txBody>
      </p:sp>
      <p:sp>
        <p:nvSpPr>
          <p:cNvPr id="2" name="Content Placeholder 1"/>
          <p:cNvSpPr>
            <a:spLocks noGrp="1"/>
          </p:cNvSpPr>
          <p:nvPr>
            <p:ph idx="1"/>
          </p:nvPr>
        </p:nvSpPr>
        <p:spPr>
          <a:xfrm>
            <a:off x="657948" y="1523232"/>
            <a:ext cx="8028852" cy="4801368"/>
          </a:xfrm>
        </p:spPr>
        <p:txBody>
          <a:bodyPr>
            <a:normAutofit fontScale="85000" lnSpcReduction="20000"/>
          </a:bodyPr>
          <a:lstStyle/>
          <a:p>
            <a:r>
              <a:rPr lang="nl-BE" dirty="0" smtClean="0"/>
              <a:t>Je transitie of een stuk van je transitie een vertraging geven</a:t>
            </a:r>
          </a:p>
          <a:p>
            <a:pPr marL="109728" indent="0">
              <a:buNone/>
            </a:pPr>
            <a:r>
              <a:rPr lang="nl-BE" dirty="0">
                <a:solidFill>
                  <a:schemeClr val="accent1"/>
                </a:solidFill>
                <a:latin typeface="Courier New" pitchFamily="49" charset="0"/>
                <a:cs typeface="Courier New" pitchFamily="49" charset="0"/>
              </a:rPr>
              <a:t>transition-duration</a:t>
            </a:r>
            <a:r>
              <a:rPr lang="nl-BE" dirty="0">
                <a:latin typeface="Courier New" pitchFamily="49" charset="0"/>
                <a:cs typeface="Courier New" pitchFamily="49" charset="0"/>
              </a:rPr>
              <a:t>: 150ms</a:t>
            </a:r>
            <a:r>
              <a:rPr lang="nl-BE" dirty="0" smtClean="0">
                <a:latin typeface="Courier New" pitchFamily="49" charset="0"/>
                <a:cs typeface="Courier New" pitchFamily="49" charset="0"/>
              </a:rPr>
              <a:t>;</a:t>
            </a:r>
          </a:p>
          <a:p>
            <a:r>
              <a:rPr lang="nl-BE" dirty="0" smtClean="0"/>
              <a:t>Zorg dat de transitie pas start na een vertraging van 150ms</a:t>
            </a:r>
          </a:p>
          <a:p>
            <a:pPr marL="109728" indent="0">
              <a:buNone/>
            </a:pPr>
            <a:r>
              <a:rPr lang="en-US" dirty="0">
                <a:solidFill>
                  <a:schemeClr val="accent1"/>
                </a:solidFill>
                <a:latin typeface="Courier New" pitchFamily="49" charset="0"/>
                <a:cs typeface="Courier New" pitchFamily="49" charset="0"/>
              </a:rPr>
              <a:t>transition-property</a:t>
            </a:r>
            <a:r>
              <a:rPr lang="en-US" dirty="0">
                <a:latin typeface="Courier New" pitchFamily="49" charset="0"/>
                <a:cs typeface="Courier New" pitchFamily="49" charset="0"/>
              </a:rPr>
              <a:t>: top, left; </a:t>
            </a:r>
            <a:endParaRPr lang="en-US" dirty="0" smtClean="0">
              <a:latin typeface="Courier New" pitchFamily="49" charset="0"/>
              <a:cs typeface="Courier New" pitchFamily="49" charset="0"/>
            </a:endParaRPr>
          </a:p>
          <a:p>
            <a:pPr marL="109728" indent="0">
              <a:buNone/>
            </a:pPr>
            <a:r>
              <a:rPr lang="en-US" dirty="0" smtClean="0">
                <a:solidFill>
                  <a:schemeClr val="accent1"/>
                </a:solidFill>
                <a:latin typeface="Courier New" pitchFamily="49" charset="0"/>
                <a:cs typeface="Courier New" pitchFamily="49" charset="0"/>
              </a:rPr>
              <a:t>transition-duration</a:t>
            </a:r>
            <a:r>
              <a:rPr lang="en-US" dirty="0">
                <a:latin typeface="Courier New" pitchFamily="49" charset="0"/>
                <a:cs typeface="Courier New" pitchFamily="49" charset="0"/>
              </a:rPr>
              <a:t>: 2s, 1.5s; </a:t>
            </a:r>
            <a:endParaRPr lang="en-US" dirty="0" smtClean="0">
              <a:latin typeface="Courier New" pitchFamily="49" charset="0"/>
              <a:cs typeface="Courier New" pitchFamily="49" charset="0"/>
            </a:endParaRPr>
          </a:p>
          <a:p>
            <a:pPr marL="109728" indent="0">
              <a:buNone/>
            </a:pPr>
            <a:r>
              <a:rPr lang="en-US" dirty="0" smtClean="0">
                <a:solidFill>
                  <a:schemeClr val="accent2"/>
                </a:solidFill>
                <a:latin typeface="Courier New" pitchFamily="49" charset="0"/>
                <a:cs typeface="Courier New" pitchFamily="49" charset="0"/>
              </a:rPr>
              <a:t>transition-delay</a:t>
            </a:r>
            <a:r>
              <a:rPr lang="en-US" dirty="0">
                <a:latin typeface="Courier New" pitchFamily="49" charset="0"/>
                <a:cs typeface="Courier New" pitchFamily="49" charset="0"/>
              </a:rPr>
              <a:t>: .5</a:t>
            </a:r>
            <a:r>
              <a:rPr lang="en-US" dirty="0">
                <a:solidFill>
                  <a:schemeClr val="accent2"/>
                </a:solidFill>
                <a:latin typeface="Courier New" pitchFamily="49" charset="0"/>
                <a:cs typeface="Courier New" pitchFamily="49" charset="0"/>
              </a:rPr>
              <a:t>s</a:t>
            </a:r>
            <a:r>
              <a:rPr lang="en-US" dirty="0">
                <a:latin typeface="Courier New" pitchFamily="49" charset="0"/>
                <a:cs typeface="Courier New" pitchFamily="49" charset="0"/>
              </a:rPr>
              <a:t>, 0</a:t>
            </a:r>
            <a:r>
              <a:rPr lang="en-US" dirty="0">
                <a:solidFill>
                  <a:schemeClr val="accent2"/>
                </a:solidFill>
                <a:latin typeface="Courier New" pitchFamily="49" charset="0"/>
                <a:cs typeface="Courier New" pitchFamily="49" charset="0"/>
              </a:rPr>
              <a:t>s</a:t>
            </a:r>
            <a:r>
              <a:rPr lang="en-US" dirty="0" smtClean="0">
                <a:latin typeface="Courier New" pitchFamily="49" charset="0"/>
                <a:cs typeface="Courier New" pitchFamily="49" charset="0"/>
              </a:rPr>
              <a:t>;</a:t>
            </a:r>
          </a:p>
          <a:p>
            <a:r>
              <a:rPr lang="en-US" dirty="0" smtClean="0"/>
              <a:t>De </a:t>
            </a:r>
            <a:r>
              <a:rPr lang="en-US" dirty="0" err="1" smtClean="0"/>
              <a:t>transitie</a:t>
            </a:r>
            <a:r>
              <a:rPr lang="en-US" dirty="0" smtClean="0"/>
              <a:t> van de top-</a:t>
            </a:r>
            <a:r>
              <a:rPr lang="en-US" dirty="0" err="1" smtClean="0"/>
              <a:t>waarde</a:t>
            </a:r>
            <a:r>
              <a:rPr lang="en-US" dirty="0" smtClean="0"/>
              <a:t> </a:t>
            </a:r>
            <a:br>
              <a:rPr lang="en-US" dirty="0" smtClean="0"/>
            </a:br>
            <a:r>
              <a:rPr lang="en-US" dirty="0" smtClean="0"/>
              <a:t>start pas </a:t>
            </a:r>
            <a:r>
              <a:rPr lang="en-US" dirty="0" err="1" smtClean="0"/>
              <a:t>na</a:t>
            </a:r>
            <a:r>
              <a:rPr lang="en-US" dirty="0" smtClean="0"/>
              <a:t> 0.5s</a:t>
            </a:r>
          </a:p>
        </p:txBody>
      </p:sp>
      <p:sp>
        <p:nvSpPr>
          <p:cNvPr id="4" name="TextBox 3"/>
          <p:cNvSpPr txBox="1"/>
          <p:nvPr/>
        </p:nvSpPr>
        <p:spPr>
          <a:xfrm>
            <a:off x="5867400" y="5638800"/>
            <a:ext cx="3124200" cy="369332"/>
          </a:xfrm>
          <a:prstGeom prst="rect">
            <a:avLst/>
          </a:prstGeom>
          <a:solidFill>
            <a:schemeClr val="accent1">
              <a:alpha val="25000"/>
            </a:schemeClr>
          </a:solidFill>
          <a:ln>
            <a:solidFill>
              <a:schemeClr val="accent1"/>
            </a:solidFill>
          </a:ln>
        </p:spPr>
        <p:txBody>
          <a:bodyPr wrap="square" rtlCol="0">
            <a:spAutoFit/>
          </a:bodyPr>
          <a:lstStyle/>
          <a:p>
            <a:r>
              <a:rPr lang="nl-BE" dirty="0" smtClean="0"/>
              <a:t>Vb transition-delay</a:t>
            </a:r>
            <a:endParaRPr lang="nl-BE" dirty="0"/>
          </a:p>
        </p:txBody>
      </p:sp>
    </p:spTree>
    <p:extLst>
      <p:ext uri="{BB962C8B-B14F-4D97-AF65-F5344CB8AC3E}">
        <p14:creationId xmlns:p14="http://schemas.microsoft.com/office/powerpoint/2010/main" val="2084728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nl-BE" dirty="0"/>
              <a:t>Gelijkenissen tussen css transities en animaties</a:t>
            </a:r>
          </a:p>
        </p:txBody>
      </p:sp>
      <p:sp>
        <p:nvSpPr>
          <p:cNvPr id="2" name="Content Placeholder 1"/>
          <p:cNvSpPr>
            <a:spLocks noGrp="1"/>
          </p:cNvSpPr>
          <p:nvPr>
            <p:ph idx="1"/>
          </p:nvPr>
        </p:nvSpPr>
        <p:spPr/>
        <p:txBody>
          <a:bodyPr/>
          <a:lstStyle/>
          <a:p>
            <a:r>
              <a:rPr lang="nl-BE" dirty="0" smtClean="0"/>
              <a:t>Ze </a:t>
            </a:r>
            <a:r>
              <a:rPr lang="nl-BE" dirty="0" smtClean="0">
                <a:solidFill>
                  <a:schemeClr val="accent1"/>
                </a:solidFill>
              </a:rPr>
              <a:t>animeren</a:t>
            </a:r>
            <a:r>
              <a:rPr lang="nl-BE" dirty="0" smtClean="0"/>
              <a:t> de </a:t>
            </a:r>
            <a:r>
              <a:rPr lang="nl-BE" dirty="0" smtClean="0">
                <a:solidFill>
                  <a:schemeClr val="accent1"/>
                </a:solidFill>
              </a:rPr>
              <a:t>verandering van css</a:t>
            </a:r>
            <a:r>
              <a:rPr lang="nl-BE" dirty="0" smtClean="0"/>
              <a:t> </a:t>
            </a:r>
            <a:r>
              <a:rPr lang="nl-BE" dirty="0" smtClean="0">
                <a:solidFill>
                  <a:schemeClr val="accent1"/>
                </a:solidFill>
              </a:rPr>
              <a:t>eigenschap(pen)</a:t>
            </a:r>
            <a:r>
              <a:rPr lang="nl-BE" dirty="0" smtClean="0"/>
              <a:t> over een bepaalde periode van tijd</a:t>
            </a:r>
          </a:p>
          <a:p>
            <a:r>
              <a:rPr lang="nl-BE" dirty="0" smtClean="0"/>
              <a:t>Ze hebben beide een </a:t>
            </a:r>
            <a:r>
              <a:rPr lang="nl-BE" dirty="0" smtClean="0">
                <a:solidFill>
                  <a:schemeClr val="accent1"/>
                </a:solidFill>
              </a:rPr>
              <a:t>tijdsduur</a:t>
            </a:r>
          </a:p>
          <a:p>
            <a:r>
              <a:rPr lang="nl-BE" dirty="0" smtClean="0"/>
              <a:t>Ze hebben beide een optionele</a:t>
            </a:r>
            <a:r>
              <a:rPr lang="nl-BE" dirty="0" smtClean="0">
                <a:solidFill>
                  <a:schemeClr val="accent1"/>
                </a:solidFill>
              </a:rPr>
              <a:t> vertraging</a:t>
            </a:r>
          </a:p>
          <a:p>
            <a:r>
              <a:rPr lang="nl-BE" dirty="0" smtClean="0"/>
              <a:t>Ze hebben beide een optionele</a:t>
            </a:r>
            <a:r>
              <a:rPr lang="nl-BE" dirty="0" smtClean="0">
                <a:solidFill>
                  <a:schemeClr val="accent1"/>
                </a:solidFill>
              </a:rPr>
              <a:t> timingsfunctie</a:t>
            </a:r>
            <a:r>
              <a:rPr lang="nl-BE" dirty="0" smtClean="0"/>
              <a:t>, die op dezelfde manier wordt beschreven</a:t>
            </a:r>
            <a:endParaRPr lang="nl-BE" dirty="0"/>
          </a:p>
        </p:txBody>
      </p:sp>
    </p:spTree>
    <p:extLst>
      <p:ext uri="{BB962C8B-B14F-4D97-AF65-F5344CB8AC3E}">
        <p14:creationId xmlns:p14="http://schemas.microsoft.com/office/powerpoint/2010/main" val="2069856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smtClean="0"/>
              <a:t>Conditionele css</a:t>
            </a:r>
            <a:endParaRPr lang="nl-BE" dirty="0"/>
          </a:p>
        </p:txBody>
      </p:sp>
      <p:sp>
        <p:nvSpPr>
          <p:cNvPr id="5" name="Text Placeholder 4"/>
          <p:cNvSpPr>
            <a:spLocks noGrp="1"/>
          </p:cNvSpPr>
          <p:nvPr>
            <p:ph type="body" idx="1"/>
          </p:nvPr>
        </p:nvSpPr>
        <p:spPr/>
        <p:txBody>
          <a:bodyPr/>
          <a:lstStyle/>
          <a:p>
            <a:r>
              <a:rPr lang="nl-BE" dirty="0" smtClean="0"/>
              <a:t>Of hoe vang je IE op …</a:t>
            </a:r>
            <a:endParaRPr lang="nl-BE" dirty="0"/>
          </a:p>
        </p:txBody>
      </p:sp>
    </p:spTree>
    <p:extLst>
      <p:ext uri="{BB962C8B-B14F-4D97-AF65-F5344CB8AC3E}">
        <p14:creationId xmlns:p14="http://schemas.microsoft.com/office/powerpoint/2010/main" val="38869209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nl-BE" dirty="0" smtClean="0"/>
              <a:t>Verschillen tussen css transities en animaties</a:t>
            </a:r>
            <a:endParaRPr lang="nl-BE" dirty="0"/>
          </a:p>
        </p:txBody>
      </p:sp>
      <p:sp>
        <p:nvSpPr>
          <p:cNvPr id="2" name="Content Placeholder 1"/>
          <p:cNvSpPr>
            <a:spLocks noGrp="1"/>
          </p:cNvSpPr>
          <p:nvPr>
            <p:ph idx="1"/>
          </p:nvPr>
        </p:nvSpPr>
        <p:spPr/>
        <p:txBody>
          <a:bodyPr>
            <a:normAutofit fontScale="85000" lnSpcReduction="20000"/>
          </a:bodyPr>
          <a:lstStyle/>
          <a:p>
            <a:r>
              <a:rPr lang="nl-BE" dirty="0" smtClean="0"/>
              <a:t>Animaties kunnen een willekeurig aantal keer </a:t>
            </a:r>
            <a:r>
              <a:rPr lang="nl-BE" dirty="0" smtClean="0">
                <a:solidFill>
                  <a:schemeClr val="accent1"/>
                </a:solidFill>
              </a:rPr>
              <a:t>herhalen</a:t>
            </a:r>
          </a:p>
          <a:p>
            <a:r>
              <a:rPr lang="nl-BE" dirty="0" smtClean="0"/>
              <a:t>Animaties kunnen </a:t>
            </a:r>
            <a:r>
              <a:rPr lang="nl-BE" dirty="0" smtClean="0">
                <a:solidFill>
                  <a:schemeClr val="accent1"/>
                </a:solidFill>
              </a:rPr>
              <a:t>zowel voorwaarts als achterwaarts</a:t>
            </a:r>
            <a:r>
              <a:rPr lang="nl-BE" dirty="0" smtClean="0"/>
              <a:t> gespecifieerd worden</a:t>
            </a:r>
          </a:p>
          <a:p>
            <a:r>
              <a:rPr lang="nl-BE" dirty="0" smtClean="0"/>
              <a:t>Animaties kunnen gelijk welk aantal tussenliggende stappen hebben (“</a:t>
            </a:r>
            <a:r>
              <a:rPr lang="nl-BE" dirty="0" smtClean="0">
                <a:solidFill>
                  <a:schemeClr val="accent1"/>
                </a:solidFill>
              </a:rPr>
              <a:t>keyframes</a:t>
            </a:r>
            <a:r>
              <a:rPr lang="nl-BE" dirty="0" smtClean="0"/>
              <a:t>”), maar transities hebben enkel een vast eind-en beginpunt (“keyframes”)</a:t>
            </a:r>
          </a:p>
          <a:p>
            <a:r>
              <a:rPr lang="nl-BE" dirty="0" smtClean="0"/>
              <a:t>Met transities kunnen we met het keyword “</a:t>
            </a:r>
            <a:r>
              <a:rPr lang="nl-BE" b="1" dirty="0">
                <a:solidFill>
                  <a:srgbClr val="FF0000"/>
                </a:solidFill>
                <a:latin typeface="Courier New" pitchFamily="49" charset="0"/>
                <a:cs typeface="Courier New" pitchFamily="49" charset="0"/>
              </a:rPr>
              <a:t>all</a:t>
            </a:r>
            <a:r>
              <a:rPr lang="nl-BE" dirty="0" smtClean="0"/>
              <a:t>” werken (alle eigenschappen zullen dan mee animeren). Met animaties moeten we </a:t>
            </a:r>
            <a:r>
              <a:rPr lang="nl-BE" dirty="0" smtClean="0">
                <a:solidFill>
                  <a:schemeClr val="accent1"/>
                </a:solidFill>
              </a:rPr>
              <a:t>elke eigenschap die we willen animeren specifiëren</a:t>
            </a:r>
            <a:r>
              <a:rPr lang="nl-BE" dirty="0" smtClean="0"/>
              <a:t>.</a:t>
            </a:r>
            <a:endParaRPr lang="nl-BE" dirty="0"/>
          </a:p>
        </p:txBody>
      </p:sp>
    </p:spTree>
    <p:extLst>
      <p:ext uri="{BB962C8B-B14F-4D97-AF65-F5344CB8AC3E}">
        <p14:creationId xmlns:p14="http://schemas.microsoft.com/office/powerpoint/2010/main" val="1883513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Hoe animaties maken</a:t>
            </a:r>
            <a:endParaRPr lang="nl-BE" dirty="0"/>
          </a:p>
        </p:txBody>
      </p:sp>
      <p:sp>
        <p:nvSpPr>
          <p:cNvPr id="2" name="Content Placeholder 1"/>
          <p:cNvSpPr>
            <a:spLocks noGrp="1"/>
          </p:cNvSpPr>
          <p:nvPr>
            <p:ph idx="1"/>
          </p:nvPr>
        </p:nvSpPr>
        <p:spPr/>
        <p:txBody>
          <a:bodyPr>
            <a:normAutofit fontScale="77500" lnSpcReduction="20000"/>
          </a:bodyPr>
          <a:lstStyle/>
          <a:p>
            <a:pPr marL="624078" indent="-514350">
              <a:buFont typeface="+mj-lt"/>
              <a:buAutoNum type="arabicPeriod"/>
            </a:pPr>
            <a:r>
              <a:rPr lang="nl-BE" b="0" dirty="0" smtClean="0"/>
              <a:t>Maak een gewone CSS regel aan die de element(en) beschrijft die je wilt animeren. Geef deze regel een reeks CSS eigenschappen die met animaties te maken hebben</a:t>
            </a:r>
          </a:p>
          <a:p>
            <a:pPr marL="624078" indent="-514350">
              <a:buFont typeface="+mj-lt"/>
              <a:buAutoNum type="arabicPeriod"/>
            </a:pPr>
            <a:r>
              <a:rPr lang="nl-BE" b="0" dirty="0" smtClean="0"/>
              <a:t>Maak een </a:t>
            </a:r>
            <a:r>
              <a:rPr lang="nl-BE" dirty="0" smtClean="0">
                <a:solidFill>
                  <a:schemeClr val="accent1"/>
                </a:solidFill>
                <a:latin typeface="Courier New" pitchFamily="49" charset="0"/>
                <a:cs typeface="Courier New" pitchFamily="49" charset="0"/>
              </a:rPr>
              <a:t>@keyframes</a:t>
            </a:r>
            <a:r>
              <a:rPr lang="nl-BE" b="0" dirty="0" smtClean="0">
                <a:solidFill>
                  <a:schemeClr val="accent1"/>
                </a:solidFill>
              </a:rPr>
              <a:t> </a:t>
            </a:r>
            <a:r>
              <a:rPr lang="nl-BE" b="0" dirty="0" smtClean="0"/>
              <a:t>regel, die 2 of meer keyframes in je animatie beschrijft. Als je enkel een begin-en een eindframe hebt, is een transitie waarschijnlijk meer geschikt.</a:t>
            </a:r>
            <a:br>
              <a:rPr lang="nl-BE" b="0" dirty="0" smtClean="0"/>
            </a:br>
            <a:r>
              <a:rPr lang="nl-BE" b="0" dirty="0" smtClean="0"/>
              <a:t>Elke keyframe beschrijft de staat van de geanimeerde eigenschap(pen) op dat specifieke moment tijdens de animatie</a:t>
            </a:r>
            <a:endParaRPr lang="nl-BE" b="0" dirty="0"/>
          </a:p>
        </p:txBody>
      </p:sp>
    </p:spTree>
    <p:extLst>
      <p:ext uri="{BB962C8B-B14F-4D97-AF65-F5344CB8AC3E}">
        <p14:creationId xmlns:p14="http://schemas.microsoft.com/office/powerpoint/2010/main" val="15228678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r>
              <a:rPr lang="nl-BE" dirty="0" smtClean="0"/>
              <a:t> </a:t>
            </a:r>
            <a:endParaRPr lang="nl-BE" dirty="0"/>
          </a:p>
        </p:txBody>
      </p:sp>
      <p:sp>
        <p:nvSpPr>
          <p:cNvPr id="2" name="Content Placeholder 1"/>
          <p:cNvSpPr>
            <a:spLocks noGrp="1"/>
          </p:cNvSpPr>
          <p:nvPr>
            <p:ph idx="1"/>
          </p:nvPr>
        </p:nvSpPr>
        <p:spPr/>
        <p:txBody>
          <a:bodyPr>
            <a:normAutofit fontScale="92500"/>
          </a:bodyPr>
          <a:lstStyle/>
          <a:p>
            <a:pPr marL="109728" indent="0">
              <a:buNone/>
            </a:pPr>
            <a:r>
              <a:rPr lang="nl-BE" dirty="0" smtClean="0">
                <a:latin typeface="Courier New" pitchFamily="49" charset="0"/>
                <a:cs typeface="Courier New" pitchFamily="49" charset="0"/>
              </a:rPr>
              <a:t>.animdemo{</a:t>
            </a:r>
          </a:p>
          <a:p>
            <a:pPr marL="109728" indent="0">
              <a:buNone/>
            </a:pPr>
            <a:r>
              <a:rPr lang="nl-BE" b="1" dirty="0" smtClean="0">
                <a:solidFill>
                  <a:schemeClr val="accent1"/>
                </a:solidFill>
                <a:latin typeface="Courier New" pitchFamily="49" charset="0"/>
                <a:cs typeface="Courier New" pitchFamily="49" charset="0"/>
              </a:rPr>
              <a:t>animation-name</a:t>
            </a:r>
            <a:r>
              <a:rPr lang="nl-BE" dirty="0">
                <a:latin typeface="Courier New" pitchFamily="49" charset="0"/>
                <a:cs typeface="Courier New" pitchFamily="49" charset="0"/>
              </a:rPr>
              <a:t>: </a:t>
            </a:r>
            <a:r>
              <a:rPr lang="nl-BE" dirty="0">
                <a:solidFill>
                  <a:schemeClr val="accent2"/>
                </a:solidFill>
                <a:latin typeface="Courier New" pitchFamily="49" charset="0"/>
                <a:cs typeface="Courier New" pitchFamily="49" charset="0"/>
              </a:rPr>
              <a:t>opening-sequence</a:t>
            </a:r>
            <a:r>
              <a:rPr lang="nl-BE" dirty="0">
                <a:latin typeface="Courier New" pitchFamily="49" charset="0"/>
                <a:cs typeface="Courier New" pitchFamily="49" charset="0"/>
              </a:rPr>
              <a:t>;</a:t>
            </a:r>
          </a:p>
          <a:p>
            <a:pPr marL="109728" indent="0">
              <a:buNone/>
            </a:pPr>
            <a:r>
              <a:rPr lang="nl-BE" dirty="0">
                <a:latin typeface="Courier New" pitchFamily="49" charset="0"/>
                <a:cs typeface="Courier New" pitchFamily="49" charset="0"/>
              </a:rPr>
              <a:t>animation-duration: 5s;</a:t>
            </a:r>
          </a:p>
          <a:p>
            <a:pPr marL="109728" indent="0">
              <a:buNone/>
            </a:pPr>
            <a:r>
              <a:rPr lang="nl-BE" b="1" dirty="0">
                <a:solidFill>
                  <a:schemeClr val="accent1"/>
                </a:solidFill>
                <a:latin typeface="Courier New" pitchFamily="49" charset="0"/>
                <a:cs typeface="Courier New" pitchFamily="49" charset="0"/>
              </a:rPr>
              <a:t>animation-iteration-count</a:t>
            </a:r>
            <a:r>
              <a:rPr lang="nl-BE" dirty="0">
                <a:latin typeface="Courier New" pitchFamily="49" charset="0"/>
                <a:cs typeface="Courier New" pitchFamily="49" charset="0"/>
              </a:rPr>
              <a:t>: </a:t>
            </a:r>
            <a:r>
              <a:rPr lang="nl-BE" dirty="0">
                <a:solidFill>
                  <a:schemeClr val="accent2"/>
                </a:solidFill>
                <a:latin typeface="Courier New" pitchFamily="49" charset="0"/>
                <a:cs typeface="Courier New" pitchFamily="49" charset="0"/>
              </a:rPr>
              <a:t>infinite</a:t>
            </a:r>
            <a:r>
              <a:rPr lang="nl-BE" dirty="0">
                <a:latin typeface="Courier New" pitchFamily="49" charset="0"/>
                <a:cs typeface="Courier New" pitchFamily="49" charset="0"/>
              </a:rPr>
              <a:t>;</a:t>
            </a:r>
          </a:p>
          <a:p>
            <a:pPr marL="109728" indent="0">
              <a:buNone/>
            </a:pPr>
            <a:r>
              <a:rPr lang="nl-BE" dirty="0">
                <a:latin typeface="Courier New" pitchFamily="49" charset="0"/>
                <a:cs typeface="Courier New" pitchFamily="49" charset="0"/>
              </a:rPr>
              <a:t>animation-timing-function: ease;</a:t>
            </a:r>
          </a:p>
          <a:p>
            <a:pPr marL="109728" indent="0">
              <a:buNone/>
            </a:pPr>
            <a:r>
              <a:rPr lang="nl-BE" b="1" dirty="0">
                <a:solidFill>
                  <a:schemeClr val="accent1"/>
                </a:solidFill>
                <a:latin typeface="Courier New" pitchFamily="49" charset="0"/>
                <a:cs typeface="Courier New" pitchFamily="49" charset="0"/>
              </a:rPr>
              <a:t>animation-direction</a:t>
            </a:r>
            <a:r>
              <a:rPr lang="nl-BE" dirty="0">
                <a:latin typeface="Courier New" pitchFamily="49" charset="0"/>
                <a:cs typeface="Courier New" pitchFamily="49" charset="0"/>
              </a:rPr>
              <a:t>: </a:t>
            </a:r>
            <a:r>
              <a:rPr lang="nl-BE" dirty="0">
                <a:solidFill>
                  <a:schemeClr val="accent2"/>
                </a:solidFill>
                <a:latin typeface="Courier New" pitchFamily="49" charset="0"/>
                <a:cs typeface="Courier New" pitchFamily="49" charset="0"/>
              </a:rPr>
              <a:t>alternate</a:t>
            </a:r>
            <a:r>
              <a:rPr lang="nl-BE" dirty="0" smtClean="0">
                <a:latin typeface="Courier New" pitchFamily="49" charset="0"/>
                <a:cs typeface="Courier New" pitchFamily="49" charset="0"/>
              </a:rPr>
              <a:t>;</a:t>
            </a:r>
          </a:p>
          <a:p>
            <a:pPr marL="109728" indent="0">
              <a:buNone/>
            </a:pPr>
            <a:r>
              <a:rPr lang="nl-BE" dirty="0">
                <a:latin typeface="Courier New" pitchFamily="49" charset="0"/>
                <a:cs typeface="Courier New" pitchFamily="49" charset="0"/>
              </a:rPr>
              <a:t>}</a:t>
            </a:r>
            <a:endParaRPr lang="nl-BE" dirty="0" smtClean="0">
              <a:latin typeface="Courier New" pitchFamily="49" charset="0"/>
              <a:cs typeface="Courier New" pitchFamily="49" charset="0"/>
            </a:endParaRPr>
          </a:p>
          <a:p>
            <a:endParaRPr lang="nl-BE" dirty="0"/>
          </a:p>
          <a:p>
            <a:endParaRPr lang="nl-BE" dirty="0"/>
          </a:p>
        </p:txBody>
      </p:sp>
      <p:sp>
        <p:nvSpPr>
          <p:cNvPr id="4" name="TextBox 3"/>
          <p:cNvSpPr txBox="1"/>
          <p:nvPr/>
        </p:nvSpPr>
        <p:spPr>
          <a:xfrm>
            <a:off x="5791200" y="398489"/>
            <a:ext cx="3124200" cy="923330"/>
          </a:xfrm>
          <a:prstGeom prst="rect">
            <a:avLst/>
          </a:prstGeom>
          <a:solidFill>
            <a:schemeClr val="accent1">
              <a:alpha val="25000"/>
            </a:schemeClr>
          </a:solidFill>
          <a:ln>
            <a:solidFill>
              <a:schemeClr val="accent1"/>
            </a:solidFill>
          </a:ln>
        </p:spPr>
        <p:txBody>
          <a:bodyPr wrap="square" rtlCol="0">
            <a:spAutoFit/>
          </a:bodyPr>
          <a:lstStyle/>
          <a:p>
            <a:r>
              <a:rPr lang="nl-BE" dirty="0" smtClean="0"/>
              <a:t>Naam van de animatie </a:t>
            </a:r>
            <a:r>
              <a:rPr lang="nl-BE" dirty="0" smtClean="0">
                <a:latin typeface="Courier New" pitchFamily="49" charset="0"/>
                <a:cs typeface="Courier New" pitchFamily="49" charset="0"/>
              </a:rPr>
              <a:t>(@keyframes </a:t>
            </a:r>
            <a:r>
              <a:rPr lang="nl-BE" dirty="0" smtClean="0">
                <a:solidFill>
                  <a:schemeClr val="accent2"/>
                </a:solidFill>
                <a:latin typeface="Courier New" pitchFamily="49" charset="0"/>
                <a:cs typeface="Courier New" pitchFamily="49" charset="0"/>
              </a:rPr>
              <a:t>opening-sequence</a:t>
            </a:r>
            <a:r>
              <a:rPr lang="nl-BE" dirty="0" smtClean="0"/>
              <a:t> in dit geval)</a:t>
            </a:r>
            <a:endParaRPr lang="nl-BE" dirty="0"/>
          </a:p>
        </p:txBody>
      </p:sp>
      <p:cxnSp>
        <p:nvCxnSpPr>
          <p:cNvPr id="6" name="Straight Arrow Connector 5"/>
          <p:cNvCxnSpPr>
            <a:stCxn id="4" idx="1"/>
          </p:cNvCxnSpPr>
          <p:nvPr/>
        </p:nvCxnSpPr>
        <p:spPr>
          <a:xfrm flipH="1">
            <a:off x="3581400" y="860154"/>
            <a:ext cx="2209800" cy="144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91200" y="5224635"/>
            <a:ext cx="3124200" cy="923330"/>
          </a:xfrm>
          <a:prstGeom prst="rect">
            <a:avLst/>
          </a:prstGeom>
          <a:solidFill>
            <a:schemeClr val="accent1">
              <a:alpha val="25000"/>
            </a:schemeClr>
          </a:solidFill>
          <a:ln>
            <a:solidFill>
              <a:schemeClr val="accent1"/>
            </a:solidFill>
          </a:ln>
        </p:spPr>
        <p:txBody>
          <a:bodyPr wrap="square" rtlCol="0">
            <a:spAutoFit/>
          </a:bodyPr>
          <a:lstStyle/>
          <a:p>
            <a:r>
              <a:rPr lang="nl-BE" dirty="0" smtClean="0"/>
              <a:t>Hoeveel keer moet de animatie herhaald worden? In dit geval </a:t>
            </a:r>
            <a:r>
              <a:rPr lang="nl-BE" dirty="0" smtClean="0">
                <a:solidFill>
                  <a:schemeClr val="accent2"/>
                </a:solidFill>
              </a:rPr>
              <a:t>oneindig</a:t>
            </a:r>
            <a:endParaRPr lang="nl-BE" dirty="0">
              <a:solidFill>
                <a:schemeClr val="accent2"/>
              </a:solidFill>
            </a:endParaRPr>
          </a:p>
        </p:txBody>
      </p:sp>
      <p:sp>
        <p:nvSpPr>
          <p:cNvPr id="9" name="TextBox 8"/>
          <p:cNvSpPr txBox="1"/>
          <p:nvPr/>
        </p:nvSpPr>
        <p:spPr>
          <a:xfrm>
            <a:off x="1143000" y="5224635"/>
            <a:ext cx="4343400" cy="923330"/>
          </a:xfrm>
          <a:prstGeom prst="rect">
            <a:avLst/>
          </a:prstGeom>
          <a:solidFill>
            <a:schemeClr val="accent1">
              <a:alpha val="25000"/>
            </a:schemeClr>
          </a:solidFill>
          <a:ln>
            <a:solidFill>
              <a:schemeClr val="accent1"/>
            </a:solidFill>
          </a:ln>
        </p:spPr>
        <p:txBody>
          <a:bodyPr wrap="square" rtlCol="0">
            <a:spAutoFit/>
          </a:bodyPr>
          <a:lstStyle/>
          <a:p>
            <a:r>
              <a:rPr lang="nl-BE" dirty="0" smtClean="0"/>
              <a:t>In welke richting moet deze animatie afgespeeld worden? In dit geval, </a:t>
            </a:r>
            <a:r>
              <a:rPr lang="nl-BE" dirty="0" smtClean="0">
                <a:solidFill>
                  <a:schemeClr val="accent2"/>
                </a:solidFill>
              </a:rPr>
              <a:t>wisselend</a:t>
            </a:r>
            <a:r>
              <a:rPr lang="nl-BE" dirty="0" smtClean="0"/>
              <a:t> (alternerend)</a:t>
            </a:r>
            <a:endParaRPr lang="nl-BE" dirty="0"/>
          </a:p>
        </p:txBody>
      </p:sp>
      <p:cxnSp>
        <p:nvCxnSpPr>
          <p:cNvPr id="11" name="Straight Arrow Connector 10"/>
          <p:cNvCxnSpPr>
            <a:stCxn id="8" idx="0"/>
          </p:cNvCxnSpPr>
          <p:nvPr/>
        </p:nvCxnSpPr>
        <p:spPr>
          <a:xfrm flipH="1" flipV="1">
            <a:off x="6248400" y="3810000"/>
            <a:ext cx="1104900" cy="1414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p:cNvCxnSpPr>
          <p:nvPr/>
        </p:nvCxnSpPr>
        <p:spPr>
          <a:xfrm flipV="1">
            <a:off x="3314700" y="5029200"/>
            <a:ext cx="1143000" cy="195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736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nl-BE"/>
          </a:p>
        </p:txBody>
      </p:sp>
      <p:sp>
        <p:nvSpPr>
          <p:cNvPr id="2" name="Content Placeholder 1"/>
          <p:cNvSpPr>
            <a:spLocks noGrp="1"/>
          </p:cNvSpPr>
          <p:nvPr>
            <p:ph idx="1"/>
          </p:nvPr>
        </p:nvSpPr>
        <p:spPr/>
        <p:txBody>
          <a:bodyPr>
            <a:normAutofit fontScale="92500" lnSpcReduction="10000"/>
          </a:bodyPr>
          <a:lstStyle/>
          <a:p>
            <a:pPr marL="109728" indent="0">
              <a:buNone/>
            </a:pPr>
            <a:r>
              <a:rPr lang="en-US" b="1" dirty="0">
                <a:solidFill>
                  <a:schemeClr val="accent1"/>
                </a:solidFill>
                <a:latin typeface="Courier New" pitchFamily="49" charset="0"/>
                <a:cs typeface="Courier New" pitchFamily="49" charset="0"/>
              </a:rPr>
              <a:t>@</a:t>
            </a:r>
            <a:r>
              <a:rPr lang="en-US" b="1" dirty="0" err="1">
                <a:solidFill>
                  <a:schemeClr val="accent1"/>
                </a:solidFill>
                <a:latin typeface="Courier New" pitchFamily="49" charset="0"/>
                <a:cs typeface="Courier New" pitchFamily="49" charset="0"/>
              </a:rPr>
              <a:t>keyframes</a:t>
            </a:r>
            <a:r>
              <a:rPr lang="en-US" b="1" dirty="0">
                <a:solidFill>
                  <a:schemeClr val="accent1"/>
                </a:solidFill>
                <a:latin typeface="Courier New" pitchFamily="49" charset="0"/>
                <a:cs typeface="Courier New" pitchFamily="49" charset="0"/>
              </a:rPr>
              <a:t> </a:t>
            </a:r>
            <a:r>
              <a:rPr lang="en-US" dirty="0">
                <a:solidFill>
                  <a:schemeClr val="accent2"/>
                </a:solidFill>
                <a:latin typeface="Courier New" pitchFamily="49" charset="0"/>
                <a:cs typeface="Courier New" pitchFamily="49" charset="0"/>
              </a:rPr>
              <a:t>opening-sequence</a:t>
            </a:r>
            <a:r>
              <a:rPr lang="en-US" dirty="0">
                <a:latin typeface="Courier New" pitchFamily="49" charset="0"/>
                <a:cs typeface="Courier New" pitchFamily="49" charset="0"/>
              </a:rPr>
              <a:t> { </a:t>
            </a:r>
            <a:endParaRPr lang="en-US" dirty="0" smtClean="0">
              <a:latin typeface="Courier New" pitchFamily="49" charset="0"/>
              <a:cs typeface="Courier New" pitchFamily="49" charset="0"/>
            </a:endParaRPr>
          </a:p>
          <a:p>
            <a:pPr marL="109728" indent="0">
              <a:buNone/>
            </a:pPr>
            <a:r>
              <a:rPr lang="en-US" dirty="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0</a:t>
            </a:r>
            <a:r>
              <a:rPr lang="en-US" b="1" dirty="0">
                <a:solidFill>
                  <a:srgbClr val="FF0000"/>
                </a:solidFill>
                <a:latin typeface="Courier New" pitchFamily="49" charset="0"/>
                <a:cs typeface="Courier New" pitchFamily="49" charset="0"/>
              </a:rPr>
              <a:t>% </a:t>
            </a: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left</a:t>
            </a:r>
            <a:r>
              <a:rPr lang="en-US" dirty="0">
                <a:latin typeface="Courier New" pitchFamily="49" charset="0"/>
                <a:cs typeface="Courier New" pitchFamily="49" charset="0"/>
              </a:rPr>
              <a:t>: 0%; </a:t>
            </a:r>
            <a:endParaRPr lang="en-US" dirty="0" smtClean="0">
              <a:latin typeface="Courier New" pitchFamily="49" charset="0"/>
              <a:cs typeface="Courier New" pitchFamily="49" charset="0"/>
            </a:endParaRP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pPr marL="109728" indent="0">
              <a:buNone/>
            </a:pPr>
            <a:r>
              <a:rPr lang="en-US" dirty="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100</a:t>
            </a:r>
            <a:r>
              <a:rPr lang="en-US" b="1" dirty="0">
                <a:solidFill>
                  <a:srgbClr val="FF0000"/>
                </a:solidFill>
                <a:latin typeface="Courier New" pitchFamily="49" charset="0"/>
                <a:cs typeface="Courier New" pitchFamily="49" charset="0"/>
              </a:rPr>
              <a:t>% </a:t>
            </a: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left</a:t>
            </a:r>
            <a:r>
              <a:rPr lang="en-US" dirty="0">
                <a:latin typeface="Courier New" pitchFamily="49" charset="0"/>
                <a:cs typeface="Courier New" pitchFamily="49" charset="0"/>
              </a:rPr>
              <a:t>: 80%; </a:t>
            </a:r>
            <a:endParaRPr lang="en-US" dirty="0" smtClean="0">
              <a:latin typeface="Courier New" pitchFamily="49" charset="0"/>
              <a:cs typeface="Courier New" pitchFamily="49" charset="0"/>
            </a:endParaRP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pPr marL="109728" indent="0">
              <a:buNone/>
            </a:pPr>
            <a:r>
              <a:rPr lang="en-US" dirty="0" smtClean="0">
                <a:latin typeface="Courier New" pitchFamily="49" charset="0"/>
                <a:cs typeface="Courier New" pitchFamily="49" charset="0"/>
              </a:rPr>
              <a:t>}</a:t>
            </a:r>
          </a:p>
          <a:p>
            <a:endParaRPr lang="en-US" dirty="0"/>
          </a:p>
          <a:p>
            <a:endParaRPr lang="nl-BE" dirty="0"/>
          </a:p>
        </p:txBody>
      </p:sp>
      <p:sp>
        <p:nvSpPr>
          <p:cNvPr id="4" name="TextBox 3"/>
          <p:cNvSpPr txBox="1"/>
          <p:nvPr/>
        </p:nvSpPr>
        <p:spPr>
          <a:xfrm>
            <a:off x="5638800" y="2438400"/>
            <a:ext cx="3124200" cy="646331"/>
          </a:xfrm>
          <a:prstGeom prst="rect">
            <a:avLst/>
          </a:prstGeom>
          <a:solidFill>
            <a:schemeClr val="accent1">
              <a:alpha val="25000"/>
            </a:schemeClr>
          </a:solidFill>
          <a:ln>
            <a:solidFill>
              <a:schemeClr val="accent1"/>
            </a:solidFill>
          </a:ln>
        </p:spPr>
        <p:txBody>
          <a:bodyPr wrap="square" rtlCol="0">
            <a:spAutoFit/>
          </a:bodyPr>
          <a:lstStyle/>
          <a:p>
            <a:r>
              <a:rPr lang="nl-BE" dirty="0" smtClean="0">
                <a:solidFill>
                  <a:schemeClr val="accent2"/>
                </a:solidFill>
              </a:rPr>
              <a:t>Naam</a:t>
            </a:r>
            <a:r>
              <a:rPr lang="nl-BE" dirty="0" smtClean="0"/>
              <a:t> van deze specifieke animatie</a:t>
            </a:r>
            <a:endParaRPr lang="nl-BE" dirty="0"/>
          </a:p>
        </p:txBody>
      </p:sp>
      <p:cxnSp>
        <p:nvCxnSpPr>
          <p:cNvPr id="6" name="Straight Arrow Connector 5"/>
          <p:cNvCxnSpPr>
            <a:stCxn id="4" idx="0"/>
          </p:cNvCxnSpPr>
          <p:nvPr/>
        </p:nvCxnSpPr>
        <p:spPr>
          <a:xfrm flipH="1" flipV="1">
            <a:off x="4648200" y="1905000"/>
            <a:ext cx="25527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057400"/>
            <a:ext cx="1066800" cy="3693319"/>
          </a:xfrm>
          <a:prstGeom prst="rect">
            <a:avLst/>
          </a:prstGeom>
          <a:solidFill>
            <a:schemeClr val="accent1">
              <a:alpha val="25000"/>
            </a:schemeClr>
          </a:solidFill>
          <a:ln>
            <a:solidFill>
              <a:schemeClr val="accent1"/>
            </a:solidFill>
          </a:ln>
        </p:spPr>
        <p:txBody>
          <a:bodyPr wrap="square" rtlCol="0">
            <a:spAutoFit/>
          </a:bodyPr>
          <a:lstStyle/>
          <a:p>
            <a:r>
              <a:rPr lang="nl-BE" dirty="0" smtClean="0"/>
              <a:t>Eerste en </a:t>
            </a:r>
          </a:p>
          <a:p>
            <a:r>
              <a:rPr lang="nl-BE" dirty="0" smtClean="0"/>
              <a:t>laatste </a:t>
            </a:r>
          </a:p>
          <a:p>
            <a:r>
              <a:rPr lang="nl-BE" dirty="0" smtClean="0"/>
              <a:t>keyframes (verplicht!)</a:t>
            </a:r>
          </a:p>
          <a:p>
            <a:r>
              <a:rPr lang="nl-BE" dirty="0" smtClean="0"/>
              <a:t>ipv ‘</a:t>
            </a:r>
            <a:r>
              <a:rPr lang="nl-BE" b="1" dirty="0" smtClean="0">
                <a:solidFill>
                  <a:srgbClr val="FF0000"/>
                </a:solidFill>
                <a:latin typeface="Courier New" pitchFamily="49" charset="0"/>
                <a:cs typeface="Courier New" pitchFamily="49" charset="0"/>
              </a:rPr>
              <a:t>0%</a:t>
            </a:r>
            <a:r>
              <a:rPr lang="nl-BE" dirty="0"/>
              <a:t>’ en ‘</a:t>
            </a:r>
            <a:r>
              <a:rPr lang="nl-BE" b="1" dirty="0">
                <a:solidFill>
                  <a:srgbClr val="FF0000"/>
                </a:solidFill>
                <a:latin typeface="Courier New" pitchFamily="49" charset="0"/>
                <a:cs typeface="Courier New" pitchFamily="49" charset="0"/>
              </a:rPr>
              <a:t>100%</a:t>
            </a:r>
            <a:r>
              <a:rPr lang="nl-BE" dirty="0"/>
              <a:t>’ kan </a:t>
            </a:r>
            <a:r>
              <a:rPr lang="nl-BE" dirty="0" smtClean="0"/>
              <a:t>ook ‘</a:t>
            </a:r>
            <a:r>
              <a:rPr lang="nl-BE" b="1" dirty="0">
                <a:solidFill>
                  <a:srgbClr val="FF0000"/>
                </a:solidFill>
                <a:latin typeface="Courier New" pitchFamily="49" charset="0"/>
                <a:cs typeface="Courier New" pitchFamily="49" charset="0"/>
              </a:rPr>
              <a:t>from</a:t>
            </a:r>
            <a:r>
              <a:rPr lang="nl-BE" dirty="0" smtClean="0"/>
              <a:t>’ en ‘</a:t>
            </a:r>
            <a:r>
              <a:rPr lang="nl-BE" b="1" dirty="0">
                <a:solidFill>
                  <a:srgbClr val="FF0000"/>
                </a:solidFill>
                <a:latin typeface="Courier New" pitchFamily="49" charset="0"/>
                <a:cs typeface="Courier New" pitchFamily="49" charset="0"/>
              </a:rPr>
              <a:t>to</a:t>
            </a:r>
            <a:r>
              <a:rPr lang="nl-BE" dirty="0" smtClean="0"/>
              <a:t>’</a:t>
            </a:r>
            <a:endParaRPr lang="nl-BE" dirty="0"/>
          </a:p>
        </p:txBody>
      </p:sp>
      <p:cxnSp>
        <p:nvCxnSpPr>
          <p:cNvPr id="9" name="Straight Arrow Connector 8"/>
          <p:cNvCxnSpPr>
            <a:stCxn id="7" idx="3"/>
          </p:cNvCxnSpPr>
          <p:nvPr/>
        </p:nvCxnSpPr>
        <p:spPr>
          <a:xfrm flipV="1">
            <a:off x="1066800" y="2590800"/>
            <a:ext cx="419100" cy="1313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a:off x="1066800" y="3904060"/>
            <a:ext cx="0" cy="134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38800" y="3762936"/>
            <a:ext cx="3124200" cy="923330"/>
          </a:xfrm>
          <a:prstGeom prst="rect">
            <a:avLst/>
          </a:prstGeom>
          <a:solidFill>
            <a:schemeClr val="accent1">
              <a:alpha val="25000"/>
            </a:schemeClr>
          </a:solidFill>
          <a:ln>
            <a:solidFill>
              <a:schemeClr val="accent1"/>
            </a:solidFill>
          </a:ln>
        </p:spPr>
        <p:txBody>
          <a:bodyPr wrap="square" rtlCol="0">
            <a:spAutoFit/>
          </a:bodyPr>
          <a:lstStyle/>
          <a:p>
            <a:r>
              <a:rPr lang="nl-BE" dirty="0" smtClean="0"/>
              <a:t>Andere tussenliggende frames beschrijf je door andere % waarden.</a:t>
            </a:r>
          </a:p>
        </p:txBody>
      </p:sp>
    </p:spTree>
    <p:extLst>
      <p:ext uri="{BB962C8B-B14F-4D97-AF65-F5344CB8AC3E}">
        <p14:creationId xmlns:p14="http://schemas.microsoft.com/office/powerpoint/2010/main" val="24372919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a:t>animation-fill-mode</a:t>
            </a:r>
          </a:p>
        </p:txBody>
      </p:sp>
      <p:sp>
        <p:nvSpPr>
          <p:cNvPr id="2" name="Content Placeholder 1"/>
          <p:cNvSpPr>
            <a:spLocks noGrp="1"/>
          </p:cNvSpPr>
          <p:nvPr>
            <p:ph idx="1"/>
          </p:nvPr>
        </p:nvSpPr>
        <p:spPr/>
        <p:txBody>
          <a:bodyPr>
            <a:normAutofit fontScale="85000" lnSpcReduction="20000"/>
          </a:bodyPr>
          <a:lstStyle/>
          <a:p>
            <a:r>
              <a:rPr lang="nl-BE" dirty="0" smtClean="0"/>
              <a:t>Vb. element met 90% width, </a:t>
            </a:r>
            <a:r>
              <a:rPr lang="nl-BE" dirty="0" err="1" smtClean="0"/>
              <a:t>animation</a:t>
            </a:r>
            <a:r>
              <a:rPr lang="nl-BE" dirty="0" smtClean="0"/>
              <a:t>-delay: 2s;</a:t>
            </a:r>
          </a:p>
          <a:p>
            <a:pPr lvl="1"/>
            <a:r>
              <a:rPr lang="nl-BE" dirty="0">
                <a:latin typeface="Courier New" pitchFamily="49" charset="0"/>
                <a:cs typeface="Courier New" pitchFamily="49" charset="0"/>
              </a:rPr>
              <a:t>@keyframes opening-sequence { </a:t>
            </a:r>
            <a:endParaRPr lang="nl-BE" dirty="0" smtClean="0">
              <a:latin typeface="Courier New" pitchFamily="49" charset="0"/>
              <a:cs typeface="Courier New" pitchFamily="49" charset="0"/>
            </a:endParaRPr>
          </a:p>
          <a:p>
            <a:pPr lvl="2"/>
            <a:r>
              <a:rPr lang="nl-BE" dirty="0" smtClean="0">
                <a:latin typeface="Courier New" pitchFamily="49" charset="0"/>
                <a:cs typeface="Courier New" pitchFamily="49" charset="0"/>
              </a:rPr>
              <a:t>0</a:t>
            </a:r>
            <a:r>
              <a:rPr lang="nl-BE" dirty="0">
                <a:latin typeface="Courier New" pitchFamily="49" charset="0"/>
                <a:cs typeface="Courier New" pitchFamily="49" charset="0"/>
              </a:rPr>
              <a:t>% { width: 40%; } </a:t>
            </a:r>
            <a:endParaRPr lang="nl-BE" dirty="0" smtClean="0">
              <a:latin typeface="Courier New" pitchFamily="49" charset="0"/>
              <a:cs typeface="Courier New" pitchFamily="49" charset="0"/>
            </a:endParaRPr>
          </a:p>
          <a:p>
            <a:pPr lvl="2"/>
            <a:r>
              <a:rPr lang="nl-BE" dirty="0" smtClean="0">
                <a:latin typeface="Courier New" pitchFamily="49" charset="0"/>
                <a:cs typeface="Courier New" pitchFamily="49" charset="0"/>
              </a:rPr>
              <a:t>100</a:t>
            </a:r>
            <a:r>
              <a:rPr lang="nl-BE" dirty="0">
                <a:latin typeface="Courier New" pitchFamily="49" charset="0"/>
                <a:cs typeface="Courier New" pitchFamily="49" charset="0"/>
              </a:rPr>
              <a:t>% { width: 60%; </a:t>
            </a:r>
            <a:r>
              <a:rPr lang="nl-BE" dirty="0" smtClean="0">
                <a:latin typeface="Courier New" pitchFamily="49" charset="0"/>
                <a:cs typeface="Courier New" pitchFamily="49" charset="0"/>
              </a:rPr>
              <a:t>}</a:t>
            </a:r>
          </a:p>
          <a:p>
            <a:pPr lvl="1"/>
            <a:r>
              <a:rPr lang="nl-BE" dirty="0" smtClean="0">
                <a:latin typeface="Courier New" pitchFamily="49" charset="0"/>
                <a:cs typeface="Courier New" pitchFamily="49" charset="0"/>
              </a:rPr>
              <a:t>}</a:t>
            </a:r>
          </a:p>
          <a:p>
            <a:r>
              <a:rPr lang="nl-BE" dirty="0" smtClean="0"/>
              <a:t>Tijdens de delay en na de animatie is de breedte 90%. Dit effect aanpassen </a:t>
            </a:r>
            <a:r>
              <a:rPr lang="nl-BE" dirty="0"/>
              <a:t>met </a:t>
            </a:r>
            <a:r>
              <a:rPr lang="nl-BE" b="1" dirty="0">
                <a:solidFill>
                  <a:schemeClr val="accent1"/>
                </a:solidFill>
                <a:latin typeface="Courier New" pitchFamily="49" charset="0"/>
                <a:cs typeface="Courier New" pitchFamily="49" charset="0"/>
              </a:rPr>
              <a:t>animation-fill-mode</a:t>
            </a:r>
            <a:r>
              <a:rPr lang="nl-BE" dirty="0"/>
              <a:t> :</a:t>
            </a:r>
            <a:endParaRPr lang="nl-BE" dirty="0" smtClean="0"/>
          </a:p>
          <a:p>
            <a:pPr lvl="1"/>
            <a:r>
              <a:rPr lang="en-US" b="1" dirty="0" smtClean="0">
                <a:solidFill>
                  <a:schemeClr val="accent2"/>
                </a:solidFill>
                <a:latin typeface="Courier New" pitchFamily="49" charset="0"/>
                <a:cs typeface="Courier New" pitchFamily="49" charset="0"/>
              </a:rPr>
              <a:t>None</a:t>
            </a:r>
            <a:r>
              <a:rPr lang="en-US" dirty="0" smtClean="0">
                <a:solidFill>
                  <a:schemeClr val="accent2"/>
                </a:solidFill>
              </a:rPr>
              <a:t> </a:t>
            </a:r>
            <a:r>
              <a:rPr lang="en-US" dirty="0" smtClean="0"/>
              <a:t>: </a:t>
            </a:r>
            <a:r>
              <a:rPr lang="en-US" dirty="0" err="1" smtClean="0"/>
              <a:t>standaard</a:t>
            </a:r>
            <a:r>
              <a:rPr lang="en-US" dirty="0" smtClean="0"/>
              <a:t>, </a:t>
            </a:r>
            <a:r>
              <a:rPr lang="en-US" dirty="0" err="1" smtClean="0"/>
              <a:t>zoals</a:t>
            </a:r>
            <a:r>
              <a:rPr lang="en-US" dirty="0" smtClean="0"/>
              <a:t> </a:t>
            </a:r>
            <a:r>
              <a:rPr lang="en-US" dirty="0" err="1" smtClean="0"/>
              <a:t>beschreven</a:t>
            </a:r>
            <a:endParaRPr lang="en-US" dirty="0" smtClean="0"/>
          </a:p>
          <a:p>
            <a:pPr lvl="1"/>
            <a:r>
              <a:rPr lang="en-US" b="1" dirty="0">
                <a:solidFill>
                  <a:schemeClr val="accent2"/>
                </a:solidFill>
                <a:latin typeface="Courier New" pitchFamily="49" charset="0"/>
                <a:cs typeface="Courier New" pitchFamily="49" charset="0"/>
              </a:rPr>
              <a:t>Forwards</a:t>
            </a:r>
            <a:r>
              <a:rPr lang="en-US" dirty="0" smtClean="0">
                <a:solidFill>
                  <a:schemeClr val="accent2"/>
                </a:solidFill>
              </a:rPr>
              <a:t> </a:t>
            </a:r>
            <a:r>
              <a:rPr lang="en-US" dirty="0" smtClean="0"/>
              <a:t>: de </a:t>
            </a:r>
            <a:r>
              <a:rPr lang="en-US" dirty="0" err="1" smtClean="0"/>
              <a:t>eigenschappen</a:t>
            </a:r>
            <a:r>
              <a:rPr lang="en-US" dirty="0" smtClean="0"/>
              <a:t> van de </a:t>
            </a:r>
            <a:r>
              <a:rPr lang="en-US" dirty="0" err="1" smtClean="0"/>
              <a:t>laatste</a:t>
            </a:r>
            <a:r>
              <a:rPr lang="en-US" dirty="0" smtClean="0"/>
              <a:t> </a:t>
            </a:r>
            <a:r>
              <a:rPr lang="en-US" dirty="0" err="1" smtClean="0"/>
              <a:t>keyframe</a:t>
            </a:r>
            <a:r>
              <a:rPr lang="en-US" dirty="0" smtClean="0"/>
              <a:t> </a:t>
            </a:r>
            <a:r>
              <a:rPr lang="en-US" dirty="0" err="1" smtClean="0"/>
              <a:t>zullen</a:t>
            </a:r>
            <a:r>
              <a:rPr lang="en-US" dirty="0" smtClean="0"/>
              <a:t> </a:t>
            </a:r>
            <a:r>
              <a:rPr lang="en-US" dirty="0" err="1" smtClean="0"/>
              <a:t>blijven</a:t>
            </a:r>
            <a:r>
              <a:rPr lang="en-US" dirty="0" smtClean="0"/>
              <a:t> </a:t>
            </a:r>
            <a:r>
              <a:rPr lang="en-US" dirty="0" err="1" smtClean="0"/>
              <a:t>na</a:t>
            </a:r>
            <a:r>
              <a:rPr lang="en-US" dirty="0" smtClean="0"/>
              <a:t> de </a:t>
            </a:r>
            <a:r>
              <a:rPr lang="en-US" dirty="0" err="1" smtClean="0"/>
              <a:t>animatie</a:t>
            </a:r>
            <a:endParaRPr lang="en-US" dirty="0" smtClean="0"/>
          </a:p>
          <a:p>
            <a:pPr lvl="1"/>
            <a:r>
              <a:rPr lang="en-US" b="1" dirty="0">
                <a:solidFill>
                  <a:schemeClr val="accent2"/>
                </a:solidFill>
                <a:latin typeface="Courier New" pitchFamily="49" charset="0"/>
                <a:cs typeface="Courier New" pitchFamily="49" charset="0"/>
              </a:rPr>
              <a:t>Backwards</a:t>
            </a:r>
            <a:r>
              <a:rPr lang="en-US" dirty="0" smtClean="0">
                <a:solidFill>
                  <a:schemeClr val="accent2"/>
                </a:solidFill>
              </a:rPr>
              <a:t> </a:t>
            </a:r>
            <a:r>
              <a:rPr lang="en-US" dirty="0" smtClean="0"/>
              <a:t>:  de </a:t>
            </a:r>
            <a:r>
              <a:rPr lang="en-US" dirty="0" err="1" smtClean="0"/>
              <a:t>eigenschappen</a:t>
            </a:r>
            <a:r>
              <a:rPr lang="en-US" dirty="0" smtClean="0"/>
              <a:t> van de </a:t>
            </a:r>
            <a:r>
              <a:rPr lang="en-US" dirty="0" err="1" smtClean="0"/>
              <a:t>eerste</a:t>
            </a:r>
            <a:r>
              <a:rPr lang="en-US" dirty="0" smtClean="0"/>
              <a:t> </a:t>
            </a:r>
            <a:r>
              <a:rPr lang="en-US" dirty="0" err="1" smtClean="0"/>
              <a:t>keyframe</a:t>
            </a:r>
            <a:r>
              <a:rPr lang="en-US" dirty="0" smtClean="0"/>
              <a:t> </a:t>
            </a:r>
            <a:r>
              <a:rPr lang="en-US" dirty="0" err="1" smtClean="0"/>
              <a:t>zullen</a:t>
            </a:r>
            <a:r>
              <a:rPr lang="en-US" dirty="0" smtClean="0"/>
              <a:t> </a:t>
            </a:r>
            <a:r>
              <a:rPr lang="en-US" dirty="0" err="1" smtClean="0"/>
              <a:t>gelden</a:t>
            </a:r>
            <a:r>
              <a:rPr lang="en-US" dirty="0" smtClean="0"/>
              <a:t> </a:t>
            </a:r>
            <a:r>
              <a:rPr lang="en-US" dirty="0" err="1" smtClean="0"/>
              <a:t>tijdens</a:t>
            </a:r>
            <a:r>
              <a:rPr lang="en-US" dirty="0" smtClean="0"/>
              <a:t> de delay</a:t>
            </a:r>
          </a:p>
          <a:p>
            <a:pPr lvl="1"/>
            <a:r>
              <a:rPr lang="en-US" b="1" dirty="0">
                <a:solidFill>
                  <a:schemeClr val="accent2"/>
                </a:solidFill>
                <a:latin typeface="Courier New" pitchFamily="49" charset="0"/>
                <a:cs typeface="Courier New" pitchFamily="49" charset="0"/>
              </a:rPr>
              <a:t>Both</a:t>
            </a:r>
            <a:r>
              <a:rPr lang="en-US" dirty="0" smtClean="0">
                <a:solidFill>
                  <a:schemeClr val="accent2"/>
                </a:solidFill>
              </a:rPr>
              <a:t> </a:t>
            </a:r>
            <a:r>
              <a:rPr lang="en-US" dirty="0" smtClean="0"/>
              <a:t>: </a:t>
            </a:r>
            <a:r>
              <a:rPr lang="en-US" dirty="0" err="1" smtClean="0"/>
              <a:t>zowel</a:t>
            </a:r>
            <a:r>
              <a:rPr lang="en-US" dirty="0" smtClean="0"/>
              <a:t> de forwards </a:t>
            </a:r>
            <a:r>
              <a:rPr lang="en-US" dirty="0" err="1" smtClean="0"/>
              <a:t>als</a:t>
            </a:r>
            <a:r>
              <a:rPr lang="en-US" dirty="0" smtClean="0"/>
              <a:t> de backwards </a:t>
            </a:r>
            <a:r>
              <a:rPr lang="en-US" dirty="0" err="1" smtClean="0"/>
              <a:t>zullen</a:t>
            </a:r>
            <a:r>
              <a:rPr lang="en-US" dirty="0" smtClean="0"/>
              <a:t> </a:t>
            </a:r>
            <a:r>
              <a:rPr lang="en-US" dirty="0" err="1" smtClean="0"/>
              <a:t>gebeuren</a:t>
            </a:r>
            <a:endParaRPr lang="nl-BE" dirty="0"/>
          </a:p>
        </p:txBody>
      </p:sp>
    </p:spTree>
    <p:extLst>
      <p:ext uri="{BB962C8B-B14F-4D97-AF65-F5344CB8AC3E}">
        <p14:creationId xmlns:p14="http://schemas.microsoft.com/office/powerpoint/2010/main" val="15276173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Animaties triggeren</a:t>
            </a:r>
            <a:endParaRPr lang="nl-BE" dirty="0"/>
          </a:p>
        </p:txBody>
      </p:sp>
      <p:sp>
        <p:nvSpPr>
          <p:cNvPr id="2" name="Content Placeholder 1"/>
          <p:cNvSpPr>
            <a:spLocks noGrp="1"/>
          </p:cNvSpPr>
          <p:nvPr>
            <p:ph idx="1"/>
          </p:nvPr>
        </p:nvSpPr>
        <p:spPr/>
        <p:txBody>
          <a:bodyPr/>
          <a:lstStyle/>
          <a:p>
            <a:r>
              <a:rPr lang="nl-BE" dirty="0" smtClean="0"/>
              <a:t>Automatisch bij het laden van de pagina</a:t>
            </a:r>
          </a:p>
          <a:p>
            <a:pPr lvl="1"/>
            <a:r>
              <a:rPr lang="nl-BE" dirty="0" smtClean="0"/>
              <a:t>Gewenst? OK</a:t>
            </a:r>
          </a:p>
          <a:p>
            <a:pPr lvl="1"/>
            <a:r>
              <a:rPr lang="nl-BE" dirty="0" smtClean="0"/>
              <a:t>Niet gewenst?</a:t>
            </a:r>
          </a:p>
          <a:p>
            <a:pPr lvl="2"/>
            <a:r>
              <a:rPr lang="nl-BE" dirty="0" smtClean="0"/>
              <a:t>Geen </a:t>
            </a:r>
            <a:r>
              <a:rPr lang="nl-BE" dirty="0" smtClean="0">
                <a:latin typeface="Courier New" pitchFamily="49" charset="0"/>
                <a:cs typeface="Courier New" pitchFamily="49" charset="0"/>
              </a:rPr>
              <a:t>animation-name</a:t>
            </a:r>
            <a:r>
              <a:rPr lang="nl-BE" dirty="0" smtClean="0"/>
              <a:t> geven aan de elementen die je wilt animeren</a:t>
            </a:r>
          </a:p>
          <a:p>
            <a:pPr lvl="2"/>
            <a:r>
              <a:rPr lang="nl-BE" dirty="0"/>
              <a:t>Werken met </a:t>
            </a:r>
          </a:p>
          <a:p>
            <a:pPr lvl="3"/>
            <a:r>
              <a:rPr lang="nl-BE" dirty="0" smtClean="0">
                <a:latin typeface="Courier New" pitchFamily="49" charset="0"/>
                <a:cs typeface="Courier New" pitchFamily="49" charset="0"/>
              </a:rPr>
              <a:t>animation-play-state</a:t>
            </a:r>
            <a:r>
              <a:rPr lang="nl-BE" dirty="0">
                <a:latin typeface="Courier New" pitchFamily="49" charset="0"/>
                <a:cs typeface="Courier New" pitchFamily="49" charset="0"/>
              </a:rPr>
              <a:t>: paused</a:t>
            </a:r>
            <a:r>
              <a:rPr lang="nl-BE" dirty="0" smtClean="0">
                <a:latin typeface="Courier New" pitchFamily="49" charset="0"/>
                <a:cs typeface="Courier New" pitchFamily="49" charset="0"/>
              </a:rPr>
              <a:t>; </a:t>
            </a:r>
          </a:p>
          <a:p>
            <a:pPr lvl="3"/>
            <a:r>
              <a:rPr lang="nl-BE" dirty="0">
                <a:latin typeface="Courier New" pitchFamily="49" charset="0"/>
                <a:cs typeface="Courier New" pitchFamily="49" charset="0"/>
              </a:rPr>
              <a:t>animation-play-state: </a:t>
            </a:r>
            <a:r>
              <a:rPr lang="nl-BE" dirty="0" smtClean="0">
                <a:latin typeface="Courier New" pitchFamily="49" charset="0"/>
                <a:cs typeface="Courier New" pitchFamily="49" charset="0"/>
              </a:rPr>
              <a:t>running</a:t>
            </a:r>
            <a:r>
              <a:rPr lang="nl-BE" dirty="0" smtClean="0"/>
              <a:t>;</a:t>
            </a:r>
          </a:p>
          <a:p>
            <a:pPr lvl="3"/>
            <a:r>
              <a:rPr lang="nl-BE" dirty="0" smtClean="0"/>
              <a:t>Of met javascript aanpassen :</a:t>
            </a:r>
          </a:p>
          <a:p>
            <a:pPr lvl="4"/>
            <a:r>
              <a:rPr lang="nl-BE" u="sng" dirty="0">
                <a:latin typeface="Courier New" pitchFamily="49" charset="0"/>
                <a:cs typeface="Courier New" pitchFamily="49" charset="0"/>
              </a:rPr>
              <a:t>element</a:t>
            </a:r>
            <a:r>
              <a:rPr lang="nl-BE" dirty="0">
                <a:latin typeface="Courier New" pitchFamily="49" charset="0"/>
                <a:cs typeface="Courier New" pitchFamily="49" charset="0"/>
              </a:rPr>
              <a:t>.style-animation-play-state="running";</a:t>
            </a:r>
          </a:p>
        </p:txBody>
      </p:sp>
      <p:sp>
        <p:nvSpPr>
          <p:cNvPr id="4" name="TextBox 3"/>
          <p:cNvSpPr txBox="1"/>
          <p:nvPr/>
        </p:nvSpPr>
        <p:spPr>
          <a:xfrm>
            <a:off x="5991069" y="3810000"/>
            <a:ext cx="2695731" cy="923330"/>
          </a:xfrm>
          <a:prstGeom prst="rect">
            <a:avLst/>
          </a:prstGeom>
          <a:solidFill>
            <a:schemeClr val="accent1">
              <a:alpha val="25000"/>
            </a:schemeClr>
          </a:solidFill>
          <a:ln>
            <a:solidFill>
              <a:schemeClr val="accent1"/>
            </a:solidFill>
          </a:ln>
        </p:spPr>
        <p:txBody>
          <a:bodyPr wrap="square" rtlCol="0">
            <a:spAutoFit/>
          </a:bodyPr>
          <a:lstStyle/>
          <a:p>
            <a:r>
              <a:rPr lang="nl-BE" dirty="0" smtClean="0"/>
              <a:t>Verwijst naar het element waarvan je de animatie wilt aanpassen</a:t>
            </a:r>
          </a:p>
        </p:txBody>
      </p:sp>
      <p:cxnSp>
        <p:nvCxnSpPr>
          <p:cNvPr id="6" name="Straight Arrow Connector 5"/>
          <p:cNvCxnSpPr>
            <a:stCxn id="4" idx="1"/>
          </p:cNvCxnSpPr>
          <p:nvPr/>
        </p:nvCxnSpPr>
        <p:spPr>
          <a:xfrm flipH="1">
            <a:off x="2667000" y="4271665"/>
            <a:ext cx="3324069" cy="1214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9426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nl-BE"/>
          </a:p>
        </p:txBody>
      </p:sp>
      <p:sp>
        <p:nvSpPr>
          <p:cNvPr id="2" name="Content Placeholder 1"/>
          <p:cNvSpPr>
            <a:spLocks noGrp="1"/>
          </p:cNvSpPr>
          <p:nvPr>
            <p:ph idx="1"/>
          </p:nvPr>
        </p:nvSpPr>
        <p:spPr/>
        <p:txBody>
          <a:bodyPr>
            <a:normAutofit fontScale="77500" lnSpcReduction="20000"/>
          </a:bodyPr>
          <a:lstStyle/>
          <a:p>
            <a:r>
              <a:rPr lang="nl-BE" dirty="0" smtClean="0"/>
              <a:t>Vb. met hover :</a:t>
            </a:r>
          </a:p>
          <a:p>
            <a:pPr marL="109728" indent="0">
              <a:buNone/>
            </a:pPr>
            <a:r>
              <a:rPr lang="en-US" dirty="0">
                <a:latin typeface="Courier New" pitchFamily="49" charset="0"/>
                <a:cs typeface="Courier New" pitchFamily="49" charset="0"/>
              </a:rPr>
              <a:t>header </a:t>
            </a:r>
            <a:r>
              <a:rPr lang="en-US" dirty="0" smtClean="0">
                <a:latin typeface="Courier New" pitchFamily="49" charset="0"/>
                <a:cs typeface="Courier New" pitchFamily="49" charset="0"/>
              </a:rPr>
              <a:t>{animation-play-state</a:t>
            </a:r>
            <a:r>
              <a:rPr lang="en-US" dirty="0">
                <a:latin typeface="Courier New" pitchFamily="49" charset="0"/>
                <a:cs typeface="Courier New" pitchFamily="49" charset="0"/>
              </a:rPr>
              <a:t>: paused</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header:hover</a:t>
            </a:r>
            <a:r>
              <a:rPr lang="en-US" dirty="0">
                <a:latin typeface="Courier New" pitchFamily="49" charset="0"/>
                <a:cs typeface="Courier New" pitchFamily="49" charset="0"/>
              </a:rPr>
              <a:t> { </a:t>
            </a:r>
            <a:endParaRPr lang="en-US" dirty="0" smtClean="0">
              <a:latin typeface="Courier New" pitchFamily="49" charset="0"/>
              <a:cs typeface="Courier New" pitchFamily="49" charset="0"/>
            </a:endParaRP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animation-play-state</a:t>
            </a:r>
            <a:r>
              <a:rPr lang="en-US" dirty="0">
                <a:latin typeface="Courier New" pitchFamily="49" charset="0"/>
                <a:cs typeface="Courier New" pitchFamily="49" charset="0"/>
              </a:rPr>
              <a:t>: running</a:t>
            </a:r>
            <a:r>
              <a:rPr lang="en-US" dirty="0" smtClean="0">
                <a:latin typeface="Courier New" pitchFamily="49" charset="0"/>
                <a:cs typeface="Courier New" pitchFamily="49" charset="0"/>
              </a:rPr>
              <a:t>;</a:t>
            </a:r>
          </a:p>
          <a:p>
            <a:pPr marL="109728" indent="0">
              <a:buNone/>
            </a:pPr>
            <a:r>
              <a:rPr lang="en-US" dirty="0" smtClean="0">
                <a:latin typeface="Courier New" pitchFamily="49" charset="0"/>
                <a:cs typeface="Courier New" pitchFamily="49" charset="0"/>
              </a:rPr>
              <a:t>}</a:t>
            </a:r>
          </a:p>
          <a:p>
            <a:pPr marL="109728" indent="0">
              <a:buNone/>
            </a:pPr>
            <a:endParaRPr lang="en-US" dirty="0" smtClean="0">
              <a:latin typeface="Courier New" pitchFamily="49" charset="0"/>
              <a:cs typeface="Courier New" pitchFamily="49" charset="0"/>
            </a:endParaRPr>
          </a:p>
          <a:p>
            <a:r>
              <a:rPr lang="nl-BE" dirty="0" smtClean="0"/>
              <a:t>Af te raden methode : </a:t>
            </a:r>
            <a:br>
              <a:rPr lang="nl-BE" dirty="0" smtClean="0"/>
            </a:br>
            <a:r>
              <a:rPr lang="nl-BE" dirty="0" smtClean="0"/>
              <a:t>dit zal animeren zodra je gebruiker er met zijn cursor over gaat. (En mogelijk weer stoppen doordat het element tijdens de animatie niet langer onder je cursor is en dus ook niet langer </a:t>
            </a:r>
            <a:r>
              <a:rPr lang="nl-BE" i="1" dirty="0" smtClean="0"/>
              <a:t>running</a:t>
            </a:r>
            <a:r>
              <a:rPr lang="nl-BE" dirty="0" smtClean="0"/>
              <a:t>).</a:t>
            </a:r>
          </a:p>
          <a:p>
            <a:endParaRPr lang="nl-BE" dirty="0"/>
          </a:p>
        </p:txBody>
      </p:sp>
    </p:spTree>
    <p:extLst>
      <p:ext uri="{BB962C8B-B14F-4D97-AF65-F5344CB8AC3E}">
        <p14:creationId xmlns:p14="http://schemas.microsoft.com/office/powerpoint/2010/main" val="25844505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ondersteuning</a:t>
            </a:r>
            <a:endParaRPr lang="nl-BE" dirty="0"/>
          </a:p>
        </p:txBody>
      </p:sp>
      <p:sp>
        <p:nvSpPr>
          <p:cNvPr id="2" name="Content Placeholder 1"/>
          <p:cNvSpPr>
            <a:spLocks noGrp="1"/>
          </p:cNvSpPr>
          <p:nvPr>
            <p:ph idx="1"/>
          </p:nvPr>
        </p:nvSpPr>
        <p:spPr/>
        <p:txBody>
          <a:bodyPr>
            <a:normAutofit fontScale="92500" lnSpcReduction="20000"/>
          </a:bodyPr>
          <a:lstStyle/>
          <a:p>
            <a:r>
              <a:rPr lang="nl-BE" dirty="0" smtClean="0"/>
              <a:t>Transities:</a:t>
            </a:r>
          </a:p>
          <a:p>
            <a:pPr lvl="1"/>
            <a:r>
              <a:rPr lang="nl-BE" dirty="0" smtClean="0"/>
              <a:t>Op de meeste </a:t>
            </a:r>
            <a:r>
              <a:rPr lang="nl-BE" dirty="0"/>
              <a:t>browsers </a:t>
            </a:r>
            <a:r>
              <a:rPr lang="nl-BE" dirty="0" smtClean="0"/>
              <a:t>: </a:t>
            </a:r>
            <a:r>
              <a:rPr lang="nl-BE" dirty="0" smtClean="0">
                <a:hlinkClick r:id="rId3"/>
              </a:rPr>
              <a:t>http</a:t>
            </a:r>
            <a:r>
              <a:rPr lang="nl-BE" dirty="0">
                <a:hlinkClick r:id="rId3"/>
              </a:rPr>
              <a:t>://caniuse.com/#</a:t>
            </a:r>
            <a:r>
              <a:rPr lang="nl-BE" dirty="0" smtClean="0">
                <a:hlinkClick r:id="rId3"/>
              </a:rPr>
              <a:t>search=transitions</a:t>
            </a:r>
            <a:endParaRPr lang="nl-BE" dirty="0" smtClean="0"/>
          </a:p>
          <a:p>
            <a:r>
              <a:rPr lang="nl-BE" dirty="0" smtClean="0"/>
              <a:t>Animaties :</a:t>
            </a:r>
          </a:p>
          <a:p>
            <a:pPr lvl="1"/>
            <a:r>
              <a:rPr lang="nl-BE" dirty="0" smtClean="0"/>
              <a:t>Safari 4+, Chrome 9+, FF 5+, iOS 3.2+, Android 2.1+, </a:t>
            </a:r>
            <a:r>
              <a:rPr lang="nl-BE" dirty="0"/>
              <a:t>IE10+, Opera</a:t>
            </a:r>
            <a:br>
              <a:rPr lang="nl-BE" dirty="0"/>
            </a:br>
            <a:r>
              <a:rPr lang="nl-BE" dirty="0">
                <a:hlinkClick r:id="rId4"/>
              </a:rPr>
              <a:t>http://caniuse.com/#</a:t>
            </a:r>
            <a:r>
              <a:rPr lang="nl-BE" dirty="0" smtClean="0">
                <a:hlinkClick r:id="rId4"/>
              </a:rPr>
              <a:t>search=animation</a:t>
            </a:r>
            <a:endParaRPr lang="nl-BE" dirty="0" smtClean="0">
              <a:sym typeface="Wingdings" pitchFamily="2" charset="2"/>
            </a:endParaRPr>
          </a:p>
          <a:p>
            <a:r>
              <a:rPr lang="nl-BE" dirty="0" smtClean="0">
                <a:sym typeface="Wingdings" pitchFamily="2" charset="2"/>
              </a:rPr>
              <a:t>Gebruik de browser prefixen: -webkit-; </a:t>
            </a:r>
            <a:br>
              <a:rPr lang="nl-BE" dirty="0" smtClean="0">
                <a:sym typeface="Wingdings" pitchFamily="2" charset="2"/>
              </a:rPr>
            </a:br>
            <a:r>
              <a:rPr lang="nl-BE" dirty="0" smtClean="0">
                <a:sym typeface="Wingdings" pitchFamily="2" charset="2"/>
              </a:rPr>
              <a:t>-moz-, -o-, -</a:t>
            </a:r>
            <a:r>
              <a:rPr lang="nl-BE" dirty="0" err="1" smtClean="0">
                <a:sym typeface="Wingdings" pitchFamily="2" charset="2"/>
              </a:rPr>
              <a:t>ms</a:t>
            </a:r>
            <a:r>
              <a:rPr lang="nl-BE" dirty="0" smtClean="0">
                <a:sym typeface="Wingdings" pitchFamily="2" charset="2"/>
              </a:rPr>
              <a:t>-, ...</a:t>
            </a:r>
          </a:p>
          <a:p>
            <a:pPr lvl="1"/>
            <a:r>
              <a:rPr lang="nl-BE" dirty="0" smtClean="0">
                <a:solidFill>
                  <a:schemeClr val="accent1"/>
                </a:solidFill>
                <a:sym typeface="Wingdings" pitchFamily="2" charset="2"/>
              </a:rPr>
              <a:t>@</a:t>
            </a:r>
            <a:r>
              <a:rPr lang="nl-BE" dirty="0" err="1" smtClean="0">
                <a:solidFill>
                  <a:schemeClr val="accent1"/>
                </a:solidFill>
                <a:sym typeface="Wingdings" pitchFamily="2" charset="2"/>
              </a:rPr>
              <a:t>keyframes</a:t>
            </a:r>
            <a:r>
              <a:rPr lang="nl-BE" dirty="0" smtClean="0">
                <a:solidFill>
                  <a:schemeClr val="accent1"/>
                </a:solidFill>
                <a:sym typeface="Wingdings" pitchFamily="2" charset="2"/>
              </a:rPr>
              <a:t> </a:t>
            </a:r>
            <a:r>
              <a:rPr lang="nl-BE" dirty="0" err="1" smtClean="0">
                <a:sym typeface="Wingdings" pitchFamily="2" charset="2"/>
              </a:rPr>
              <a:t>naamblabla</a:t>
            </a:r>
            <a:r>
              <a:rPr lang="nl-BE" dirty="0" smtClean="0">
                <a:sym typeface="Wingdings" pitchFamily="2" charset="2"/>
              </a:rPr>
              <a:t> {} </a:t>
            </a:r>
            <a:br>
              <a:rPr lang="nl-BE" dirty="0" smtClean="0">
                <a:sym typeface="Wingdings" pitchFamily="2" charset="2"/>
              </a:rPr>
            </a:br>
            <a:r>
              <a:rPr lang="nl-BE" dirty="0" smtClean="0">
                <a:sym typeface="Wingdings" pitchFamily="2" charset="2"/>
              </a:rPr>
              <a:t> </a:t>
            </a:r>
            <a:r>
              <a:rPr lang="nl-BE" dirty="0" smtClean="0">
                <a:solidFill>
                  <a:schemeClr val="accent1"/>
                </a:solidFill>
                <a:sym typeface="Wingdings" pitchFamily="2" charset="2"/>
              </a:rPr>
              <a:t>@</a:t>
            </a:r>
            <a:r>
              <a:rPr lang="nl-BE" dirty="0" smtClean="0">
                <a:solidFill>
                  <a:schemeClr val="accent2"/>
                </a:solidFill>
                <a:sym typeface="Wingdings" pitchFamily="2" charset="2"/>
              </a:rPr>
              <a:t>-webkit-</a:t>
            </a:r>
            <a:r>
              <a:rPr lang="nl-BE" dirty="0" err="1" smtClean="0">
                <a:solidFill>
                  <a:schemeClr val="accent1"/>
                </a:solidFill>
                <a:sym typeface="Wingdings" pitchFamily="2" charset="2"/>
              </a:rPr>
              <a:t>keyframes</a:t>
            </a:r>
            <a:r>
              <a:rPr lang="nl-BE" dirty="0" smtClean="0">
                <a:sym typeface="Wingdings" pitchFamily="2" charset="2"/>
              </a:rPr>
              <a:t> </a:t>
            </a:r>
            <a:r>
              <a:rPr lang="nl-BE" dirty="0" err="1" smtClean="0">
                <a:sym typeface="Wingdings" pitchFamily="2" charset="2"/>
              </a:rPr>
              <a:t>naamblabla</a:t>
            </a:r>
            <a:r>
              <a:rPr lang="nl-BE" dirty="0" smtClean="0">
                <a:sym typeface="Wingdings" pitchFamily="2" charset="2"/>
              </a:rPr>
              <a:t>{}</a:t>
            </a:r>
            <a:endParaRPr lang="nl-BE" dirty="0"/>
          </a:p>
        </p:txBody>
      </p:sp>
      <p:sp>
        <p:nvSpPr>
          <p:cNvPr id="4" name="TextBox 3"/>
          <p:cNvSpPr txBox="1"/>
          <p:nvPr/>
        </p:nvSpPr>
        <p:spPr>
          <a:xfrm>
            <a:off x="6781800" y="3657600"/>
            <a:ext cx="2219739" cy="1384995"/>
          </a:xfrm>
          <a:prstGeom prst="rect">
            <a:avLst/>
          </a:prstGeom>
          <a:solidFill>
            <a:schemeClr val="accent1">
              <a:alpha val="25000"/>
            </a:schemeClr>
          </a:solidFill>
          <a:ln>
            <a:solidFill>
              <a:schemeClr val="accent1"/>
            </a:solidFill>
          </a:ln>
        </p:spPr>
        <p:txBody>
          <a:bodyPr wrap="square" rtlCol="0">
            <a:spAutoFit/>
          </a:bodyPr>
          <a:lstStyle/>
          <a:p>
            <a:r>
              <a:rPr lang="nl-BE" sz="1400" dirty="0" smtClean="0"/>
              <a:t>De meeste recente browsers hebben deze prefixen niet meer nodig. Maar niet iedereen werkt met de meest recente browsers.</a:t>
            </a:r>
          </a:p>
        </p:txBody>
      </p:sp>
    </p:spTree>
    <p:extLst>
      <p:ext uri="{BB962C8B-B14F-4D97-AF65-F5344CB8AC3E}">
        <p14:creationId xmlns:p14="http://schemas.microsoft.com/office/powerpoint/2010/main" val="10432046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Ondersteunde eigenschappen</a:t>
            </a:r>
            <a:endParaRPr lang="nl-BE" dirty="0"/>
          </a:p>
        </p:txBody>
      </p:sp>
      <p:sp>
        <p:nvSpPr>
          <p:cNvPr id="2" name="Content Placeholder 1"/>
          <p:cNvSpPr>
            <a:spLocks noGrp="1"/>
          </p:cNvSpPr>
          <p:nvPr>
            <p:ph idx="1"/>
          </p:nvPr>
        </p:nvSpPr>
        <p:spPr/>
        <p:txBody>
          <a:bodyPr>
            <a:normAutofit fontScale="92500" lnSpcReduction="10000"/>
          </a:bodyPr>
          <a:lstStyle/>
          <a:p>
            <a:r>
              <a:rPr lang="nl-BE" dirty="0">
                <a:hlinkClick r:id="rId2"/>
              </a:rPr>
              <a:t>www.w3.org/TR/css3-transitions/#</a:t>
            </a:r>
            <a:r>
              <a:rPr lang="nl-BE" dirty="0" smtClean="0">
                <a:hlinkClick r:id="rId2"/>
              </a:rPr>
              <a:t>animatable-properties-</a:t>
            </a:r>
            <a:endParaRPr lang="nl-BE" dirty="0" smtClean="0"/>
          </a:p>
          <a:p>
            <a:r>
              <a:rPr lang="nl-BE" dirty="0" smtClean="0">
                <a:latin typeface="Courier New" pitchFamily="49" charset="0"/>
                <a:cs typeface="Courier New" pitchFamily="49" charset="0"/>
              </a:rPr>
              <a:t>Background-image</a:t>
            </a:r>
            <a:r>
              <a:rPr lang="nl-BE" dirty="0" smtClean="0"/>
              <a:t> kan je niet animeren. (</a:t>
            </a:r>
            <a:r>
              <a:rPr lang="nl-BE" dirty="0" smtClean="0">
                <a:latin typeface="Courier New" pitchFamily="49" charset="0"/>
                <a:cs typeface="Courier New" pitchFamily="49" charset="0"/>
              </a:rPr>
              <a:t>background-position</a:t>
            </a:r>
            <a:r>
              <a:rPr lang="nl-BE" dirty="0" smtClean="0"/>
              <a:t> dan weer wel...)</a:t>
            </a:r>
          </a:p>
          <a:p>
            <a:r>
              <a:rPr lang="nl-BE" dirty="0" smtClean="0"/>
              <a:t>Je kan enkel animeren wat ook effectief KAN veranderen </a:t>
            </a:r>
          </a:p>
          <a:p>
            <a:pPr lvl="1"/>
            <a:r>
              <a:rPr lang="nl-BE" dirty="0" smtClean="0"/>
              <a:t>de breedte van een </a:t>
            </a:r>
            <a:r>
              <a:rPr lang="nl-BE" i="1" dirty="0" smtClean="0"/>
              <a:t>inline</a:t>
            </a:r>
            <a:r>
              <a:rPr lang="nl-BE" dirty="0" smtClean="0"/>
              <a:t> ‘</a:t>
            </a:r>
            <a:r>
              <a:rPr lang="nl-BE" dirty="0" smtClean="0">
                <a:latin typeface="Courier New" pitchFamily="49" charset="0"/>
                <a:cs typeface="Courier New" pitchFamily="49" charset="0"/>
              </a:rPr>
              <a:t>a</a:t>
            </a:r>
            <a:r>
              <a:rPr lang="nl-BE" dirty="0" smtClean="0"/>
              <a:t>’ element kan je niet animeren</a:t>
            </a:r>
          </a:p>
          <a:p>
            <a:pPr lvl="1"/>
            <a:r>
              <a:rPr lang="nl-BE" dirty="0" smtClean="0"/>
              <a:t>De positie (top,left,...) van een ‘</a:t>
            </a:r>
            <a:r>
              <a:rPr lang="nl-BE" dirty="0" smtClean="0">
                <a:latin typeface="Courier New" pitchFamily="49" charset="0"/>
                <a:cs typeface="Courier New" pitchFamily="49" charset="0"/>
              </a:rPr>
              <a:t>p</a:t>
            </a:r>
            <a:r>
              <a:rPr lang="nl-BE" dirty="0" smtClean="0"/>
              <a:t>’ met </a:t>
            </a:r>
            <a:r>
              <a:rPr lang="nl-BE" dirty="0" smtClean="0">
                <a:latin typeface="Courier New" pitchFamily="49" charset="0"/>
                <a:cs typeface="Courier New" pitchFamily="49" charset="0"/>
              </a:rPr>
              <a:t>position:static</a:t>
            </a:r>
            <a:r>
              <a:rPr lang="nl-BE" dirty="0" smtClean="0"/>
              <a:t> (default)</a:t>
            </a:r>
          </a:p>
          <a:p>
            <a:endParaRPr lang="nl-BE" dirty="0"/>
          </a:p>
        </p:txBody>
      </p:sp>
    </p:spTree>
    <p:extLst>
      <p:ext uri="{BB962C8B-B14F-4D97-AF65-F5344CB8AC3E}">
        <p14:creationId xmlns:p14="http://schemas.microsoft.com/office/powerpoint/2010/main" val="19633654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Hulp tools	</a:t>
            </a:r>
            <a:endParaRPr lang="nl-BE" dirty="0"/>
          </a:p>
        </p:txBody>
      </p:sp>
      <p:sp useBgFill="1">
        <p:nvSpPr>
          <p:cNvPr id="2" name="Content Placeholder 1"/>
          <p:cNvSpPr>
            <a:spLocks noGrp="1"/>
          </p:cNvSpPr>
          <p:nvPr>
            <p:ph idx="1"/>
          </p:nvPr>
        </p:nvSpPr>
        <p:spPr/>
        <p:txBody>
          <a:bodyPr>
            <a:normAutofit/>
          </a:bodyPr>
          <a:lstStyle/>
          <a:p>
            <a:r>
              <a:rPr lang="nl-BE" dirty="0" smtClean="0"/>
              <a:t>Animatr </a:t>
            </a:r>
            <a:r>
              <a:rPr lang="nl-BE" dirty="0"/>
              <a:t>- </a:t>
            </a:r>
            <a:r>
              <a:rPr lang="nl-BE" dirty="0">
                <a:hlinkClick r:id="rId3"/>
              </a:rPr>
              <a:t>http://westciv.com/tools/animations</a:t>
            </a:r>
            <a:r>
              <a:rPr lang="nl-BE" dirty="0" smtClean="0">
                <a:hlinkClick r:id="rId3"/>
              </a:rPr>
              <a:t>/</a:t>
            </a:r>
            <a:endParaRPr lang="nl-BE" dirty="0" smtClean="0"/>
          </a:p>
          <a:p>
            <a:r>
              <a:rPr lang="nl-BE" dirty="0"/>
              <a:t>Animator </a:t>
            </a:r>
            <a:r>
              <a:rPr lang="nl-BE" dirty="0" smtClean="0"/>
              <a:t>– niet gratis -</a:t>
            </a:r>
            <a:r>
              <a:rPr lang="nl-BE" dirty="0" smtClean="0">
                <a:hlinkClick r:id="rId4"/>
              </a:rPr>
              <a:t>http</a:t>
            </a:r>
            <a:r>
              <a:rPr lang="nl-BE" dirty="0">
                <a:hlinkClick r:id="rId4"/>
              </a:rPr>
              <a:t>://www.sencha.com/products/animator</a:t>
            </a:r>
            <a:r>
              <a:rPr lang="nl-BE" dirty="0" smtClean="0">
                <a:hlinkClick r:id="rId4"/>
              </a:rPr>
              <a:t>/</a:t>
            </a:r>
            <a:endParaRPr lang="nl-BE" dirty="0" smtClean="0"/>
          </a:p>
          <a:p>
            <a:r>
              <a:rPr lang="nl-BE" dirty="0" smtClean="0">
                <a:hlinkClick r:id="rId5"/>
              </a:rPr>
              <a:t>http</a:t>
            </a:r>
            <a:r>
              <a:rPr lang="nl-BE" dirty="0">
                <a:hlinkClick r:id="rId5"/>
              </a:rPr>
              <a:t>://cssanimate.com</a:t>
            </a:r>
            <a:r>
              <a:rPr lang="nl-BE" dirty="0" smtClean="0">
                <a:hlinkClick r:id="rId5"/>
              </a:rPr>
              <a:t>/</a:t>
            </a:r>
            <a:endParaRPr lang="nl-BE" dirty="0" smtClean="0"/>
          </a:p>
          <a:p>
            <a:r>
              <a:rPr lang="nl-BE" dirty="0" smtClean="0"/>
              <a:t>Of een verzameld overzicht van een </a:t>
            </a:r>
            <a:r>
              <a:rPr lang="nl-BE" dirty="0"/>
              <a:t>aantal tools : </a:t>
            </a:r>
            <a:r>
              <a:rPr lang="nl-BE" dirty="0">
                <a:hlinkClick r:id="rId6"/>
              </a:rPr>
              <a:t>https://speckyboy.com/css-animation</a:t>
            </a:r>
            <a:r>
              <a:rPr lang="nl-BE" dirty="0" smtClean="0">
                <a:hlinkClick r:id="rId6"/>
              </a:rPr>
              <a:t>/</a:t>
            </a:r>
            <a:endParaRPr lang="nl-BE" dirty="0" smtClean="0"/>
          </a:p>
          <a:p>
            <a:endParaRPr lang="nl-BE" dirty="0"/>
          </a:p>
        </p:txBody>
      </p:sp>
    </p:spTree>
    <p:extLst>
      <p:ext uri="{BB962C8B-B14F-4D97-AF65-F5344CB8AC3E}">
        <p14:creationId xmlns:p14="http://schemas.microsoft.com/office/powerpoint/2010/main" val="1853883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Conditional comments</a:t>
            </a:r>
            <a:endParaRPr lang="nl-BE" dirty="0"/>
          </a:p>
        </p:txBody>
      </p:sp>
      <p:sp>
        <p:nvSpPr>
          <p:cNvPr id="2" name="Content Placeholder 1"/>
          <p:cNvSpPr>
            <a:spLocks noGrp="1"/>
          </p:cNvSpPr>
          <p:nvPr>
            <p:ph idx="1"/>
          </p:nvPr>
        </p:nvSpPr>
        <p:spPr/>
        <p:txBody>
          <a:bodyPr/>
          <a:lstStyle/>
          <a:p>
            <a:r>
              <a:rPr lang="nl-BE" dirty="0" smtClean="0"/>
              <a:t>Alleen in IE 5 tot IE 9</a:t>
            </a:r>
          </a:p>
          <a:p>
            <a:pPr marL="109728" indent="0">
              <a:buNone/>
            </a:pPr>
            <a:r>
              <a:rPr lang="en-US" dirty="0">
                <a:solidFill>
                  <a:srgbClr val="FF0000"/>
                </a:solidFill>
                <a:latin typeface="Courier New" pitchFamily="49" charset="0"/>
                <a:cs typeface="Courier New" pitchFamily="49" charset="0"/>
              </a:rPr>
              <a:t>&lt;!--</a:t>
            </a:r>
            <a:r>
              <a:rPr lang="en-US" dirty="0">
                <a:solidFill>
                  <a:schemeClr val="accent2"/>
                </a:solidFill>
                <a:latin typeface="Courier New" pitchFamily="49" charset="0"/>
                <a:cs typeface="Courier New" pitchFamily="49" charset="0"/>
              </a:rPr>
              <a:t>[</a:t>
            </a:r>
            <a:r>
              <a:rPr lang="en-US" dirty="0">
                <a:solidFill>
                  <a:schemeClr val="accent1"/>
                </a:solidFill>
                <a:latin typeface="Courier New" pitchFamily="49" charset="0"/>
                <a:cs typeface="Courier New" pitchFamily="49" charset="0"/>
              </a:rPr>
              <a:t>if</a:t>
            </a:r>
            <a:r>
              <a:rPr lang="en-US" dirty="0">
                <a:latin typeface="Courier New" pitchFamily="49" charset="0"/>
                <a:cs typeface="Courier New" pitchFamily="49" charset="0"/>
              </a:rPr>
              <a:t> IE 6</a:t>
            </a:r>
            <a:r>
              <a:rPr lang="en-US" dirty="0">
                <a:solidFill>
                  <a:schemeClr val="accent2"/>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&gt;</a:t>
            </a: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pPr marL="109728"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Special </a:t>
            </a:r>
            <a:r>
              <a:rPr lang="en-US" dirty="0">
                <a:latin typeface="Courier New" pitchFamily="49" charset="0"/>
                <a:cs typeface="Courier New" pitchFamily="49" charset="0"/>
              </a:rPr>
              <a:t>instructions for IE 6 here </a:t>
            </a:r>
            <a:r>
              <a:rPr lang="en-US" dirty="0">
                <a:solidFill>
                  <a:srgbClr val="FF0000"/>
                </a:solidFill>
                <a:latin typeface="Courier New" pitchFamily="49" charset="0"/>
                <a:cs typeface="Courier New" pitchFamily="49" charset="0"/>
              </a:rPr>
              <a:t>&lt;!</a:t>
            </a:r>
            <a:r>
              <a:rPr lang="en-US" dirty="0">
                <a:solidFill>
                  <a:schemeClr val="accent2"/>
                </a:solidFill>
                <a:latin typeface="Courier New" pitchFamily="49" charset="0"/>
                <a:cs typeface="Courier New" pitchFamily="49" charset="0"/>
              </a:rPr>
              <a:t>[</a:t>
            </a:r>
            <a:r>
              <a:rPr lang="en-US" dirty="0" err="1">
                <a:solidFill>
                  <a:schemeClr val="accent1"/>
                </a:solidFill>
                <a:latin typeface="Courier New" pitchFamily="49" charset="0"/>
                <a:cs typeface="Courier New" pitchFamily="49" charset="0"/>
              </a:rPr>
              <a:t>endif</a:t>
            </a:r>
            <a:r>
              <a:rPr lang="en-US" dirty="0">
                <a:solidFill>
                  <a:schemeClr val="accent2"/>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--&gt;</a:t>
            </a:r>
            <a:endParaRPr lang="nl-BE" dirty="0" smtClean="0">
              <a:solidFill>
                <a:srgbClr val="FF0000"/>
              </a:solidFill>
              <a:latin typeface="Courier New" pitchFamily="49" charset="0"/>
              <a:cs typeface="Courier New" pitchFamily="49" charset="0"/>
            </a:endParaRPr>
          </a:p>
          <a:p>
            <a:r>
              <a:rPr lang="nl-BE" dirty="0" smtClean="0"/>
              <a:t>Basis structuur zelfde als HTML commentaar</a:t>
            </a:r>
            <a:endParaRPr lang="nl-BE" dirty="0"/>
          </a:p>
          <a:p>
            <a:endParaRPr lang="nl-BE" dirty="0"/>
          </a:p>
          <a:p>
            <a:endParaRPr lang="nl-BE" dirty="0" smtClean="0"/>
          </a:p>
          <a:p>
            <a:endParaRPr lang="nl-BE" dirty="0"/>
          </a:p>
        </p:txBody>
      </p:sp>
    </p:spTree>
    <p:extLst>
      <p:ext uri="{BB962C8B-B14F-4D97-AF65-F5344CB8AC3E}">
        <p14:creationId xmlns:p14="http://schemas.microsoft.com/office/powerpoint/2010/main" val="41154618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Oefening</a:t>
            </a:r>
            <a:endParaRPr lang="nl-BE" dirty="0"/>
          </a:p>
        </p:txBody>
      </p:sp>
      <p:sp>
        <p:nvSpPr>
          <p:cNvPr id="2" name="Content Placeholder 1"/>
          <p:cNvSpPr>
            <a:spLocks noGrp="1"/>
          </p:cNvSpPr>
          <p:nvPr>
            <p:ph idx="1"/>
          </p:nvPr>
        </p:nvSpPr>
        <p:spPr/>
        <p:txBody>
          <a:bodyPr>
            <a:normAutofit fontScale="92500" lnSpcReduction="10000"/>
          </a:bodyPr>
          <a:lstStyle/>
          <a:p>
            <a:r>
              <a:rPr lang="nl-BE" dirty="0" smtClean="0"/>
              <a:t>Probeer eerst eens wat eenvoudige transities uit.</a:t>
            </a:r>
          </a:p>
          <a:p>
            <a:r>
              <a:rPr lang="nl-BE" dirty="0" smtClean="0"/>
              <a:t>Maak een animatie waarbij je een gekleurd blokje oneindig lang alternerend laat animeren langs de 4 zijden van je browser</a:t>
            </a:r>
            <a:r>
              <a:rPr lang="nl-BE" dirty="0"/>
              <a:t> </a:t>
            </a:r>
            <a:r>
              <a:rPr lang="nl-BE" dirty="0" smtClean="0"/>
              <a:t>(start links boven, ga naar rechts boven, dan naar rechts beneden, links beneden, links boven en dan terug naar links beneden, rechts beneden, rechts boven, terug naar links boven om dan weer opnieuw te beginnen)</a:t>
            </a:r>
          </a:p>
          <a:p>
            <a:r>
              <a:rPr lang="nl-BE" dirty="0" smtClean="0"/>
              <a:t>Sla dit op in map ‘</a:t>
            </a:r>
            <a:r>
              <a:rPr lang="nl-BE" dirty="0" smtClean="0">
                <a:solidFill>
                  <a:schemeClr val="accent1"/>
                </a:solidFill>
              </a:rPr>
              <a:t>les10</a:t>
            </a:r>
            <a:r>
              <a:rPr lang="nl-BE" dirty="0" smtClean="0"/>
              <a:t>’</a:t>
            </a:r>
          </a:p>
        </p:txBody>
      </p:sp>
    </p:spTree>
    <p:extLst>
      <p:ext uri="{BB962C8B-B14F-4D97-AF65-F5344CB8AC3E}">
        <p14:creationId xmlns:p14="http://schemas.microsoft.com/office/powerpoint/2010/main" val="4282909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nl-BE" dirty="0" smtClean="0"/>
              <a:t>Voorbeelden van </a:t>
            </a:r>
            <a:r>
              <a:rPr lang="nl-BE" dirty="0" err="1" smtClean="0"/>
              <a:t>conditional</a:t>
            </a:r>
            <a:r>
              <a:rPr lang="nl-BE" dirty="0" smtClean="0"/>
              <a:t> CSS</a:t>
            </a:r>
            <a:endParaRPr lang="nl-BE" dirty="0"/>
          </a:p>
        </p:txBody>
      </p:sp>
      <p:sp>
        <p:nvSpPr>
          <p:cNvPr id="2" name="Content Placeholder 1"/>
          <p:cNvSpPr>
            <a:spLocks noGrp="1"/>
          </p:cNvSpPr>
          <p:nvPr>
            <p:ph idx="1"/>
          </p:nvPr>
        </p:nvSpPr>
        <p:spPr/>
        <p:txBody>
          <a:bodyPr>
            <a:normAutofit/>
          </a:bodyPr>
          <a:lstStyle/>
          <a:p>
            <a:pPr marL="109728" indent="0">
              <a:buNone/>
            </a:pPr>
            <a:r>
              <a:rPr lang="en-US" sz="1800" dirty="0">
                <a:latin typeface="Courier New" pitchFamily="49" charset="0"/>
                <a:cs typeface="Courier New" pitchFamily="49" charset="0"/>
              </a:rPr>
              <a:t>&lt;!--[</a:t>
            </a:r>
            <a:r>
              <a:rPr lang="en-US" sz="1800" dirty="0">
                <a:solidFill>
                  <a:srgbClr val="FF0000"/>
                </a:solidFill>
                <a:latin typeface="Courier New" pitchFamily="49" charset="0"/>
                <a:cs typeface="Courier New" pitchFamily="49" charset="0"/>
              </a:rPr>
              <a:t>if</a:t>
            </a:r>
            <a:r>
              <a:rPr lang="en-US" sz="1800" dirty="0">
                <a:latin typeface="Courier New" pitchFamily="49" charset="0"/>
                <a:cs typeface="Courier New" pitchFamily="49" charset="0"/>
              </a:rPr>
              <a:t> IE]&gt; </a:t>
            </a:r>
            <a:r>
              <a:rPr lang="en-US" sz="1800" dirty="0" smtClean="0">
                <a:latin typeface="Courier New" pitchFamily="49" charset="0"/>
                <a:cs typeface="Courier New" pitchFamily="49" charset="0"/>
              </a:rPr>
              <a:t>this </a:t>
            </a:r>
            <a:r>
              <a:rPr lang="en-US" sz="1800" dirty="0">
                <a:latin typeface="Courier New" pitchFamily="49" charset="0"/>
                <a:cs typeface="Courier New" pitchFamily="49" charset="0"/>
              </a:rPr>
              <a:t>is </a:t>
            </a:r>
            <a:r>
              <a:rPr lang="en-US" sz="1800" dirty="0" smtClean="0">
                <a:latin typeface="Courier New" pitchFamily="49" charset="0"/>
                <a:cs typeface="Courier New" pitchFamily="49" charset="0"/>
              </a:rPr>
              <a:t>IE </a:t>
            </a:r>
            <a:r>
              <a:rPr lang="en-US" sz="1800" dirty="0">
                <a:latin typeface="Courier New" pitchFamily="49" charset="0"/>
                <a:cs typeface="Courier New" pitchFamily="49" charset="0"/>
              </a:rPr>
              <a:t>&lt;![</a:t>
            </a:r>
            <a:r>
              <a:rPr lang="en-US" sz="1800" dirty="0" err="1">
                <a:latin typeface="Courier New" pitchFamily="49" charset="0"/>
                <a:cs typeface="Courier New" pitchFamily="49" charset="0"/>
              </a:rPr>
              <a:t>endif</a:t>
            </a:r>
            <a:r>
              <a:rPr lang="en-US" sz="1800" dirty="0">
                <a:latin typeface="Courier New" pitchFamily="49" charset="0"/>
                <a:cs typeface="Courier New" pitchFamily="49" charset="0"/>
              </a:rPr>
              <a:t>]--&gt; </a:t>
            </a:r>
            <a:endParaRPr lang="en-US" sz="1800" dirty="0" smtClean="0">
              <a:latin typeface="Courier New" pitchFamily="49" charset="0"/>
              <a:cs typeface="Courier New" pitchFamily="49" charset="0"/>
            </a:endParaRPr>
          </a:p>
          <a:p>
            <a:pPr marL="109728" indent="0">
              <a:buNone/>
            </a:pPr>
            <a:r>
              <a:rPr lang="en-US" sz="1800" dirty="0" smtClean="0">
                <a:latin typeface="Courier New" pitchFamily="49" charset="0"/>
                <a:cs typeface="Courier New" pitchFamily="49" charset="0"/>
              </a:rPr>
              <a:t>&lt;!--[</a:t>
            </a:r>
            <a:r>
              <a:rPr lang="en-US" sz="1800" dirty="0">
                <a:latin typeface="Courier New" pitchFamily="49" charset="0"/>
                <a:cs typeface="Courier New" pitchFamily="49" charset="0"/>
              </a:rPr>
              <a:t>if IE 6]&gt; </a:t>
            </a:r>
            <a:r>
              <a:rPr lang="en-US" sz="1800" dirty="0" smtClean="0">
                <a:latin typeface="Courier New" pitchFamily="49" charset="0"/>
                <a:cs typeface="Courier New" pitchFamily="49" charset="0"/>
              </a:rPr>
              <a:t>this </a:t>
            </a:r>
            <a:r>
              <a:rPr lang="en-US" sz="1800" dirty="0">
                <a:latin typeface="Courier New" pitchFamily="49" charset="0"/>
                <a:cs typeface="Courier New" pitchFamily="49" charset="0"/>
              </a:rPr>
              <a:t>is IE </a:t>
            </a:r>
            <a:r>
              <a:rPr lang="en-US" sz="1800" dirty="0" smtClean="0">
                <a:latin typeface="Courier New" pitchFamily="49" charset="0"/>
                <a:cs typeface="Courier New" pitchFamily="49" charset="0"/>
              </a:rPr>
              <a:t>6&lt;![</a:t>
            </a:r>
            <a:r>
              <a:rPr lang="en-US" sz="1800" dirty="0" err="1">
                <a:latin typeface="Courier New" pitchFamily="49" charset="0"/>
                <a:cs typeface="Courier New" pitchFamily="49" charset="0"/>
              </a:rPr>
              <a:t>endif</a:t>
            </a:r>
            <a:r>
              <a:rPr lang="en-US" sz="1800" dirty="0">
                <a:latin typeface="Courier New" pitchFamily="49" charset="0"/>
                <a:cs typeface="Courier New" pitchFamily="49" charset="0"/>
              </a:rPr>
              <a:t>]--&gt; </a:t>
            </a:r>
            <a:endParaRPr lang="en-US" sz="1800" dirty="0" smtClean="0">
              <a:latin typeface="Courier New" pitchFamily="49" charset="0"/>
              <a:cs typeface="Courier New" pitchFamily="49" charset="0"/>
            </a:endParaRPr>
          </a:p>
          <a:p>
            <a:pPr marL="109728" indent="0">
              <a:buNone/>
            </a:pPr>
            <a:r>
              <a:rPr lang="en-US" sz="1800" dirty="0" smtClean="0">
                <a:latin typeface="Courier New" pitchFamily="49" charset="0"/>
                <a:cs typeface="Courier New" pitchFamily="49" charset="0"/>
              </a:rPr>
              <a:t>&lt;!--[</a:t>
            </a:r>
            <a:r>
              <a:rPr lang="en-US" sz="1800" dirty="0">
                <a:latin typeface="Courier New" pitchFamily="49" charset="0"/>
                <a:cs typeface="Courier New" pitchFamily="49" charset="0"/>
              </a:rPr>
              <a:t>if IE 7]&gt; </a:t>
            </a:r>
            <a:r>
              <a:rPr lang="en-US" sz="1800" dirty="0" smtClean="0">
                <a:latin typeface="Courier New" pitchFamily="49" charset="0"/>
                <a:cs typeface="Courier New" pitchFamily="49" charset="0"/>
              </a:rPr>
              <a:t>this </a:t>
            </a:r>
            <a:r>
              <a:rPr lang="en-US" sz="1800" dirty="0">
                <a:latin typeface="Courier New" pitchFamily="49" charset="0"/>
                <a:cs typeface="Courier New" pitchFamily="49" charset="0"/>
              </a:rPr>
              <a:t>is IE </a:t>
            </a:r>
            <a:r>
              <a:rPr lang="en-US" sz="1800" dirty="0" smtClean="0">
                <a:latin typeface="Courier New" pitchFamily="49" charset="0"/>
                <a:cs typeface="Courier New" pitchFamily="49" charset="0"/>
              </a:rPr>
              <a:t>7&lt;![</a:t>
            </a:r>
            <a:r>
              <a:rPr lang="en-US" sz="1800" dirty="0" err="1">
                <a:latin typeface="Courier New" pitchFamily="49" charset="0"/>
                <a:cs typeface="Courier New" pitchFamily="49" charset="0"/>
              </a:rPr>
              <a:t>endif</a:t>
            </a:r>
            <a:r>
              <a:rPr lang="en-US" sz="1800" dirty="0">
                <a:latin typeface="Courier New" pitchFamily="49" charset="0"/>
                <a:cs typeface="Courier New" pitchFamily="49" charset="0"/>
              </a:rPr>
              <a:t>]--&gt; </a:t>
            </a:r>
            <a:endParaRPr lang="en-US" sz="1800" dirty="0" smtClean="0">
              <a:latin typeface="Courier New" pitchFamily="49" charset="0"/>
              <a:cs typeface="Courier New" pitchFamily="49" charset="0"/>
            </a:endParaRPr>
          </a:p>
          <a:p>
            <a:pPr marL="109728" indent="0">
              <a:buNone/>
            </a:pPr>
            <a:r>
              <a:rPr lang="en-US" sz="1800" dirty="0" smtClean="0">
                <a:latin typeface="Courier New" pitchFamily="49" charset="0"/>
                <a:cs typeface="Courier New" pitchFamily="49" charset="0"/>
              </a:rPr>
              <a:t>&lt;!--[</a:t>
            </a:r>
            <a:r>
              <a:rPr lang="en-US" sz="1800" dirty="0">
                <a:latin typeface="Courier New" pitchFamily="49" charset="0"/>
                <a:cs typeface="Courier New" pitchFamily="49" charset="0"/>
              </a:rPr>
              <a:t>if IE 8]&gt; </a:t>
            </a:r>
            <a:r>
              <a:rPr lang="en-US" sz="1800" dirty="0" smtClean="0">
                <a:latin typeface="Courier New" pitchFamily="49" charset="0"/>
                <a:cs typeface="Courier New" pitchFamily="49" charset="0"/>
              </a:rPr>
              <a:t>this </a:t>
            </a:r>
            <a:r>
              <a:rPr lang="en-US" sz="1800" dirty="0">
                <a:latin typeface="Courier New" pitchFamily="49" charset="0"/>
                <a:cs typeface="Courier New" pitchFamily="49" charset="0"/>
              </a:rPr>
              <a:t>is IE </a:t>
            </a:r>
            <a:r>
              <a:rPr lang="en-US" sz="1800" dirty="0" smtClean="0">
                <a:latin typeface="Courier New" pitchFamily="49" charset="0"/>
                <a:cs typeface="Courier New" pitchFamily="49" charset="0"/>
              </a:rPr>
              <a:t>8&lt;![</a:t>
            </a:r>
            <a:r>
              <a:rPr lang="en-US" sz="1800" dirty="0" err="1">
                <a:latin typeface="Courier New" pitchFamily="49" charset="0"/>
                <a:cs typeface="Courier New" pitchFamily="49" charset="0"/>
              </a:rPr>
              <a:t>endif</a:t>
            </a:r>
            <a:r>
              <a:rPr lang="en-US" sz="1800" dirty="0">
                <a:latin typeface="Courier New" pitchFamily="49" charset="0"/>
                <a:cs typeface="Courier New" pitchFamily="49" charset="0"/>
              </a:rPr>
              <a:t>]--&gt; </a:t>
            </a:r>
            <a:endParaRPr lang="en-US" sz="1800" dirty="0" smtClean="0">
              <a:latin typeface="Courier New" pitchFamily="49" charset="0"/>
              <a:cs typeface="Courier New" pitchFamily="49" charset="0"/>
            </a:endParaRPr>
          </a:p>
          <a:p>
            <a:pPr marL="109728" indent="0">
              <a:buNone/>
            </a:pPr>
            <a:r>
              <a:rPr lang="en-US" sz="1800" dirty="0" smtClean="0">
                <a:latin typeface="Courier New" pitchFamily="49" charset="0"/>
                <a:cs typeface="Courier New" pitchFamily="49" charset="0"/>
              </a:rPr>
              <a:t>&lt;!--[</a:t>
            </a:r>
            <a:r>
              <a:rPr lang="en-US" sz="1800" dirty="0">
                <a:latin typeface="Courier New" pitchFamily="49" charset="0"/>
                <a:cs typeface="Courier New" pitchFamily="49" charset="0"/>
              </a:rPr>
              <a:t>if IE 9]&gt; </a:t>
            </a:r>
            <a:r>
              <a:rPr lang="en-US" sz="1800" dirty="0" smtClean="0">
                <a:latin typeface="Courier New" pitchFamily="49" charset="0"/>
                <a:cs typeface="Courier New" pitchFamily="49" charset="0"/>
              </a:rPr>
              <a:t>this </a:t>
            </a:r>
            <a:r>
              <a:rPr lang="en-US" sz="1800" dirty="0">
                <a:latin typeface="Courier New" pitchFamily="49" charset="0"/>
                <a:cs typeface="Courier New" pitchFamily="49" charset="0"/>
              </a:rPr>
              <a:t>is IE </a:t>
            </a:r>
            <a:r>
              <a:rPr lang="en-US" sz="1800" dirty="0" smtClean="0">
                <a:latin typeface="Courier New" pitchFamily="49" charset="0"/>
                <a:cs typeface="Courier New" pitchFamily="49" charset="0"/>
              </a:rPr>
              <a:t>9&lt;![</a:t>
            </a:r>
            <a:r>
              <a:rPr lang="en-US" sz="1800" dirty="0" err="1">
                <a:latin typeface="Courier New" pitchFamily="49" charset="0"/>
                <a:cs typeface="Courier New" pitchFamily="49" charset="0"/>
              </a:rPr>
              <a:t>endif</a:t>
            </a:r>
            <a:r>
              <a:rPr lang="en-US" sz="1800" dirty="0">
                <a:latin typeface="Courier New" pitchFamily="49" charset="0"/>
                <a:cs typeface="Courier New" pitchFamily="49" charset="0"/>
              </a:rPr>
              <a:t>]--&gt; </a:t>
            </a:r>
            <a:endParaRPr lang="en-US" sz="1800" dirty="0" smtClean="0">
              <a:latin typeface="Courier New" pitchFamily="49" charset="0"/>
              <a:cs typeface="Courier New" pitchFamily="49" charset="0"/>
            </a:endParaRPr>
          </a:p>
          <a:p>
            <a:pPr marL="109728" indent="0">
              <a:buNone/>
            </a:pPr>
            <a:r>
              <a:rPr lang="en-US" sz="1800" dirty="0" smtClean="0">
                <a:latin typeface="Courier New" pitchFamily="49" charset="0"/>
                <a:cs typeface="Courier New" pitchFamily="49" charset="0"/>
              </a:rPr>
              <a:t>&lt;!--[</a:t>
            </a:r>
            <a:r>
              <a:rPr lang="en-US" sz="1800" dirty="0">
                <a:latin typeface="Courier New" pitchFamily="49" charset="0"/>
                <a:cs typeface="Courier New" pitchFamily="49" charset="0"/>
              </a:rPr>
              <a:t>if </a:t>
            </a:r>
            <a:r>
              <a:rPr lang="en-US" sz="1800" dirty="0" err="1">
                <a:solidFill>
                  <a:srgbClr val="FF0000"/>
                </a:solidFill>
                <a:latin typeface="Courier New" pitchFamily="49" charset="0"/>
                <a:cs typeface="Courier New" pitchFamily="49" charset="0"/>
              </a:rPr>
              <a:t>gte</a:t>
            </a:r>
            <a:r>
              <a:rPr lang="en-US" sz="1800" dirty="0">
                <a:latin typeface="Courier New" pitchFamily="49" charset="0"/>
                <a:cs typeface="Courier New" pitchFamily="49" charset="0"/>
              </a:rPr>
              <a:t> IE 8]&gt; </a:t>
            </a:r>
            <a:r>
              <a:rPr lang="en-US" sz="1800" dirty="0" smtClean="0">
                <a:latin typeface="Courier New" pitchFamily="49" charset="0"/>
                <a:cs typeface="Courier New" pitchFamily="49" charset="0"/>
              </a:rPr>
              <a:t>this </a:t>
            </a:r>
            <a:r>
              <a:rPr lang="en-US" sz="1800" dirty="0">
                <a:latin typeface="Courier New" pitchFamily="49" charset="0"/>
                <a:cs typeface="Courier New" pitchFamily="49" charset="0"/>
              </a:rPr>
              <a:t>is IE 8 </a:t>
            </a:r>
            <a:r>
              <a:rPr lang="en-US" sz="1800" dirty="0">
                <a:solidFill>
                  <a:srgbClr val="FF0000"/>
                </a:solidFill>
                <a:latin typeface="Courier New" pitchFamily="49" charset="0"/>
                <a:cs typeface="Courier New" pitchFamily="49" charset="0"/>
              </a:rPr>
              <a:t>or </a:t>
            </a:r>
            <a:r>
              <a:rPr lang="en-US" sz="1800" dirty="0" smtClean="0">
                <a:solidFill>
                  <a:srgbClr val="FF0000"/>
                </a:solidFill>
                <a:latin typeface="Courier New" pitchFamily="49" charset="0"/>
                <a:cs typeface="Courier New" pitchFamily="49" charset="0"/>
              </a:rPr>
              <a:t>higher</a:t>
            </a:r>
            <a:r>
              <a:rPr lang="en-US" sz="1800" dirty="0" smtClean="0">
                <a:latin typeface="Courier New" pitchFamily="49" charset="0"/>
                <a:cs typeface="Courier New" pitchFamily="49" charset="0"/>
              </a:rPr>
              <a:t>&lt;![</a:t>
            </a:r>
            <a:r>
              <a:rPr lang="en-US" sz="1800" dirty="0" err="1">
                <a:latin typeface="Courier New" pitchFamily="49" charset="0"/>
                <a:cs typeface="Courier New" pitchFamily="49" charset="0"/>
              </a:rPr>
              <a:t>endif</a:t>
            </a:r>
            <a:r>
              <a:rPr lang="en-US" sz="1800" dirty="0">
                <a:latin typeface="Courier New" pitchFamily="49" charset="0"/>
                <a:cs typeface="Courier New" pitchFamily="49" charset="0"/>
              </a:rPr>
              <a:t>]--&gt; </a:t>
            </a:r>
            <a:endParaRPr lang="en-US" sz="1800" dirty="0" smtClean="0">
              <a:latin typeface="Courier New" pitchFamily="49" charset="0"/>
              <a:cs typeface="Courier New" pitchFamily="49" charset="0"/>
            </a:endParaRPr>
          </a:p>
          <a:p>
            <a:pPr marL="109728" indent="0">
              <a:buNone/>
            </a:pPr>
            <a:r>
              <a:rPr lang="en-US" sz="1800" dirty="0" smtClean="0">
                <a:latin typeface="Courier New" pitchFamily="49" charset="0"/>
                <a:cs typeface="Courier New" pitchFamily="49" charset="0"/>
              </a:rPr>
              <a:t>&lt;!--[</a:t>
            </a:r>
            <a:r>
              <a:rPr lang="en-US" sz="1800" dirty="0">
                <a:latin typeface="Courier New" pitchFamily="49" charset="0"/>
                <a:cs typeface="Courier New" pitchFamily="49" charset="0"/>
              </a:rPr>
              <a:t>if </a:t>
            </a:r>
            <a:r>
              <a:rPr lang="en-US" sz="1800" dirty="0" err="1">
                <a:solidFill>
                  <a:srgbClr val="FF0000"/>
                </a:solidFill>
                <a:latin typeface="Courier New" pitchFamily="49" charset="0"/>
                <a:cs typeface="Courier New" pitchFamily="49" charset="0"/>
              </a:rPr>
              <a:t>lt</a:t>
            </a:r>
            <a:r>
              <a:rPr lang="en-US" sz="1800" dirty="0">
                <a:latin typeface="Courier New" pitchFamily="49" charset="0"/>
                <a:cs typeface="Courier New" pitchFamily="49" charset="0"/>
              </a:rPr>
              <a:t> IE 9]&gt; </a:t>
            </a:r>
            <a:r>
              <a:rPr lang="en-US" sz="1800" dirty="0" smtClean="0">
                <a:latin typeface="Courier New" pitchFamily="49" charset="0"/>
                <a:cs typeface="Courier New" pitchFamily="49" charset="0"/>
              </a:rPr>
              <a:t>this </a:t>
            </a:r>
            <a:r>
              <a:rPr lang="en-US" sz="1800" dirty="0">
                <a:latin typeface="Courier New" pitchFamily="49" charset="0"/>
                <a:cs typeface="Courier New" pitchFamily="49" charset="0"/>
              </a:rPr>
              <a:t>is IE </a:t>
            </a:r>
            <a:r>
              <a:rPr lang="en-US" sz="1800" dirty="0">
                <a:solidFill>
                  <a:srgbClr val="FF0000"/>
                </a:solidFill>
                <a:latin typeface="Courier New" pitchFamily="49" charset="0"/>
                <a:cs typeface="Courier New" pitchFamily="49" charset="0"/>
              </a:rPr>
              <a:t>lower than </a:t>
            </a:r>
            <a:r>
              <a:rPr lang="en-US" sz="1800" dirty="0" smtClean="0">
                <a:latin typeface="Courier New" pitchFamily="49" charset="0"/>
                <a:cs typeface="Courier New" pitchFamily="49" charset="0"/>
              </a:rPr>
              <a:t>9 </a:t>
            </a:r>
            <a:r>
              <a:rPr lang="en-US" sz="1800" dirty="0">
                <a:latin typeface="Courier New" pitchFamily="49" charset="0"/>
                <a:cs typeface="Courier New" pitchFamily="49" charset="0"/>
              </a:rPr>
              <a:t>&lt;![</a:t>
            </a:r>
            <a:r>
              <a:rPr lang="en-US" sz="1800" dirty="0" err="1">
                <a:latin typeface="Courier New" pitchFamily="49" charset="0"/>
                <a:cs typeface="Courier New" pitchFamily="49" charset="0"/>
              </a:rPr>
              <a:t>endif</a:t>
            </a:r>
            <a:r>
              <a:rPr lang="en-US" sz="1800" dirty="0" smtClean="0">
                <a:latin typeface="Courier New" pitchFamily="49" charset="0"/>
                <a:cs typeface="Courier New" pitchFamily="49" charset="0"/>
              </a:rPr>
              <a:t>]--&gt;</a:t>
            </a:r>
          </a:p>
          <a:p>
            <a:pPr marL="109728" indent="0">
              <a:buNone/>
            </a:pPr>
            <a:r>
              <a:rPr lang="en-US" sz="1800" dirty="0" smtClean="0">
                <a:latin typeface="Courier New" pitchFamily="49" charset="0"/>
                <a:cs typeface="Courier New" pitchFamily="49" charset="0"/>
              </a:rPr>
              <a:t>&lt;!--[</a:t>
            </a:r>
            <a:r>
              <a:rPr lang="en-US" sz="1800" dirty="0">
                <a:latin typeface="Courier New" pitchFamily="49" charset="0"/>
                <a:cs typeface="Courier New" pitchFamily="49" charset="0"/>
              </a:rPr>
              <a:t>if </a:t>
            </a:r>
            <a:r>
              <a:rPr lang="en-US" sz="1800" dirty="0" err="1">
                <a:solidFill>
                  <a:srgbClr val="FF0000"/>
                </a:solidFill>
                <a:latin typeface="Courier New" pitchFamily="49" charset="0"/>
                <a:cs typeface="Courier New" pitchFamily="49" charset="0"/>
              </a:rPr>
              <a:t>lte</a:t>
            </a:r>
            <a:r>
              <a:rPr lang="en-US" sz="1800" dirty="0">
                <a:latin typeface="Courier New" pitchFamily="49" charset="0"/>
                <a:cs typeface="Courier New" pitchFamily="49" charset="0"/>
              </a:rPr>
              <a:t> IE 7]&gt; </a:t>
            </a:r>
            <a:r>
              <a:rPr lang="en-US" sz="1800" dirty="0" smtClean="0">
                <a:latin typeface="Courier New" pitchFamily="49" charset="0"/>
                <a:cs typeface="Courier New" pitchFamily="49" charset="0"/>
              </a:rPr>
              <a:t>this </a:t>
            </a:r>
            <a:r>
              <a:rPr lang="en-US" sz="1800" dirty="0">
                <a:latin typeface="Courier New" pitchFamily="49" charset="0"/>
                <a:cs typeface="Courier New" pitchFamily="49" charset="0"/>
              </a:rPr>
              <a:t>is IE </a:t>
            </a:r>
            <a:r>
              <a:rPr lang="en-US" sz="1800" dirty="0">
                <a:solidFill>
                  <a:srgbClr val="FF0000"/>
                </a:solidFill>
                <a:latin typeface="Courier New" pitchFamily="49" charset="0"/>
                <a:cs typeface="Courier New" pitchFamily="49" charset="0"/>
              </a:rPr>
              <a:t>lower or equal to </a:t>
            </a:r>
            <a:r>
              <a:rPr lang="en-US" sz="1800" dirty="0" smtClean="0">
                <a:latin typeface="Courier New" pitchFamily="49" charset="0"/>
                <a:cs typeface="Courier New" pitchFamily="49" charset="0"/>
              </a:rPr>
              <a:t>7 &lt;![</a:t>
            </a:r>
            <a:r>
              <a:rPr lang="en-US" sz="1800" dirty="0" err="1">
                <a:latin typeface="Courier New" pitchFamily="49" charset="0"/>
                <a:cs typeface="Courier New" pitchFamily="49" charset="0"/>
              </a:rPr>
              <a:t>endif</a:t>
            </a:r>
            <a:r>
              <a:rPr lang="en-US" sz="1800" dirty="0">
                <a:latin typeface="Courier New" pitchFamily="49" charset="0"/>
                <a:cs typeface="Courier New" pitchFamily="49" charset="0"/>
              </a:rPr>
              <a:t>]--&gt; </a:t>
            </a:r>
            <a:endParaRPr lang="en-US" sz="1800" dirty="0" smtClean="0">
              <a:latin typeface="Courier New" pitchFamily="49" charset="0"/>
              <a:cs typeface="Courier New" pitchFamily="49" charset="0"/>
            </a:endParaRPr>
          </a:p>
          <a:p>
            <a:pPr marL="109728" indent="0">
              <a:buNone/>
            </a:pPr>
            <a:r>
              <a:rPr lang="en-US" sz="1800" dirty="0" smtClean="0">
                <a:latin typeface="Courier New" pitchFamily="49" charset="0"/>
                <a:cs typeface="Courier New" pitchFamily="49" charset="0"/>
              </a:rPr>
              <a:t>&lt;!--[</a:t>
            </a:r>
            <a:r>
              <a:rPr lang="en-US" sz="1800" dirty="0">
                <a:latin typeface="Courier New" pitchFamily="49" charset="0"/>
                <a:cs typeface="Courier New" pitchFamily="49" charset="0"/>
              </a:rPr>
              <a:t>if </a:t>
            </a:r>
            <a:r>
              <a:rPr lang="en-US" sz="1800" dirty="0" err="1">
                <a:solidFill>
                  <a:srgbClr val="FF0000"/>
                </a:solidFill>
                <a:latin typeface="Courier New" pitchFamily="49" charset="0"/>
                <a:cs typeface="Courier New" pitchFamily="49" charset="0"/>
              </a:rPr>
              <a:t>gt</a:t>
            </a:r>
            <a:r>
              <a:rPr lang="en-US" sz="1800" dirty="0">
                <a:latin typeface="Courier New" pitchFamily="49" charset="0"/>
                <a:cs typeface="Courier New" pitchFamily="49" charset="0"/>
              </a:rPr>
              <a:t> IE 6]&gt; </a:t>
            </a:r>
            <a:r>
              <a:rPr lang="en-US" sz="1800" dirty="0" smtClean="0">
                <a:latin typeface="Courier New" pitchFamily="49" charset="0"/>
                <a:cs typeface="Courier New" pitchFamily="49" charset="0"/>
              </a:rPr>
              <a:t>this </a:t>
            </a:r>
            <a:r>
              <a:rPr lang="en-US" sz="1800" dirty="0">
                <a:latin typeface="Courier New" pitchFamily="49" charset="0"/>
                <a:cs typeface="Courier New" pitchFamily="49" charset="0"/>
              </a:rPr>
              <a:t>is IE </a:t>
            </a:r>
            <a:r>
              <a:rPr lang="en-US" sz="1800" dirty="0">
                <a:solidFill>
                  <a:srgbClr val="FF0000"/>
                </a:solidFill>
                <a:latin typeface="Courier New" pitchFamily="49" charset="0"/>
                <a:cs typeface="Courier New" pitchFamily="49" charset="0"/>
              </a:rPr>
              <a:t>greater than </a:t>
            </a:r>
            <a:r>
              <a:rPr lang="en-US" sz="1800" dirty="0" smtClean="0">
                <a:latin typeface="Courier New" pitchFamily="49" charset="0"/>
                <a:cs typeface="Courier New" pitchFamily="49" charset="0"/>
              </a:rPr>
              <a:t>6 </a:t>
            </a:r>
            <a:r>
              <a:rPr lang="en-US" sz="1800" dirty="0">
                <a:latin typeface="Courier New" pitchFamily="49" charset="0"/>
                <a:cs typeface="Courier New" pitchFamily="49" charset="0"/>
              </a:rPr>
              <a:t>&lt;![</a:t>
            </a:r>
            <a:r>
              <a:rPr lang="en-US" sz="1800" dirty="0" err="1">
                <a:latin typeface="Courier New" pitchFamily="49" charset="0"/>
                <a:cs typeface="Courier New" pitchFamily="49" charset="0"/>
              </a:rPr>
              <a:t>endif</a:t>
            </a:r>
            <a:r>
              <a:rPr lang="en-US" sz="1800" dirty="0">
                <a:latin typeface="Courier New" pitchFamily="49" charset="0"/>
                <a:cs typeface="Courier New" pitchFamily="49" charset="0"/>
              </a:rPr>
              <a:t>]--&gt; </a:t>
            </a:r>
            <a:endParaRPr lang="en-US" sz="1800" dirty="0" smtClean="0">
              <a:latin typeface="Courier New" pitchFamily="49" charset="0"/>
              <a:cs typeface="Courier New" pitchFamily="49" charset="0"/>
            </a:endParaRPr>
          </a:p>
          <a:p>
            <a:pPr marL="109728" indent="0">
              <a:buNone/>
            </a:pPr>
            <a:r>
              <a:rPr lang="en-US" sz="1800" dirty="0" smtClean="0">
                <a:latin typeface="Courier New" pitchFamily="49" charset="0"/>
                <a:cs typeface="Courier New" pitchFamily="49" charset="0"/>
              </a:rPr>
              <a:t>&lt;!--[</a:t>
            </a:r>
            <a:r>
              <a:rPr lang="en-US" sz="1800" dirty="0">
                <a:latin typeface="Courier New" pitchFamily="49" charset="0"/>
                <a:cs typeface="Courier New" pitchFamily="49" charset="0"/>
              </a:rPr>
              <a:t>if </a:t>
            </a:r>
            <a:r>
              <a:rPr lang="en-US" sz="1800" dirty="0">
                <a:solidFill>
                  <a:srgbClr val="FF0000"/>
                </a:solidFill>
                <a:latin typeface="Courier New" pitchFamily="49" charset="0"/>
                <a:cs typeface="Courier New" pitchFamily="49" charset="0"/>
              </a:rPr>
              <a:t>!</a:t>
            </a:r>
            <a:r>
              <a:rPr lang="en-US" sz="1800" dirty="0">
                <a:latin typeface="Courier New" pitchFamily="49" charset="0"/>
                <a:cs typeface="Courier New" pitchFamily="49" charset="0"/>
              </a:rPr>
              <a:t>IE]&gt; --&gt; </a:t>
            </a:r>
            <a:r>
              <a:rPr lang="en-US" sz="1800" dirty="0" smtClean="0">
                <a:latin typeface="Courier New" pitchFamily="49" charset="0"/>
                <a:cs typeface="Courier New" pitchFamily="49" charset="0"/>
              </a:rPr>
              <a:t>this </a:t>
            </a:r>
            <a:r>
              <a:rPr lang="en-US" sz="1800" dirty="0">
                <a:latin typeface="Courier New" pitchFamily="49" charset="0"/>
                <a:cs typeface="Courier New" pitchFamily="49" charset="0"/>
              </a:rPr>
              <a:t>is </a:t>
            </a:r>
            <a:r>
              <a:rPr lang="en-US" sz="1800" dirty="0">
                <a:solidFill>
                  <a:srgbClr val="FF0000"/>
                </a:solidFill>
                <a:latin typeface="Courier New" pitchFamily="49" charset="0"/>
                <a:cs typeface="Courier New" pitchFamily="49" charset="0"/>
              </a:rPr>
              <a:t>not</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IE&lt;!-- </a:t>
            </a:r>
            <a:r>
              <a:rPr lang="en-US" sz="1800" dirty="0">
                <a:latin typeface="Courier New" pitchFamily="49" charset="0"/>
                <a:cs typeface="Courier New" pitchFamily="49" charset="0"/>
              </a:rPr>
              <a:t>&lt;![</a:t>
            </a:r>
            <a:r>
              <a:rPr lang="en-US" sz="1800" dirty="0" err="1">
                <a:latin typeface="Courier New" pitchFamily="49" charset="0"/>
                <a:cs typeface="Courier New" pitchFamily="49" charset="0"/>
              </a:rPr>
              <a:t>endif</a:t>
            </a:r>
            <a:r>
              <a:rPr lang="en-US" sz="1800" dirty="0">
                <a:latin typeface="Courier New" pitchFamily="49" charset="0"/>
                <a:cs typeface="Courier New" pitchFamily="49" charset="0"/>
              </a:rPr>
              <a:t>]--&gt;</a:t>
            </a:r>
            <a:endParaRPr lang="nl-BE" sz="1800" dirty="0">
              <a:latin typeface="Courier New" pitchFamily="49" charset="0"/>
              <a:cs typeface="Courier New" pitchFamily="49" charset="0"/>
            </a:endParaRPr>
          </a:p>
        </p:txBody>
      </p:sp>
    </p:spTree>
    <p:extLst>
      <p:ext uri="{BB962C8B-B14F-4D97-AF65-F5344CB8AC3E}">
        <p14:creationId xmlns:p14="http://schemas.microsoft.com/office/powerpoint/2010/main" val="2291082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smtClean="0"/>
              <a:t>Media queries</a:t>
            </a:r>
            <a:endParaRPr lang="nl-BE" dirty="0"/>
          </a:p>
        </p:txBody>
      </p:sp>
      <p:sp>
        <p:nvSpPr>
          <p:cNvPr id="5" name="Text Placeholder 4"/>
          <p:cNvSpPr>
            <a:spLocks noGrp="1"/>
          </p:cNvSpPr>
          <p:nvPr>
            <p:ph type="body" idx="1"/>
          </p:nvPr>
        </p:nvSpPr>
        <p:spPr/>
        <p:txBody>
          <a:bodyPr/>
          <a:lstStyle/>
          <a:p>
            <a:r>
              <a:rPr lang="nl-BE" dirty="0" err="1" smtClean="0"/>
              <a:t>Responsive</a:t>
            </a:r>
            <a:r>
              <a:rPr lang="nl-BE" dirty="0" smtClean="0"/>
              <a:t> design</a:t>
            </a:r>
            <a:endParaRPr lang="nl-BE" dirty="0"/>
          </a:p>
        </p:txBody>
      </p:sp>
    </p:spTree>
    <p:extLst>
      <p:ext uri="{BB962C8B-B14F-4D97-AF65-F5344CB8AC3E}">
        <p14:creationId xmlns:p14="http://schemas.microsoft.com/office/powerpoint/2010/main" val="1545363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b="0" dirty="0">
                <a:effectLst/>
              </a:rPr>
              <a:t>The @media </a:t>
            </a:r>
            <a:r>
              <a:rPr lang="nl-BE" b="0" dirty="0" smtClean="0">
                <a:effectLst/>
              </a:rPr>
              <a:t>Rule</a:t>
            </a:r>
            <a:endParaRPr lang="nl-BE" dirty="0"/>
          </a:p>
        </p:txBody>
      </p:sp>
      <p:sp>
        <p:nvSpPr>
          <p:cNvPr id="2" name="Content Placeholder 1"/>
          <p:cNvSpPr>
            <a:spLocks noGrp="1"/>
          </p:cNvSpPr>
          <p:nvPr>
            <p:ph idx="1"/>
          </p:nvPr>
        </p:nvSpPr>
        <p:spPr/>
        <p:txBody>
          <a:bodyPr>
            <a:normAutofit fontScale="40000" lnSpcReduction="20000"/>
          </a:bodyPr>
          <a:lstStyle/>
          <a:p>
            <a:r>
              <a:rPr lang="nl-BE" dirty="0">
                <a:solidFill>
                  <a:schemeClr val="accent6"/>
                </a:solidFill>
                <a:hlinkClick r:id="rId3"/>
              </a:rPr>
              <a:t>http://</a:t>
            </a:r>
            <a:r>
              <a:rPr lang="nl-BE" dirty="0" smtClean="0">
                <a:solidFill>
                  <a:schemeClr val="accent6"/>
                </a:solidFill>
                <a:hlinkClick r:id="rId3"/>
              </a:rPr>
              <a:t>www.w3schools.com/css/css_rwd_mediaqueries.asp</a:t>
            </a:r>
            <a:endParaRPr lang="nl-BE" dirty="0" smtClean="0">
              <a:solidFill>
                <a:schemeClr val="accent6"/>
              </a:solidFill>
            </a:endParaRPr>
          </a:p>
          <a:p>
            <a:r>
              <a:rPr lang="nl-BE" sz="5000" dirty="0" smtClean="0">
                <a:solidFill>
                  <a:schemeClr val="accent6"/>
                </a:solidFill>
                <a:hlinkClick r:id="rId4"/>
              </a:rPr>
              <a:t>https</a:t>
            </a:r>
            <a:r>
              <a:rPr lang="nl-BE" sz="5000" dirty="0">
                <a:solidFill>
                  <a:schemeClr val="accent6"/>
                </a:solidFill>
                <a:hlinkClick r:id="rId4"/>
              </a:rPr>
              <a:t>://developers.google.com/web/fundamentals/design-and-ui/responsive/?</a:t>
            </a:r>
            <a:r>
              <a:rPr lang="nl-BE" sz="5000" dirty="0" smtClean="0">
                <a:solidFill>
                  <a:schemeClr val="accent6"/>
                </a:solidFill>
                <a:hlinkClick r:id="rId4"/>
              </a:rPr>
              <a:t>hl=en</a:t>
            </a:r>
            <a:endParaRPr lang="nl-BE" sz="5000" dirty="0" smtClean="0">
              <a:solidFill>
                <a:schemeClr val="accent6"/>
              </a:solidFill>
            </a:endParaRPr>
          </a:p>
          <a:p>
            <a:endParaRPr lang="nl-BE" dirty="0" smtClean="0"/>
          </a:p>
          <a:p>
            <a:r>
              <a:rPr lang="nl-BE" dirty="0" smtClean="0"/>
              <a:t>Aangepaste css voor scherm, print, gesproken, braille, handheld, projectors</a:t>
            </a:r>
          </a:p>
          <a:p>
            <a:pPr marL="109728" indent="0">
              <a:buNone/>
            </a:pPr>
            <a:r>
              <a:rPr lang="nl-BE" dirty="0">
                <a:latin typeface="Courier New" panose="02070309020205020404" pitchFamily="49" charset="0"/>
                <a:cs typeface="Courier New" panose="02070309020205020404" pitchFamily="49" charset="0"/>
              </a:rPr>
              <a:t>&lt;style&gt;</a:t>
            </a:r>
            <a:br>
              <a:rPr lang="nl-BE" dirty="0">
                <a:latin typeface="Courier New" panose="02070309020205020404" pitchFamily="49" charset="0"/>
                <a:cs typeface="Courier New" panose="02070309020205020404" pitchFamily="49" charset="0"/>
              </a:rPr>
            </a:br>
            <a:r>
              <a:rPr lang="nl-BE" dirty="0">
                <a:solidFill>
                  <a:schemeClr val="accent1"/>
                </a:solidFill>
                <a:latin typeface="Courier New" panose="02070309020205020404" pitchFamily="49" charset="0"/>
                <a:cs typeface="Courier New" panose="02070309020205020404" pitchFamily="49" charset="0"/>
              </a:rPr>
              <a:t>@media</a:t>
            </a:r>
            <a:r>
              <a:rPr lang="nl-BE" dirty="0">
                <a:latin typeface="Courier New" panose="02070309020205020404" pitchFamily="49" charset="0"/>
                <a:cs typeface="Courier New" panose="02070309020205020404" pitchFamily="49" charset="0"/>
              </a:rPr>
              <a:t> </a:t>
            </a:r>
            <a:r>
              <a:rPr lang="nl-BE" dirty="0" smtClean="0">
                <a:solidFill>
                  <a:schemeClr val="accent2"/>
                </a:solidFill>
                <a:latin typeface="Courier New" panose="02070309020205020404" pitchFamily="49" charset="0"/>
                <a:cs typeface="Courier New" panose="02070309020205020404" pitchFamily="49" charset="0"/>
              </a:rPr>
              <a:t>screen</a:t>
            </a:r>
            <a:r>
              <a:rPr lang="nl-BE" dirty="0" smtClean="0">
                <a:latin typeface="Courier New" panose="02070309020205020404" pitchFamily="49" charset="0"/>
                <a:cs typeface="Courier New" panose="02070309020205020404" pitchFamily="49" charset="0"/>
              </a:rPr>
              <a:t>{</a:t>
            </a:r>
            <a:r>
              <a:rPr lang="nl-BE" dirty="0">
                <a:latin typeface="Courier New" panose="02070309020205020404" pitchFamily="49" charset="0"/>
                <a:cs typeface="Courier New" panose="02070309020205020404" pitchFamily="49" charset="0"/>
              </a:rPr>
              <a:t/>
            </a:r>
            <a:br>
              <a:rPr lang="nl-BE" dirty="0">
                <a:latin typeface="Courier New" panose="02070309020205020404" pitchFamily="49" charset="0"/>
                <a:cs typeface="Courier New" panose="02070309020205020404" pitchFamily="49" charset="0"/>
              </a:rPr>
            </a:br>
            <a:r>
              <a:rPr lang="nl-BE" dirty="0">
                <a:latin typeface="Courier New" panose="02070309020205020404" pitchFamily="49" charset="0"/>
                <a:cs typeface="Courier New" panose="02070309020205020404" pitchFamily="49" charset="0"/>
              </a:rPr>
              <a:t> </a:t>
            </a:r>
            <a:r>
              <a:rPr lang="nl-BE" dirty="0" smtClean="0">
                <a:latin typeface="Courier New" panose="02070309020205020404" pitchFamily="49" charset="0"/>
                <a:cs typeface="Courier New" panose="02070309020205020404" pitchFamily="49" charset="0"/>
              </a:rPr>
              <a:t> </a:t>
            </a:r>
            <a:r>
              <a:rPr lang="nl-BE" dirty="0" err="1" smtClean="0">
                <a:latin typeface="Courier New" panose="02070309020205020404" pitchFamily="49" charset="0"/>
                <a:cs typeface="Courier New" panose="02070309020205020404" pitchFamily="49" charset="0"/>
              </a:rPr>
              <a:t>p.test</a:t>
            </a:r>
            <a:r>
              <a:rPr lang="nl-BE" dirty="0" smtClean="0">
                <a:latin typeface="Courier New" panose="02070309020205020404" pitchFamily="49" charset="0"/>
                <a:cs typeface="Courier New" panose="02070309020205020404" pitchFamily="49" charset="0"/>
              </a:rPr>
              <a:t> {</a:t>
            </a:r>
          </a:p>
          <a:p>
            <a:pPr marL="109728" indent="0">
              <a:buNone/>
            </a:pPr>
            <a:r>
              <a:rPr lang="nl-BE" dirty="0" smtClean="0">
                <a:latin typeface="Courier New" panose="02070309020205020404" pitchFamily="49" charset="0"/>
                <a:cs typeface="Courier New" panose="02070309020205020404" pitchFamily="49" charset="0"/>
              </a:rPr>
              <a:t>	font-family:verdana,sans-serif;font-size:14px;</a:t>
            </a:r>
          </a:p>
          <a:p>
            <a:pPr marL="109728" indent="0">
              <a:buNone/>
            </a:pPr>
            <a:r>
              <a:rPr lang="nl-BE" dirty="0" smtClean="0">
                <a:latin typeface="Courier New" panose="02070309020205020404" pitchFamily="49" charset="0"/>
                <a:cs typeface="Courier New" panose="02070309020205020404" pitchFamily="49" charset="0"/>
              </a:rPr>
              <a:t>  }</a:t>
            </a:r>
            <a:br>
              <a:rPr lang="nl-BE" dirty="0" smtClean="0">
                <a:latin typeface="Courier New" panose="02070309020205020404" pitchFamily="49" charset="0"/>
                <a:cs typeface="Courier New" panose="02070309020205020404" pitchFamily="49" charset="0"/>
              </a:rPr>
            </a:br>
            <a:r>
              <a:rPr lang="nl-BE" dirty="0" smtClean="0">
                <a:latin typeface="Courier New" panose="02070309020205020404" pitchFamily="49" charset="0"/>
                <a:cs typeface="Courier New" panose="02070309020205020404" pitchFamily="49" charset="0"/>
              </a:rPr>
              <a:t>}</a:t>
            </a:r>
            <a:br>
              <a:rPr lang="nl-BE" dirty="0" smtClean="0">
                <a:latin typeface="Courier New" panose="02070309020205020404" pitchFamily="49" charset="0"/>
                <a:cs typeface="Courier New" panose="02070309020205020404" pitchFamily="49" charset="0"/>
              </a:rPr>
            </a:br>
            <a:r>
              <a:rPr lang="nl-BE" dirty="0" smtClean="0">
                <a:solidFill>
                  <a:schemeClr val="accent1"/>
                </a:solidFill>
                <a:latin typeface="Courier New" panose="02070309020205020404" pitchFamily="49" charset="0"/>
                <a:cs typeface="Courier New" panose="02070309020205020404" pitchFamily="49" charset="0"/>
              </a:rPr>
              <a:t>@media</a:t>
            </a:r>
            <a:r>
              <a:rPr lang="nl-BE" dirty="0" smtClean="0">
                <a:latin typeface="Courier New" panose="02070309020205020404" pitchFamily="49" charset="0"/>
                <a:cs typeface="Courier New" panose="02070309020205020404" pitchFamily="49" charset="0"/>
              </a:rPr>
              <a:t> </a:t>
            </a:r>
            <a:r>
              <a:rPr lang="nl-BE" dirty="0" smtClean="0">
                <a:solidFill>
                  <a:schemeClr val="accent2"/>
                </a:solidFill>
                <a:latin typeface="Courier New" panose="02070309020205020404" pitchFamily="49" charset="0"/>
                <a:cs typeface="Courier New" panose="02070309020205020404" pitchFamily="49" charset="0"/>
              </a:rPr>
              <a:t>print</a:t>
            </a:r>
            <a:r>
              <a:rPr lang="nl-BE" dirty="0" smtClean="0">
                <a:latin typeface="Courier New" panose="02070309020205020404" pitchFamily="49" charset="0"/>
                <a:cs typeface="Courier New" panose="02070309020205020404" pitchFamily="49" charset="0"/>
              </a:rPr>
              <a:t>{</a:t>
            </a:r>
            <a:br>
              <a:rPr lang="nl-BE" dirty="0" smtClean="0">
                <a:latin typeface="Courier New" panose="02070309020205020404" pitchFamily="49" charset="0"/>
                <a:cs typeface="Courier New" panose="02070309020205020404" pitchFamily="49" charset="0"/>
              </a:rPr>
            </a:br>
            <a:r>
              <a:rPr lang="nl-BE" dirty="0" smtClean="0">
                <a:latin typeface="Courier New" panose="02070309020205020404" pitchFamily="49" charset="0"/>
                <a:cs typeface="Courier New" panose="02070309020205020404" pitchFamily="49" charset="0"/>
              </a:rPr>
              <a:t>  </a:t>
            </a:r>
            <a:r>
              <a:rPr lang="nl-BE" dirty="0" err="1" smtClean="0">
                <a:latin typeface="Courier New" panose="02070309020205020404" pitchFamily="49" charset="0"/>
                <a:cs typeface="Courier New" panose="02070309020205020404" pitchFamily="49" charset="0"/>
              </a:rPr>
              <a:t>p.test</a:t>
            </a:r>
            <a:r>
              <a:rPr lang="nl-BE" dirty="0" smtClean="0">
                <a:latin typeface="Courier New" panose="02070309020205020404" pitchFamily="49" charset="0"/>
                <a:cs typeface="Courier New" panose="02070309020205020404" pitchFamily="49" charset="0"/>
              </a:rPr>
              <a:t> {</a:t>
            </a:r>
          </a:p>
          <a:p>
            <a:pPr marL="109728" indent="0">
              <a:buNone/>
            </a:pPr>
            <a:r>
              <a:rPr lang="nl-BE" dirty="0">
                <a:latin typeface="Courier New" panose="02070309020205020404" pitchFamily="49" charset="0"/>
                <a:cs typeface="Courier New" panose="02070309020205020404" pitchFamily="49" charset="0"/>
              </a:rPr>
              <a:t>	</a:t>
            </a:r>
            <a:r>
              <a:rPr lang="nl-BE" dirty="0" smtClean="0">
                <a:latin typeface="Courier New" panose="02070309020205020404" pitchFamily="49" charset="0"/>
                <a:cs typeface="Courier New" panose="02070309020205020404" pitchFamily="49" charset="0"/>
              </a:rPr>
              <a:t>font-family:times,serif;font-size:10px;</a:t>
            </a:r>
          </a:p>
          <a:p>
            <a:pPr marL="109728" indent="0">
              <a:buNone/>
            </a:pPr>
            <a:r>
              <a:rPr lang="nl-BE" dirty="0" smtClean="0">
                <a:latin typeface="Courier New" panose="02070309020205020404" pitchFamily="49" charset="0"/>
                <a:cs typeface="Courier New" panose="02070309020205020404" pitchFamily="49" charset="0"/>
              </a:rPr>
              <a:t>  }</a:t>
            </a:r>
            <a:r>
              <a:rPr lang="nl-BE" dirty="0">
                <a:latin typeface="Courier New" panose="02070309020205020404" pitchFamily="49" charset="0"/>
                <a:cs typeface="Courier New" panose="02070309020205020404" pitchFamily="49" charset="0"/>
              </a:rPr>
              <a:t/>
            </a:r>
            <a:br>
              <a:rPr lang="nl-BE" dirty="0">
                <a:latin typeface="Courier New" panose="02070309020205020404" pitchFamily="49" charset="0"/>
                <a:cs typeface="Courier New" panose="02070309020205020404" pitchFamily="49" charset="0"/>
              </a:rPr>
            </a:br>
            <a:r>
              <a:rPr lang="nl-BE" dirty="0" smtClean="0">
                <a:latin typeface="Courier New" panose="02070309020205020404" pitchFamily="49" charset="0"/>
                <a:cs typeface="Courier New" panose="02070309020205020404" pitchFamily="49" charset="0"/>
              </a:rPr>
              <a:t>}</a:t>
            </a:r>
            <a:r>
              <a:rPr lang="nl-BE" dirty="0">
                <a:latin typeface="Courier New" panose="02070309020205020404" pitchFamily="49" charset="0"/>
                <a:cs typeface="Courier New" panose="02070309020205020404" pitchFamily="49" charset="0"/>
              </a:rPr>
              <a:t/>
            </a:r>
            <a:br>
              <a:rPr lang="nl-BE" dirty="0">
                <a:latin typeface="Courier New" panose="02070309020205020404" pitchFamily="49" charset="0"/>
                <a:cs typeface="Courier New" panose="02070309020205020404" pitchFamily="49" charset="0"/>
              </a:rPr>
            </a:br>
            <a:r>
              <a:rPr lang="nl-BE" dirty="0">
                <a:solidFill>
                  <a:schemeClr val="accent1"/>
                </a:solidFill>
                <a:latin typeface="Courier New" panose="02070309020205020404" pitchFamily="49" charset="0"/>
                <a:cs typeface="Courier New" panose="02070309020205020404" pitchFamily="49" charset="0"/>
              </a:rPr>
              <a:t>@media</a:t>
            </a:r>
            <a:r>
              <a:rPr lang="nl-BE" dirty="0">
                <a:latin typeface="Courier New" panose="02070309020205020404" pitchFamily="49" charset="0"/>
                <a:cs typeface="Courier New" panose="02070309020205020404" pitchFamily="49" charset="0"/>
              </a:rPr>
              <a:t> </a:t>
            </a:r>
            <a:r>
              <a:rPr lang="nl-BE" dirty="0" smtClean="0">
                <a:solidFill>
                  <a:schemeClr val="accent2"/>
                </a:solidFill>
                <a:latin typeface="Courier New" panose="02070309020205020404" pitchFamily="49" charset="0"/>
                <a:cs typeface="Courier New" panose="02070309020205020404" pitchFamily="49" charset="0"/>
              </a:rPr>
              <a:t>screen</a:t>
            </a:r>
            <a:r>
              <a:rPr lang="nl-BE" dirty="0" smtClean="0">
                <a:latin typeface="Courier New" panose="02070309020205020404" pitchFamily="49" charset="0"/>
                <a:cs typeface="Courier New" panose="02070309020205020404" pitchFamily="49" charset="0"/>
              </a:rPr>
              <a:t>, </a:t>
            </a:r>
            <a:r>
              <a:rPr lang="nl-BE" dirty="0" smtClean="0">
                <a:solidFill>
                  <a:schemeClr val="accent2"/>
                </a:solidFill>
                <a:latin typeface="Courier New" panose="02070309020205020404" pitchFamily="49" charset="0"/>
                <a:cs typeface="Courier New" panose="02070309020205020404" pitchFamily="49" charset="0"/>
              </a:rPr>
              <a:t>print</a:t>
            </a:r>
            <a:r>
              <a:rPr lang="nl-BE" dirty="0">
                <a:latin typeface="Courier New" panose="02070309020205020404" pitchFamily="49" charset="0"/>
                <a:cs typeface="Courier New" panose="02070309020205020404" pitchFamily="49" charset="0"/>
              </a:rPr>
              <a:t>  {</a:t>
            </a:r>
            <a:br>
              <a:rPr lang="nl-BE" dirty="0">
                <a:latin typeface="Courier New" panose="02070309020205020404" pitchFamily="49" charset="0"/>
                <a:cs typeface="Courier New" panose="02070309020205020404" pitchFamily="49" charset="0"/>
              </a:rPr>
            </a:br>
            <a:r>
              <a:rPr lang="nl-BE" dirty="0">
                <a:latin typeface="Courier New" panose="02070309020205020404" pitchFamily="49" charset="0"/>
                <a:cs typeface="Courier New" panose="02070309020205020404" pitchFamily="49" charset="0"/>
              </a:rPr>
              <a:t>  p.test {font-weight:bold;}</a:t>
            </a:r>
            <a:br>
              <a:rPr lang="nl-BE" dirty="0">
                <a:latin typeface="Courier New" panose="02070309020205020404" pitchFamily="49" charset="0"/>
                <a:cs typeface="Courier New" panose="02070309020205020404" pitchFamily="49" charset="0"/>
              </a:rPr>
            </a:br>
            <a:r>
              <a:rPr lang="nl-BE" dirty="0" smtClean="0">
                <a:latin typeface="Courier New" panose="02070309020205020404" pitchFamily="49" charset="0"/>
                <a:cs typeface="Courier New" panose="02070309020205020404" pitchFamily="49" charset="0"/>
              </a:rPr>
              <a:t>}</a:t>
            </a:r>
            <a:r>
              <a:rPr lang="nl-BE" dirty="0">
                <a:latin typeface="Courier New" panose="02070309020205020404" pitchFamily="49" charset="0"/>
                <a:cs typeface="Courier New" panose="02070309020205020404" pitchFamily="49" charset="0"/>
              </a:rPr>
              <a:t/>
            </a:r>
            <a:br>
              <a:rPr lang="nl-BE" dirty="0">
                <a:latin typeface="Courier New" panose="02070309020205020404" pitchFamily="49" charset="0"/>
                <a:cs typeface="Courier New" panose="02070309020205020404" pitchFamily="49" charset="0"/>
              </a:rPr>
            </a:br>
            <a:r>
              <a:rPr lang="nl-BE" dirty="0">
                <a:latin typeface="Courier New" panose="02070309020205020404" pitchFamily="49" charset="0"/>
                <a:cs typeface="Courier New" panose="02070309020205020404" pitchFamily="49" charset="0"/>
              </a:rPr>
              <a:t>&lt;/style&gt;</a:t>
            </a:r>
          </a:p>
        </p:txBody>
      </p:sp>
    </p:spTree>
    <p:extLst>
      <p:ext uri="{BB962C8B-B14F-4D97-AF65-F5344CB8AC3E}">
        <p14:creationId xmlns:p14="http://schemas.microsoft.com/office/powerpoint/2010/main" val="1951675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smtClean="0"/>
              <a:t>TIP</a:t>
            </a:r>
            <a:endParaRPr lang="nl-BE" dirty="0"/>
          </a:p>
        </p:txBody>
      </p:sp>
      <p:sp>
        <p:nvSpPr>
          <p:cNvPr id="2" name="Tijdelijke aanduiding voor inhoud 1"/>
          <p:cNvSpPr>
            <a:spLocks noGrp="1"/>
          </p:cNvSpPr>
          <p:nvPr>
            <p:ph idx="1"/>
          </p:nvPr>
        </p:nvSpPr>
        <p:spPr/>
        <p:txBody>
          <a:bodyPr>
            <a:noAutofit/>
          </a:bodyPr>
          <a:lstStyle/>
          <a:p>
            <a:r>
              <a:rPr lang="nl-BE" sz="2400" b="0" dirty="0" smtClean="0"/>
              <a:t>Om een goede weergave te hebben op mobiele toestellen, moet je in je </a:t>
            </a:r>
            <a:r>
              <a:rPr lang="nl-BE" sz="2400" b="0" dirty="0" err="1" smtClean="0"/>
              <a:t>head</a:t>
            </a:r>
            <a:r>
              <a:rPr lang="nl-BE" sz="2400" b="0" dirty="0" smtClean="0"/>
              <a:t> ook een </a:t>
            </a:r>
            <a:r>
              <a:rPr lang="nl-BE" sz="2400" b="0" dirty="0" smtClean="0">
                <a:solidFill>
                  <a:schemeClr val="accent1"/>
                </a:solidFill>
              </a:rPr>
              <a:t>viewport</a:t>
            </a:r>
            <a:r>
              <a:rPr lang="nl-BE" sz="2400" b="0" dirty="0" smtClean="0"/>
              <a:t> instellen. </a:t>
            </a:r>
            <a:br>
              <a:rPr lang="nl-BE" sz="2400" b="0" dirty="0" smtClean="0"/>
            </a:br>
            <a:r>
              <a:rPr lang="nl-BE" sz="2400" b="0" dirty="0" smtClean="0"/>
              <a:t>Als je een nieuw html document maakt op basis van het basisbestand op Toledo, dan zit die viewport al in je document.</a:t>
            </a:r>
          </a:p>
          <a:p>
            <a:r>
              <a:rPr lang="nl-BE" sz="2400" b="0" dirty="0" smtClean="0">
                <a:solidFill>
                  <a:schemeClr val="accent2"/>
                </a:solidFill>
              </a:rPr>
              <a:t>Test dit zelf :</a:t>
            </a:r>
            <a:r>
              <a:rPr lang="nl-BE" sz="2400" b="0" dirty="0" smtClean="0"/>
              <a:t> </a:t>
            </a:r>
            <a:br>
              <a:rPr lang="nl-BE" sz="2400" b="0" dirty="0" smtClean="0"/>
            </a:br>
            <a:r>
              <a:rPr lang="nl-BE" sz="2400" b="0" dirty="0" smtClean="0"/>
              <a:t>Bekijk dezelfde pagina met verschillende soorten tekst (H1, h2, p), met of zonder de viewport. Doe dit in een mobiele browser of simuleer een mobiel toestel met de </a:t>
            </a:r>
            <a:r>
              <a:rPr lang="nl-BE" sz="2400" b="0" dirty="0" err="1" smtClean="0"/>
              <a:t>developer</a:t>
            </a:r>
            <a:r>
              <a:rPr lang="nl-BE" sz="2400" b="0" dirty="0" smtClean="0"/>
              <a:t> tools van je browser. </a:t>
            </a:r>
            <a:endParaRPr lang="nl-BE" sz="2400" b="0" dirty="0"/>
          </a:p>
        </p:txBody>
      </p:sp>
    </p:spTree>
    <p:extLst>
      <p:ext uri="{BB962C8B-B14F-4D97-AF65-F5344CB8AC3E}">
        <p14:creationId xmlns:p14="http://schemas.microsoft.com/office/powerpoint/2010/main" val="561567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nl-BE" dirty="0"/>
          </a:p>
        </p:txBody>
      </p:sp>
      <p:sp>
        <p:nvSpPr>
          <p:cNvPr id="2" name="Content Placeholder 1"/>
          <p:cNvSpPr>
            <a:spLocks noGrp="1"/>
          </p:cNvSpPr>
          <p:nvPr>
            <p:ph idx="1"/>
          </p:nvPr>
        </p:nvSpPr>
        <p:spPr/>
        <p:txBody>
          <a:bodyPr>
            <a:normAutofit fontScale="55000" lnSpcReduction="20000"/>
          </a:bodyPr>
          <a:lstStyle/>
          <a:p>
            <a:r>
              <a:rPr lang="nl-BE" dirty="0">
                <a:hlinkClick r:id="rId3"/>
              </a:rPr>
              <a:t>http://www.w3.org/TR/css3-mediaqueries/</a:t>
            </a:r>
            <a:endParaRPr lang="nl-BE" dirty="0" smtClean="0">
              <a:hlinkClick r:id="rId4"/>
            </a:endParaRPr>
          </a:p>
          <a:p>
            <a:r>
              <a:rPr lang="nl-BE" dirty="0" smtClean="0">
                <a:hlinkClick r:id="rId4"/>
              </a:rPr>
              <a:t>https</a:t>
            </a:r>
            <a:r>
              <a:rPr lang="nl-BE" dirty="0">
                <a:hlinkClick r:id="rId4"/>
              </a:rPr>
              <a:t>://</a:t>
            </a:r>
            <a:r>
              <a:rPr lang="nl-BE" dirty="0" smtClean="0">
                <a:hlinkClick r:id="rId4"/>
              </a:rPr>
              <a:t>developer.mozilla.org/en-US/docs/Web/Guide/CSS/Media_queries</a:t>
            </a:r>
            <a:endParaRPr lang="nl-BE" dirty="0" smtClean="0"/>
          </a:p>
          <a:p>
            <a:pPr marL="109728" indent="0">
              <a:buNone/>
            </a:pPr>
            <a:r>
              <a:rPr lang="nl-BE" dirty="0">
                <a:latin typeface="Courier New" panose="02070309020205020404" pitchFamily="49" charset="0"/>
                <a:cs typeface="Courier New" panose="02070309020205020404" pitchFamily="49" charset="0"/>
              </a:rPr>
              <a:t>&lt;!-- CSS media query on a link element --&gt;</a:t>
            </a:r>
          </a:p>
          <a:p>
            <a:pPr marL="109728" indent="0">
              <a:buNone/>
            </a:pPr>
            <a:r>
              <a:rPr lang="nl-BE" dirty="0">
                <a:latin typeface="Courier New" panose="02070309020205020404" pitchFamily="49" charset="0"/>
                <a:cs typeface="Courier New" panose="02070309020205020404" pitchFamily="49" charset="0"/>
              </a:rPr>
              <a:t>&lt;link rel="stylesheet" </a:t>
            </a:r>
            <a:r>
              <a:rPr lang="nl-BE" b="1" dirty="0">
                <a:solidFill>
                  <a:srgbClr val="FF0000"/>
                </a:solidFill>
                <a:latin typeface="Courier New" panose="02070309020205020404" pitchFamily="49" charset="0"/>
                <a:cs typeface="Courier New" panose="02070309020205020404" pitchFamily="49" charset="0"/>
              </a:rPr>
              <a:t>media</a:t>
            </a:r>
            <a:r>
              <a:rPr lang="nl-BE" b="1" dirty="0" smtClean="0">
                <a:solidFill>
                  <a:srgbClr val="FF0000"/>
                </a:solidFill>
                <a:latin typeface="Courier New" panose="02070309020205020404" pitchFamily="49" charset="0"/>
                <a:cs typeface="Courier New" panose="02070309020205020404" pitchFamily="49" charset="0"/>
              </a:rPr>
              <a:t>="screen </a:t>
            </a:r>
            <a:r>
              <a:rPr lang="nl-BE" b="1" dirty="0" err="1" smtClean="0">
                <a:solidFill>
                  <a:srgbClr val="FF0000"/>
                </a:solidFill>
                <a:latin typeface="Courier New" panose="02070309020205020404" pitchFamily="49" charset="0"/>
                <a:cs typeface="Courier New" panose="02070309020205020404" pitchFamily="49" charset="0"/>
              </a:rPr>
              <a:t>and</a:t>
            </a:r>
            <a:r>
              <a:rPr lang="nl-BE" b="1" dirty="0" smtClean="0">
                <a:solidFill>
                  <a:srgbClr val="FF0000"/>
                </a:solidFill>
                <a:latin typeface="Courier New" panose="02070309020205020404" pitchFamily="49" charset="0"/>
                <a:cs typeface="Courier New" panose="02070309020205020404" pitchFamily="49" charset="0"/>
              </a:rPr>
              <a:t> (max-</a:t>
            </a:r>
            <a:r>
              <a:rPr lang="nl-BE" b="1" dirty="0" err="1" smtClean="0">
                <a:solidFill>
                  <a:srgbClr val="FF0000"/>
                </a:solidFill>
                <a:latin typeface="Courier New" panose="02070309020205020404" pitchFamily="49" charset="0"/>
                <a:cs typeface="Courier New" panose="02070309020205020404" pitchFamily="49" charset="0"/>
              </a:rPr>
              <a:t>width</a:t>
            </a:r>
            <a:r>
              <a:rPr lang="nl-BE" b="1" dirty="0">
                <a:solidFill>
                  <a:srgbClr val="FF0000"/>
                </a:solidFill>
                <a:latin typeface="Courier New" panose="02070309020205020404" pitchFamily="49" charset="0"/>
                <a:cs typeface="Courier New" panose="02070309020205020404" pitchFamily="49" charset="0"/>
              </a:rPr>
              <a:t>: 800px)"</a:t>
            </a:r>
            <a:r>
              <a:rPr lang="nl-BE" dirty="0">
                <a:latin typeface="Courier New" panose="02070309020205020404" pitchFamily="49" charset="0"/>
                <a:cs typeface="Courier New" panose="02070309020205020404" pitchFamily="49" charset="0"/>
              </a:rPr>
              <a:t> href="example.css" /&gt;</a:t>
            </a:r>
          </a:p>
          <a:p>
            <a:pPr marL="109728" indent="0">
              <a:buNone/>
            </a:pPr>
            <a:endParaRPr lang="nl-BE" dirty="0">
              <a:latin typeface="Courier New" panose="02070309020205020404" pitchFamily="49" charset="0"/>
              <a:cs typeface="Courier New" panose="02070309020205020404" pitchFamily="49" charset="0"/>
            </a:endParaRPr>
          </a:p>
          <a:p>
            <a:pPr marL="109728" indent="0">
              <a:buNone/>
            </a:pPr>
            <a:r>
              <a:rPr lang="nl-BE" dirty="0">
                <a:latin typeface="Courier New" panose="02070309020205020404" pitchFamily="49" charset="0"/>
                <a:cs typeface="Courier New" panose="02070309020205020404" pitchFamily="49" charset="0"/>
              </a:rPr>
              <a:t>&lt;!-- CSS media query within a style sheet --&gt;</a:t>
            </a:r>
          </a:p>
          <a:p>
            <a:pPr marL="109728" indent="0">
              <a:buNone/>
            </a:pPr>
            <a:r>
              <a:rPr lang="nl-BE" dirty="0">
                <a:latin typeface="Courier New" panose="02070309020205020404" pitchFamily="49" charset="0"/>
                <a:cs typeface="Courier New" panose="02070309020205020404" pitchFamily="49" charset="0"/>
              </a:rPr>
              <a:t>&lt;style&gt;</a:t>
            </a:r>
          </a:p>
          <a:p>
            <a:pPr marL="109728" indent="0">
              <a:buNone/>
            </a:pPr>
            <a:r>
              <a:rPr lang="nl-BE" b="1" dirty="0">
                <a:solidFill>
                  <a:srgbClr val="FF0000"/>
                </a:solidFill>
                <a:latin typeface="Courier New" panose="02070309020205020404" pitchFamily="49" charset="0"/>
                <a:cs typeface="Courier New" panose="02070309020205020404" pitchFamily="49" charset="0"/>
              </a:rPr>
              <a:t>@media </a:t>
            </a:r>
            <a:r>
              <a:rPr lang="nl-BE" b="1" dirty="0" smtClean="0">
                <a:solidFill>
                  <a:srgbClr val="FF0000"/>
                </a:solidFill>
                <a:latin typeface="Courier New" panose="02070309020205020404" pitchFamily="49" charset="0"/>
                <a:cs typeface="Courier New" panose="02070309020205020404" pitchFamily="49" charset="0"/>
              </a:rPr>
              <a:t>screen </a:t>
            </a:r>
            <a:r>
              <a:rPr lang="nl-BE" b="1" dirty="0" err="1" smtClean="0">
                <a:solidFill>
                  <a:schemeClr val="accent2"/>
                </a:solidFill>
                <a:latin typeface="Courier New" panose="02070309020205020404" pitchFamily="49" charset="0"/>
                <a:cs typeface="Courier New" panose="02070309020205020404" pitchFamily="49" charset="0"/>
              </a:rPr>
              <a:t>and</a:t>
            </a:r>
            <a:r>
              <a:rPr lang="nl-BE" b="1" dirty="0" smtClean="0">
                <a:solidFill>
                  <a:schemeClr val="accent2"/>
                </a:solidFill>
                <a:latin typeface="Courier New" panose="02070309020205020404" pitchFamily="49" charset="0"/>
                <a:cs typeface="Courier New" panose="02070309020205020404" pitchFamily="49" charset="0"/>
              </a:rPr>
              <a:t> </a:t>
            </a:r>
            <a:r>
              <a:rPr lang="nl-BE" b="1" dirty="0" smtClean="0">
                <a:solidFill>
                  <a:srgbClr val="FF0000"/>
                </a:solidFill>
                <a:latin typeface="Courier New" panose="02070309020205020404" pitchFamily="49" charset="0"/>
                <a:cs typeface="Courier New" panose="02070309020205020404" pitchFamily="49" charset="0"/>
              </a:rPr>
              <a:t>(max-</a:t>
            </a:r>
            <a:r>
              <a:rPr lang="nl-BE" b="1" dirty="0" err="1" smtClean="0">
                <a:solidFill>
                  <a:srgbClr val="FF0000"/>
                </a:solidFill>
                <a:latin typeface="Courier New" panose="02070309020205020404" pitchFamily="49" charset="0"/>
                <a:cs typeface="Courier New" panose="02070309020205020404" pitchFamily="49" charset="0"/>
              </a:rPr>
              <a:t>width</a:t>
            </a:r>
            <a:r>
              <a:rPr lang="nl-BE" b="1" dirty="0">
                <a:solidFill>
                  <a:srgbClr val="FF0000"/>
                </a:solidFill>
                <a:latin typeface="Courier New" panose="02070309020205020404" pitchFamily="49" charset="0"/>
                <a:cs typeface="Courier New" panose="02070309020205020404" pitchFamily="49" charset="0"/>
              </a:rPr>
              <a:t>: 600px) </a:t>
            </a:r>
            <a:r>
              <a:rPr lang="nl-BE" dirty="0">
                <a:latin typeface="Courier New" panose="02070309020205020404" pitchFamily="49" charset="0"/>
                <a:cs typeface="Courier New" panose="02070309020205020404" pitchFamily="49" charset="0"/>
              </a:rPr>
              <a:t>{</a:t>
            </a:r>
          </a:p>
          <a:p>
            <a:pPr marL="109728" indent="0">
              <a:buNone/>
            </a:pPr>
            <a:r>
              <a:rPr lang="nl-BE" dirty="0">
                <a:latin typeface="Courier New" panose="02070309020205020404" pitchFamily="49" charset="0"/>
                <a:cs typeface="Courier New" panose="02070309020205020404" pitchFamily="49" charset="0"/>
              </a:rPr>
              <a:t>  .facet_sidebar {</a:t>
            </a:r>
          </a:p>
          <a:p>
            <a:pPr marL="109728" indent="0">
              <a:buNone/>
            </a:pPr>
            <a:r>
              <a:rPr lang="nl-BE" dirty="0">
                <a:latin typeface="Courier New" panose="02070309020205020404" pitchFamily="49" charset="0"/>
                <a:cs typeface="Courier New" panose="02070309020205020404" pitchFamily="49" charset="0"/>
              </a:rPr>
              <a:t>    display: none;</a:t>
            </a:r>
          </a:p>
          <a:p>
            <a:pPr marL="109728" indent="0">
              <a:buNone/>
            </a:pPr>
            <a:r>
              <a:rPr lang="nl-BE" dirty="0">
                <a:latin typeface="Courier New" panose="02070309020205020404" pitchFamily="49" charset="0"/>
                <a:cs typeface="Courier New" panose="02070309020205020404" pitchFamily="49" charset="0"/>
              </a:rPr>
              <a:t>  }</a:t>
            </a:r>
          </a:p>
          <a:p>
            <a:pPr marL="109728" indent="0">
              <a:buNone/>
            </a:pPr>
            <a:r>
              <a:rPr lang="nl-BE" dirty="0">
                <a:latin typeface="Courier New" panose="02070309020205020404" pitchFamily="49" charset="0"/>
                <a:cs typeface="Courier New" panose="02070309020205020404" pitchFamily="49" charset="0"/>
              </a:rPr>
              <a:t>}</a:t>
            </a:r>
          </a:p>
          <a:p>
            <a:pPr marL="109728" indent="0">
              <a:buNone/>
            </a:pPr>
            <a:r>
              <a:rPr lang="nl-BE" dirty="0">
                <a:latin typeface="Courier New" panose="02070309020205020404" pitchFamily="49" charset="0"/>
                <a:cs typeface="Courier New" panose="02070309020205020404" pitchFamily="49" charset="0"/>
              </a:rPr>
              <a:t>&lt;/style&gt;</a:t>
            </a:r>
          </a:p>
        </p:txBody>
      </p:sp>
      <p:sp>
        <p:nvSpPr>
          <p:cNvPr id="4" name="Tekstvak 3"/>
          <p:cNvSpPr txBox="1"/>
          <p:nvPr/>
        </p:nvSpPr>
        <p:spPr>
          <a:xfrm>
            <a:off x="4876800" y="2819400"/>
            <a:ext cx="4267200" cy="461665"/>
          </a:xfrm>
          <a:prstGeom prst="rect">
            <a:avLst/>
          </a:prstGeom>
          <a:solidFill>
            <a:schemeClr val="accent1"/>
          </a:solidFill>
        </p:spPr>
        <p:txBody>
          <a:bodyPr wrap="square" rtlCol="0">
            <a:spAutoFit/>
          </a:bodyPr>
          <a:lstStyle/>
          <a:p>
            <a:r>
              <a:rPr lang="nl-BE" sz="1200" dirty="0" smtClean="0">
                <a:solidFill>
                  <a:schemeClr val="bg1"/>
                </a:solidFill>
              </a:rPr>
              <a:t>example.css wordt geladen op een toestel met een scherm en een viewport-breedte van maximum 800px breed)</a:t>
            </a:r>
            <a:endParaRPr lang="nl-BE" sz="1200" dirty="0">
              <a:solidFill>
                <a:schemeClr val="bg1"/>
              </a:solidFill>
            </a:endParaRPr>
          </a:p>
        </p:txBody>
      </p:sp>
      <p:sp>
        <p:nvSpPr>
          <p:cNvPr id="5" name="Tekstvak 4"/>
          <p:cNvSpPr txBox="1"/>
          <p:nvPr/>
        </p:nvSpPr>
        <p:spPr>
          <a:xfrm>
            <a:off x="4876800" y="4377178"/>
            <a:ext cx="4267200" cy="646331"/>
          </a:xfrm>
          <a:prstGeom prst="rect">
            <a:avLst/>
          </a:prstGeom>
          <a:solidFill>
            <a:schemeClr val="accent1"/>
          </a:solidFill>
        </p:spPr>
        <p:txBody>
          <a:bodyPr wrap="square" rtlCol="0">
            <a:spAutoFit/>
          </a:bodyPr>
          <a:lstStyle/>
          <a:p>
            <a:r>
              <a:rPr lang="nl-BE" sz="1200" dirty="0" smtClean="0">
                <a:solidFill>
                  <a:schemeClr val="bg1"/>
                </a:solidFill>
              </a:rPr>
              <a:t>.</a:t>
            </a:r>
            <a:r>
              <a:rPr lang="nl-BE" sz="1200" dirty="0" err="1" smtClean="0">
                <a:solidFill>
                  <a:schemeClr val="bg1"/>
                </a:solidFill>
              </a:rPr>
              <a:t>facet_sidebar</a:t>
            </a:r>
            <a:r>
              <a:rPr lang="nl-BE" sz="1200" dirty="0" smtClean="0">
                <a:solidFill>
                  <a:schemeClr val="bg1"/>
                </a:solidFill>
              </a:rPr>
              <a:t> zal niet getoond worden op een toestel met scherm waarbij de breedte van de viewport 600px of minder is)</a:t>
            </a:r>
            <a:endParaRPr lang="nl-BE" sz="1200" dirty="0">
              <a:solidFill>
                <a:schemeClr val="bg1"/>
              </a:solidFill>
            </a:endParaRPr>
          </a:p>
        </p:txBody>
      </p:sp>
    </p:spTree>
    <p:extLst>
      <p:ext uri="{BB962C8B-B14F-4D97-AF65-F5344CB8AC3E}">
        <p14:creationId xmlns:p14="http://schemas.microsoft.com/office/powerpoint/2010/main" val="3461052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disee">
  <a:themeElements>
    <a:clrScheme name="Aangepast 8">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DCA655"/>
      </a:hlink>
      <a:folHlink>
        <a:srgbClr val="BD8127"/>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disee" id="{AEB4D86C-A4C5-4820-ABD1-11A79AE49391}" vid="{AB0DCB06-50D4-4DE4-A2CC-6BA398E406AE}"/>
    </a:ext>
  </a:ext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4232</TotalTime>
  <Words>2552</Words>
  <Application>Microsoft Office PowerPoint</Application>
  <PresentationFormat>Diavoorstelling (4:3)</PresentationFormat>
  <Paragraphs>301</Paragraphs>
  <Slides>40</Slides>
  <Notes>19</Notes>
  <HiddenSlides>0</HiddenSlides>
  <MMClips>0</MMClips>
  <ScaleCrop>false</ScaleCrop>
  <HeadingPairs>
    <vt:vector size="6" baseType="variant">
      <vt:variant>
        <vt:lpstr>Gebruikte lettertypen</vt:lpstr>
      </vt:variant>
      <vt:variant>
        <vt:i4>5</vt:i4>
      </vt:variant>
      <vt:variant>
        <vt:lpstr>Thema</vt:lpstr>
      </vt:variant>
      <vt:variant>
        <vt:i4>7</vt:i4>
      </vt:variant>
      <vt:variant>
        <vt:lpstr>Diatitels</vt:lpstr>
      </vt:variant>
      <vt:variant>
        <vt:i4>40</vt:i4>
      </vt:variant>
    </vt:vector>
  </HeadingPairs>
  <TitlesOfParts>
    <vt:vector size="52" baseType="lpstr">
      <vt:lpstr>Arial</vt:lpstr>
      <vt:lpstr>Calibri</vt:lpstr>
      <vt:lpstr>Corbel</vt:lpstr>
      <vt:lpstr>Courier New</vt:lpstr>
      <vt:lpstr>Wingdings</vt:lpstr>
      <vt:lpstr>Odisee</vt:lpstr>
      <vt:lpstr>2_Odisee</vt:lpstr>
      <vt:lpstr>3_Odisee</vt:lpstr>
      <vt:lpstr>7_Odisee</vt:lpstr>
      <vt:lpstr>4_Odisee</vt:lpstr>
      <vt:lpstr>5_Odisee</vt:lpstr>
      <vt:lpstr>6_Odisee</vt:lpstr>
      <vt:lpstr>Mobiel en Internet 1</vt:lpstr>
      <vt:lpstr>PowerPoint-presentatie</vt:lpstr>
      <vt:lpstr>Conditionele css</vt:lpstr>
      <vt:lpstr>Conditional comments</vt:lpstr>
      <vt:lpstr>Voorbeelden van conditional CSS</vt:lpstr>
      <vt:lpstr>Media queries</vt:lpstr>
      <vt:lpstr>The @media Rule</vt:lpstr>
      <vt:lpstr>TIP</vt:lpstr>
      <vt:lpstr>PowerPoint-presentatie</vt:lpstr>
      <vt:lpstr>@Media and (expression)</vt:lpstr>
      <vt:lpstr>Media features</vt:lpstr>
      <vt:lpstr>PowerPoint-presentatie</vt:lpstr>
      <vt:lpstr>PowerPoint-presentatie</vt:lpstr>
      <vt:lpstr>PowerPoint-presentatie</vt:lpstr>
      <vt:lpstr>PowerPoint-presentatie</vt:lpstr>
      <vt:lpstr>PowerPoint-presentatie</vt:lpstr>
      <vt:lpstr>PowerPoint-presentatie</vt:lpstr>
      <vt:lpstr>PowerPoint-presentatie</vt:lpstr>
      <vt:lpstr>Oefening : aangepaste menu</vt:lpstr>
      <vt:lpstr>Animaties en transities</vt:lpstr>
      <vt:lpstr>Css3 animaties &amp; transities</vt:lpstr>
      <vt:lpstr>Transitie</vt:lpstr>
      <vt:lpstr>PowerPoint-presentatie</vt:lpstr>
      <vt:lpstr>PowerPoint-presentatie</vt:lpstr>
      <vt:lpstr>PowerPoint-presentatie</vt:lpstr>
      <vt:lpstr>PowerPoint-presentatie</vt:lpstr>
      <vt:lpstr>Transitie timing</vt:lpstr>
      <vt:lpstr>Transition-delay</vt:lpstr>
      <vt:lpstr>Gelijkenissen tussen css transities en animaties</vt:lpstr>
      <vt:lpstr>Verschillen tussen css transities en animaties</vt:lpstr>
      <vt:lpstr>Hoe animaties maken</vt:lpstr>
      <vt:lpstr> </vt:lpstr>
      <vt:lpstr>PowerPoint-presentatie</vt:lpstr>
      <vt:lpstr>animation-fill-mode</vt:lpstr>
      <vt:lpstr>Animaties triggeren</vt:lpstr>
      <vt:lpstr>PowerPoint-presentatie</vt:lpstr>
      <vt:lpstr>ondersteuning</vt:lpstr>
      <vt:lpstr>Ondersteunde eigenschappen</vt:lpstr>
      <vt:lpstr>Hulp tools </vt:lpstr>
      <vt:lpstr>Oefening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Webontwikkeling 1</dc:title>
  <dc:creator>Steven Ophalvens</dc:creator>
  <cp:lastModifiedBy>Steven Ophalvens</cp:lastModifiedBy>
  <cp:revision>297</cp:revision>
  <dcterms:modified xsi:type="dcterms:W3CDTF">2016-11-29T02:25:51Z</dcterms:modified>
</cp:coreProperties>
</file>