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1205-346A-33E4-2664-916D8D7A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082F-D58A-5498-2520-644C117F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5C63-20D0-F84D-5AF8-7C47A79C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2315-450C-EB79-B797-DCA71E1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1F7A-BAB3-C6F5-12AB-CF43BFB0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75CF-8D36-F752-1FE6-813D20F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F64B-2895-59CE-30A1-C0CF82B7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EE62-4E35-78D0-6345-5ADB863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E7C8-CCEE-E8B0-5E7A-39564DE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525B-C9AF-78E2-3C08-FAC91B6F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5FFF-943C-6F3A-2E22-54C9592E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00A5-26A5-161A-DC1C-4C4FF348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9DE7-C3DC-BEDE-2039-4685242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7B2B-2842-DD03-6F5F-3A66754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751E-2A7D-1339-69B3-9CE8A37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9475" y="6489700"/>
            <a:ext cx="260351" cy="279400"/>
          </a:xfrm>
          <a:prstGeom prst="rect">
            <a:avLst/>
          </a:prstGeom>
        </p:spPr>
        <p:txBody>
          <a:bodyPr/>
          <a:lstStyle>
            <a:lvl1pPr defTabSz="406400">
              <a:defRPr sz="12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0289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6821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5120-4939-8E46-08B8-FB6F767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5F53-B603-3275-03D4-7E2B83A5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0AD1-E048-5E89-5613-E586BFB9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A6C7-639A-DAB2-2219-75C982D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33B2-6DC6-392A-673B-740EE2A2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5F9-1701-AE26-095C-7E4933D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60B8-7F8E-1296-F167-B6718F76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8F5D-7606-4274-0506-C3A6C616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0D18-5D4E-6569-F368-1652761B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C381-E04D-9A06-5960-C2514E0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B28-D966-9833-0D87-9C27D7C1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0931-2FB0-7A4A-E802-801D00A3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A56E-FE0A-CF16-E612-D30794C3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7813-5109-18D2-FCAE-42031119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BABCA-98A7-E488-0FD4-F8301109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8083-DEF6-525C-82F9-1E6081CD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C83-7EBC-36D7-D9D9-463845A2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D86C-7055-6443-59D2-68CBF820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DFFB-268C-B7F9-D5FE-2E550B41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6F07-A64E-4776-BEAB-5DD62978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8BE21-EBB0-A8B5-02E4-16F965CE6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803B7-D22E-5626-ADA9-686A46D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68C16-8CBF-A048-1395-9632996D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BA8B-370B-57A1-7C35-C39F1DE7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7E9-C407-42D8-2059-265A6394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3DB19-07D6-194F-DAE0-FEAD0372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AC98C-AFF3-72CD-A921-EED2845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89196-0588-A32D-E2B5-10CE4EC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90B0-E203-76F6-BB76-1312A5B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87C3D-62AD-377A-7001-CFC109A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7248-9BDB-6198-528F-CBDE68E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EDB1-592A-7D19-2135-5268E54E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3E7C-AC7E-D70E-E686-39F432C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31BD-F8E3-B803-640C-9633E4CE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0D9B9-CE9D-D267-47BD-FE72611D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279-7353-69A1-C4AE-31C9FA3E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1EF1-F2B8-36AE-5D49-46360AB3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D0C5-C1A5-CEA9-5A02-93CD7E7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DC9D-2E72-1639-2CCF-BD8318BD2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D4F39-51C0-2F77-3FD0-D42A359E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13FE-6CD9-CF43-6D57-32BEC18A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D7E4-A1D6-A4F3-FB61-CBAB7C3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D20B-0806-3CD6-4A54-1DD1A4C9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CF2B5-3B7A-69EF-5B23-28C7EFE9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B605-1A21-405C-59A1-F4D560EF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C439-1CFD-BD2F-501E-1069B9EF9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B8619-4C28-8C4A-9BBF-4AF09758B37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57B-CC9A-2636-5CA8-5915F95F8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B772-7B66-A2D6-11D8-27D6C15B8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7052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06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07" name="Rectangle"/>
          <p:cNvSpPr/>
          <p:nvPr/>
        </p:nvSpPr>
        <p:spPr>
          <a:xfrm>
            <a:off x="7799377" y="0"/>
            <a:ext cx="268218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AE15-B7A7-6334-62C6-FFEBF9B7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Logitboost as gradient descent">
            <a:extLst>
              <a:ext uri="{FF2B5EF4-FFF2-40B4-BE49-F238E27FC236}">
                <a16:creationId xmlns:a16="http://schemas.microsoft.com/office/drawing/2014/main" id="{18C40597-63B2-035B-608E-71552E2C6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799" y="50800"/>
            <a:ext cx="9422219" cy="8738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Boost by Majority </a:t>
            </a:r>
            <a:r>
              <a:rPr dirty="0"/>
              <a:t> as gradient descent</a:t>
            </a:r>
          </a:p>
        </p:txBody>
      </p:sp>
      <p:grpSp>
        <p:nvGrpSpPr>
          <p:cNvPr id="1200" name="Group">
            <a:extLst>
              <a:ext uri="{FF2B5EF4-FFF2-40B4-BE49-F238E27FC236}">
                <a16:creationId xmlns:a16="http://schemas.microsoft.com/office/drawing/2014/main" id="{0443086E-238C-9A11-FB1C-2AC37FB216E8}"/>
              </a:ext>
            </a:extLst>
          </p:cNvPr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83" name="Correct">
              <a:extLst>
                <a:ext uri="{FF2B5EF4-FFF2-40B4-BE49-F238E27FC236}">
                  <a16:creationId xmlns:a16="http://schemas.microsoft.com/office/drawing/2014/main" id="{71A98932-5786-DAE6-8408-668834858149}"/>
                </a:ext>
              </a:extLst>
            </p:cNvPr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84" name="Line">
              <a:extLst>
                <a:ext uri="{FF2B5EF4-FFF2-40B4-BE49-F238E27FC236}">
                  <a16:creationId xmlns:a16="http://schemas.microsoft.com/office/drawing/2014/main" id="{41CC4BE5-45F1-2D4F-6B60-B0ECE2C1642C}"/>
                </a:ext>
              </a:extLst>
            </p:cNvPr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5" name="Margin">
              <a:extLst>
                <a:ext uri="{FF2B5EF4-FFF2-40B4-BE49-F238E27FC236}">
                  <a16:creationId xmlns:a16="http://schemas.microsoft.com/office/drawing/2014/main" id="{DF0ADB7C-D2EC-CB0F-3774-274FB0C77BD0}"/>
                </a:ext>
              </a:extLst>
            </p:cNvPr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86" name="Line">
              <a:extLst>
                <a:ext uri="{FF2B5EF4-FFF2-40B4-BE49-F238E27FC236}">
                  <a16:creationId xmlns:a16="http://schemas.microsoft.com/office/drawing/2014/main" id="{570B41B7-35A5-FF7A-754C-C90CE9A21427}"/>
                </a:ext>
              </a:extLst>
            </p:cNvPr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7" name="Rectangle">
              <a:extLst>
                <a:ext uri="{FF2B5EF4-FFF2-40B4-BE49-F238E27FC236}">
                  <a16:creationId xmlns:a16="http://schemas.microsoft.com/office/drawing/2014/main" id="{64ACF1EB-B91A-FD81-9852-0AF9B2E4817A}"/>
                </a:ext>
              </a:extLst>
            </p:cNvPr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8" name="Rectangle">
              <a:extLst>
                <a:ext uri="{FF2B5EF4-FFF2-40B4-BE49-F238E27FC236}">
                  <a16:creationId xmlns:a16="http://schemas.microsoft.com/office/drawing/2014/main" id="{9906B0D3-A3FE-FBD7-1465-2298936C5591}"/>
                </a:ext>
              </a:extLst>
            </p:cNvPr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9" name="Rectangle">
              <a:extLst>
                <a:ext uri="{FF2B5EF4-FFF2-40B4-BE49-F238E27FC236}">
                  <a16:creationId xmlns:a16="http://schemas.microsoft.com/office/drawing/2014/main" id="{053591F3-D81A-F99B-C83A-E4044B360ED8}"/>
                </a:ext>
              </a:extLst>
            </p:cNvPr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0" name="Rectangle">
              <a:extLst>
                <a:ext uri="{FF2B5EF4-FFF2-40B4-BE49-F238E27FC236}">
                  <a16:creationId xmlns:a16="http://schemas.microsoft.com/office/drawing/2014/main" id="{6CE96FAE-751A-99B5-8E25-0EDFE60DD062}"/>
                </a:ext>
              </a:extLst>
            </p:cNvPr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1" name="Rectangle">
              <a:extLst>
                <a:ext uri="{FF2B5EF4-FFF2-40B4-BE49-F238E27FC236}">
                  <a16:creationId xmlns:a16="http://schemas.microsoft.com/office/drawing/2014/main" id="{148FBF97-FE27-D188-2B85-8674F65A4C6D}"/>
                </a:ext>
              </a:extLst>
            </p:cNvPr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2" name="Rectangle">
              <a:extLst>
                <a:ext uri="{FF2B5EF4-FFF2-40B4-BE49-F238E27FC236}">
                  <a16:creationId xmlns:a16="http://schemas.microsoft.com/office/drawing/2014/main" id="{463B9A09-2D6F-9BE0-E0C5-3FD1025962F9}"/>
                </a:ext>
              </a:extLst>
            </p:cNvPr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3" name="Rectangle">
              <a:extLst>
                <a:ext uri="{FF2B5EF4-FFF2-40B4-BE49-F238E27FC236}">
                  <a16:creationId xmlns:a16="http://schemas.microsoft.com/office/drawing/2014/main" id="{7464588E-77F8-4B35-28DD-4CD5364F219B}"/>
                </a:ext>
              </a:extLst>
            </p:cNvPr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4" name="Rectangle">
              <a:extLst>
                <a:ext uri="{FF2B5EF4-FFF2-40B4-BE49-F238E27FC236}">
                  <a16:creationId xmlns:a16="http://schemas.microsoft.com/office/drawing/2014/main" id="{CD2EABE7-5278-FAB8-A479-11C1F40BC21F}"/>
                </a:ext>
              </a:extLst>
            </p:cNvPr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5" name="Rectangle">
              <a:extLst>
                <a:ext uri="{FF2B5EF4-FFF2-40B4-BE49-F238E27FC236}">
                  <a16:creationId xmlns:a16="http://schemas.microsoft.com/office/drawing/2014/main" id="{C20EA0A2-3FED-1812-A553-CC957F3C93B3}"/>
                </a:ext>
              </a:extLst>
            </p:cNvPr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6" name="Rectangle">
              <a:extLst>
                <a:ext uri="{FF2B5EF4-FFF2-40B4-BE49-F238E27FC236}">
                  <a16:creationId xmlns:a16="http://schemas.microsoft.com/office/drawing/2014/main" id="{9EBF0CF3-403B-4048-B1E5-5742BE8C08B4}"/>
                </a:ext>
              </a:extLst>
            </p:cNvPr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7" name="Line">
              <a:extLst>
                <a:ext uri="{FF2B5EF4-FFF2-40B4-BE49-F238E27FC236}">
                  <a16:creationId xmlns:a16="http://schemas.microsoft.com/office/drawing/2014/main" id="{2AB78103-46C3-EA3A-ECC7-4A2F89B0550C}"/>
                </a:ext>
              </a:extLst>
            </p:cNvPr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8" name="Line">
              <a:extLst>
                <a:ext uri="{FF2B5EF4-FFF2-40B4-BE49-F238E27FC236}">
                  <a16:creationId xmlns:a16="http://schemas.microsoft.com/office/drawing/2014/main" id="{D909FDF7-243E-7062-F8C4-B75A07FA406C}"/>
                </a:ext>
              </a:extLst>
            </p:cNvPr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9" name="Mistakes">
              <a:extLst>
                <a:ext uri="{FF2B5EF4-FFF2-40B4-BE49-F238E27FC236}">
                  <a16:creationId xmlns:a16="http://schemas.microsoft.com/office/drawing/2014/main" id="{310AE0B2-88ED-EC48-2A97-FBAAE9EB9623}"/>
                </a:ext>
              </a:extLst>
            </p:cNvPr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sp>
        <p:nvSpPr>
          <p:cNvPr id="1201" name="Line">
            <a:extLst>
              <a:ext uri="{FF2B5EF4-FFF2-40B4-BE49-F238E27FC236}">
                <a16:creationId xmlns:a16="http://schemas.microsoft.com/office/drawing/2014/main" id="{6F0028CE-1439-BD90-B6C1-229356CADB7A}"/>
              </a:ext>
            </a:extLst>
          </p:cNvPr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grpSp>
        <p:nvGrpSpPr>
          <p:cNvPr id="1213" name="Group">
            <a:extLst>
              <a:ext uri="{FF2B5EF4-FFF2-40B4-BE49-F238E27FC236}">
                <a16:creationId xmlns:a16="http://schemas.microsoft.com/office/drawing/2014/main" id="{F39FE5A9-B60C-1B1C-CC84-D7204AEF5F9E}"/>
              </a:ext>
            </a:extLst>
          </p:cNvPr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209" name="Group">
              <a:extLst>
                <a:ext uri="{FF2B5EF4-FFF2-40B4-BE49-F238E27FC236}">
                  <a16:creationId xmlns:a16="http://schemas.microsoft.com/office/drawing/2014/main" id="{34AE0283-5E35-B3F7-B5C2-7FEC59B65FA0}"/>
                </a:ext>
              </a:extLst>
            </p:cNvPr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202" name="Arrow">
                <a:extLst>
                  <a:ext uri="{FF2B5EF4-FFF2-40B4-BE49-F238E27FC236}">
                    <a16:creationId xmlns:a16="http://schemas.microsoft.com/office/drawing/2014/main" id="{249C17A7-8468-2682-27FA-B7EE07632EF8}"/>
                  </a:ext>
                </a:extLst>
              </p:cNvPr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3" name="Arrow">
                <a:extLst>
                  <a:ext uri="{FF2B5EF4-FFF2-40B4-BE49-F238E27FC236}">
                    <a16:creationId xmlns:a16="http://schemas.microsoft.com/office/drawing/2014/main" id="{5AC115F0-35AC-D1FD-0FB7-7E1F0D88A765}"/>
                  </a:ext>
                </a:extLst>
              </p:cNvPr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4" name="Arrow">
                <a:extLst>
                  <a:ext uri="{FF2B5EF4-FFF2-40B4-BE49-F238E27FC236}">
                    <a16:creationId xmlns:a16="http://schemas.microsoft.com/office/drawing/2014/main" id="{8BFDAFF1-9588-4D80-5841-697B502995D7}"/>
                  </a:ext>
                </a:extLst>
              </p:cNvPr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5" name="Arrow">
                <a:extLst>
                  <a:ext uri="{FF2B5EF4-FFF2-40B4-BE49-F238E27FC236}">
                    <a16:creationId xmlns:a16="http://schemas.microsoft.com/office/drawing/2014/main" id="{A385B437-51AC-272F-88E9-573A4106D986}"/>
                  </a:ext>
                </a:extLst>
              </p:cNvPr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6" name="Arrow">
                <a:extLst>
                  <a:ext uri="{FF2B5EF4-FFF2-40B4-BE49-F238E27FC236}">
                    <a16:creationId xmlns:a16="http://schemas.microsoft.com/office/drawing/2014/main" id="{161B0DAA-994F-A7D1-0BDC-440FF6B7A5FC}"/>
                  </a:ext>
                </a:extLst>
              </p:cNvPr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7" name="Arrow">
                <a:extLst>
                  <a:ext uri="{FF2B5EF4-FFF2-40B4-BE49-F238E27FC236}">
                    <a16:creationId xmlns:a16="http://schemas.microsoft.com/office/drawing/2014/main" id="{C0F6A725-0406-43F6-B540-29B79CDCA527}"/>
                  </a:ext>
                </a:extLst>
              </p:cNvPr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8" name="Arrow">
                <a:extLst>
                  <a:ext uri="{FF2B5EF4-FFF2-40B4-BE49-F238E27FC236}">
                    <a16:creationId xmlns:a16="http://schemas.microsoft.com/office/drawing/2014/main" id="{97DBC836-CF29-D935-5A08-1BDA48817CB0}"/>
                  </a:ext>
                </a:extLst>
              </p:cNvPr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210" name="Arrow">
              <a:extLst>
                <a:ext uri="{FF2B5EF4-FFF2-40B4-BE49-F238E27FC236}">
                  <a16:creationId xmlns:a16="http://schemas.microsoft.com/office/drawing/2014/main" id="{7E1D4668-9F5F-1BFC-7949-165295341337}"/>
                </a:ext>
              </a:extLst>
            </p:cNvPr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1" name="Arrow">
              <a:extLst>
                <a:ext uri="{FF2B5EF4-FFF2-40B4-BE49-F238E27FC236}">
                  <a16:creationId xmlns:a16="http://schemas.microsoft.com/office/drawing/2014/main" id="{79CC310A-BB92-B8EA-8468-E4C618EC382F}"/>
                </a:ext>
              </a:extLst>
            </p:cNvPr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2" name="Arrow">
              <a:extLst>
                <a:ext uri="{FF2B5EF4-FFF2-40B4-BE49-F238E27FC236}">
                  <a16:creationId xmlns:a16="http://schemas.microsoft.com/office/drawing/2014/main" id="{21FF4624-BCEC-C281-9903-539AAB0CCB75}"/>
                </a:ext>
              </a:extLst>
            </p:cNvPr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sp>
        <p:nvSpPr>
          <p:cNvPr id="1216" name="Adaboost (loss and weight)">
            <a:extLst>
              <a:ext uri="{FF2B5EF4-FFF2-40B4-BE49-F238E27FC236}">
                <a16:creationId xmlns:a16="http://schemas.microsoft.com/office/drawing/2014/main" id="{DFFCAB34-E92A-989F-2B7A-56BE4FB25908}"/>
              </a:ext>
            </a:extLst>
          </p:cNvPr>
          <p:cNvSpPr txBox="1"/>
          <p:nvPr/>
        </p:nvSpPr>
        <p:spPr>
          <a:xfrm>
            <a:off x="5326782" y="1572706"/>
            <a:ext cx="4479560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 dirty="0"/>
              <a:t>Adaboost (</a:t>
            </a:r>
            <a:r>
              <a:rPr lang="en-US" sz="2400" dirty="0"/>
              <a:t>potential</a:t>
            </a:r>
            <a:r>
              <a:rPr sz="2400" dirty="0"/>
              <a:t> and weight)</a:t>
            </a:r>
          </a:p>
        </p:txBody>
      </p:sp>
      <p:grpSp>
        <p:nvGrpSpPr>
          <p:cNvPr id="1219" name="Group">
            <a:extLst>
              <a:ext uri="{FF2B5EF4-FFF2-40B4-BE49-F238E27FC236}">
                <a16:creationId xmlns:a16="http://schemas.microsoft.com/office/drawing/2014/main" id="{01DAF498-96FE-977E-36B6-C5B99FB96DE6}"/>
              </a:ext>
            </a:extLst>
          </p:cNvPr>
          <p:cNvGrpSpPr/>
          <p:nvPr/>
        </p:nvGrpSpPr>
        <p:grpSpPr>
          <a:xfrm>
            <a:off x="1902074" y="1515421"/>
            <a:ext cx="7337177" cy="4056704"/>
            <a:chOff x="-615452" y="-156858"/>
            <a:chExt cx="14674352" cy="8113408"/>
          </a:xfrm>
        </p:grpSpPr>
        <p:sp>
          <p:nvSpPr>
            <p:cNvPr id="1217" name="Line">
              <a:extLst>
                <a:ext uri="{FF2B5EF4-FFF2-40B4-BE49-F238E27FC236}">
                  <a16:creationId xmlns:a16="http://schemas.microsoft.com/office/drawing/2014/main" id="{D5B72E5A-86D6-FFB9-EA29-3DFE892A373E}"/>
                </a:ext>
              </a:extLst>
            </p:cNvPr>
            <p:cNvSpPr/>
            <p:nvPr/>
          </p:nvSpPr>
          <p:spPr>
            <a:xfrm flipH="1">
              <a:off x="3048000" y="927100"/>
              <a:ext cx="11010900" cy="702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82" y="21342"/>
                    <a:pt x="5527" y="21206"/>
                    <a:pt x="7740" y="20053"/>
                  </a:cubicBezTo>
                  <a:cubicBezTo>
                    <a:pt x="9954" y="18900"/>
                    <a:pt x="11590" y="16787"/>
                    <a:pt x="13292" y="14667"/>
                  </a:cubicBezTo>
                  <a:cubicBezTo>
                    <a:pt x="14994" y="12547"/>
                    <a:pt x="16570" y="9776"/>
                    <a:pt x="17953" y="7334"/>
                  </a:cubicBezTo>
                  <a:cubicBezTo>
                    <a:pt x="19336" y="4892"/>
                    <a:pt x="20840" y="1525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218" name="Logitboost loss">
              <a:extLst>
                <a:ext uri="{FF2B5EF4-FFF2-40B4-BE49-F238E27FC236}">
                  <a16:creationId xmlns:a16="http://schemas.microsoft.com/office/drawing/2014/main" id="{FDDAEECC-342C-6A60-F950-E1AF7F59412F}"/>
                </a:ext>
              </a:extLst>
            </p:cNvPr>
            <p:cNvSpPr txBox="1"/>
            <p:nvPr/>
          </p:nvSpPr>
          <p:spPr>
            <a:xfrm>
              <a:off x="-615452" y="-156858"/>
              <a:ext cx="5850447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2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 dirty="0" err="1"/>
                <a:t>Logitboost</a:t>
              </a:r>
              <a:r>
                <a:rPr sz="2400" dirty="0"/>
                <a:t> </a:t>
              </a:r>
              <a:r>
                <a:rPr lang="en-US" sz="2400" dirty="0"/>
                <a:t>potential</a:t>
              </a:r>
              <a:endParaRPr sz="2400" dirty="0"/>
            </a:p>
          </p:txBody>
        </p:sp>
      </p:grpSp>
      <p:grpSp>
        <p:nvGrpSpPr>
          <p:cNvPr id="1223" name="Group">
            <a:extLst>
              <a:ext uri="{FF2B5EF4-FFF2-40B4-BE49-F238E27FC236}">
                <a16:creationId xmlns:a16="http://schemas.microsoft.com/office/drawing/2014/main" id="{C852C8E5-0F61-B3BA-DDB2-FAF45B433D49}"/>
              </a:ext>
            </a:extLst>
          </p:cNvPr>
          <p:cNvGrpSpPr/>
          <p:nvPr/>
        </p:nvGrpSpPr>
        <p:grpSpPr>
          <a:xfrm>
            <a:off x="1878475" y="4389917"/>
            <a:ext cx="8192046" cy="1200929"/>
            <a:chOff x="0" y="0"/>
            <a:chExt cx="16384089" cy="2401856"/>
          </a:xfrm>
        </p:grpSpPr>
        <p:sp>
          <p:nvSpPr>
            <p:cNvPr id="1221" name="Line">
              <a:extLst>
                <a:ext uri="{FF2B5EF4-FFF2-40B4-BE49-F238E27FC236}">
                  <a16:creationId xmlns:a16="http://schemas.microsoft.com/office/drawing/2014/main" id="{21128C81-E2B5-0961-22EC-DD6A8135B1D5}"/>
                </a:ext>
              </a:extLst>
            </p:cNvPr>
            <p:cNvSpPr/>
            <p:nvPr/>
          </p:nvSpPr>
          <p:spPr>
            <a:xfrm>
              <a:off x="0" y="0"/>
              <a:ext cx="16384090" cy="24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21600" y="21327"/>
                  </a:moveTo>
                  <a:cubicBezTo>
                    <a:pt x="19022" y="21512"/>
                    <a:pt x="16443" y="21147"/>
                    <a:pt x="13868" y="20233"/>
                  </a:cubicBezTo>
                  <a:cubicBezTo>
                    <a:pt x="13222" y="20004"/>
                    <a:pt x="12568" y="19726"/>
                    <a:pt x="11961" y="18220"/>
                  </a:cubicBezTo>
                  <a:cubicBezTo>
                    <a:pt x="11316" y="16615"/>
                    <a:pt x="10768" y="13738"/>
                    <a:pt x="10209" y="11020"/>
                  </a:cubicBezTo>
                  <a:cubicBezTo>
                    <a:pt x="9789" y="8983"/>
                    <a:pt x="9359" y="7027"/>
                    <a:pt x="8895" y="5509"/>
                  </a:cubicBezTo>
                  <a:cubicBezTo>
                    <a:pt x="8316" y="3618"/>
                    <a:pt x="7696" y="2443"/>
                    <a:pt x="7063" y="1688"/>
                  </a:cubicBezTo>
                  <a:cubicBezTo>
                    <a:pt x="6249" y="716"/>
                    <a:pt x="5421" y="451"/>
                    <a:pt x="4595" y="273"/>
                  </a:cubicBezTo>
                  <a:cubicBezTo>
                    <a:pt x="3064" y="-56"/>
                    <a:pt x="1531" y="-88"/>
                    <a:pt x="0" y="176"/>
                  </a:cubicBezTo>
                </a:path>
              </a:pathLst>
            </a:cu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22" name="Logitboost weight">
              <a:extLst>
                <a:ext uri="{FF2B5EF4-FFF2-40B4-BE49-F238E27FC236}">
                  <a16:creationId xmlns:a16="http://schemas.microsoft.com/office/drawing/2014/main" id="{64F29E7F-C667-7A0D-9FFD-BFC229CCC657}"/>
                </a:ext>
              </a:extLst>
            </p:cNvPr>
            <p:cNvSpPr/>
            <p:nvPr/>
          </p:nvSpPr>
          <p:spPr>
            <a:xfrm>
              <a:off x="1201745" y="186117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lang="en-US" sz="2400" dirty="0"/>
                <a:t>BBM Potential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394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0" animBg="1" advAuto="0"/>
      <p:bldP spid="12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0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1" name="Rectangle"/>
          <p:cNvSpPr/>
          <p:nvPr/>
        </p:nvSpPr>
        <p:spPr>
          <a:xfrm>
            <a:off x="7799377" y="0"/>
            <a:ext cx="268218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4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5" name="Rectangle"/>
          <p:cNvSpPr/>
          <p:nvPr/>
        </p:nvSpPr>
        <p:spPr>
          <a:xfrm>
            <a:off x="7799376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8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9" name="Rectangle"/>
          <p:cNvSpPr/>
          <p:nvPr/>
        </p:nvSpPr>
        <p:spPr>
          <a:xfrm>
            <a:off x="7799377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22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23" name="Rectangle"/>
          <p:cNvSpPr/>
          <p:nvPr/>
        </p:nvSpPr>
        <p:spPr>
          <a:xfrm>
            <a:off x="7799377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Margins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7772400" cy="952500"/>
          </a:xfrm>
          <a:prstGeom prst="rect">
            <a:avLst/>
          </a:prstGeom>
        </p:spPr>
        <p:txBody>
          <a:bodyPr/>
          <a:lstStyle/>
          <a:p>
            <a:r>
              <a:t>Margins</a:t>
            </a:r>
          </a:p>
        </p:txBody>
      </p:sp>
      <p:grpSp>
        <p:nvGrpSpPr>
          <p:cNvPr id="1030" name="Group"/>
          <p:cNvGrpSpPr/>
          <p:nvPr/>
        </p:nvGrpSpPr>
        <p:grpSpPr>
          <a:xfrm rot="2224158">
            <a:off x="6991847" y="4078009"/>
            <a:ext cx="793016" cy="423189"/>
            <a:chOff x="0" y="0"/>
            <a:chExt cx="1586031" cy="846377"/>
          </a:xfrm>
        </p:grpSpPr>
        <p:sp>
          <p:nvSpPr>
            <p:cNvPr id="1028" name="Arrow"/>
            <p:cNvSpPr/>
            <p:nvPr/>
          </p:nvSpPr>
          <p:spPr>
            <a:xfrm>
              <a:off x="0" y="0"/>
              <a:ext cx="1586032" cy="846378"/>
            </a:xfrm>
            <a:prstGeom prst="rightArrow">
              <a:avLst>
                <a:gd name="adj1" fmla="val 50000"/>
                <a:gd name="adj2" fmla="val 58824"/>
              </a:avLst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029" name="Project"/>
            <p:cNvSpPr txBox="1"/>
            <p:nvPr/>
          </p:nvSpPr>
          <p:spPr>
            <a:xfrm>
              <a:off x="199027" y="175772"/>
              <a:ext cx="1187978" cy="49483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106679" marR="83820" algn="ctr" defTabSz="1828800">
                <a:buClr>
                  <a:srgbClr val="434ED6"/>
                </a:buClr>
                <a:buFont typeface="Times New Roman"/>
                <a:defRPr sz="22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1100"/>
                <a:t>Project</a:t>
              </a:r>
            </a:p>
          </p:txBody>
        </p:sp>
      </p:grpSp>
      <p:pic>
        <p:nvPicPr>
          <p:cNvPr id="1031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64" y="808988"/>
            <a:ext cx="6442761" cy="1170030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1034" name="Group"/>
          <p:cNvGrpSpPr/>
          <p:nvPr/>
        </p:nvGrpSpPr>
        <p:grpSpPr>
          <a:xfrm rot="19122314">
            <a:off x="4095482" y="3489833"/>
            <a:ext cx="793017" cy="423189"/>
            <a:chOff x="0" y="0"/>
            <a:chExt cx="1586031" cy="846377"/>
          </a:xfrm>
        </p:grpSpPr>
        <p:sp>
          <p:nvSpPr>
            <p:cNvPr id="1032" name="Arrow"/>
            <p:cNvSpPr/>
            <p:nvPr/>
          </p:nvSpPr>
          <p:spPr>
            <a:xfrm>
              <a:off x="0" y="0"/>
              <a:ext cx="1586032" cy="846378"/>
            </a:xfrm>
            <a:prstGeom prst="rightArrow">
              <a:avLst>
                <a:gd name="adj1" fmla="val 50000"/>
                <a:gd name="adj2" fmla="val 58824"/>
              </a:avLst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033" name="reflect"/>
            <p:cNvSpPr txBox="1"/>
            <p:nvPr/>
          </p:nvSpPr>
          <p:spPr>
            <a:xfrm>
              <a:off x="2860" y="119110"/>
              <a:ext cx="1333401" cy="60287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106679" marR="83820" algn="ctr" defTabSz="1828800">
                <a:buClr>
                  <a:srgbClr val="434ED6"/>
                </a:buClr>
                <a:buFont typeface="Times New Roman"/>
                <a:defRPr sz="22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1100"/>
                <a:t>reflect</a:t>
              </a: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2009062" y="3077583"/>
            <a:ext cx="2282254" cy="2826808"/>
            <a:chOff x="0" y="0"/>
            <a:chExt cx="4564507" cy="5653615"/>
          </a:xfrm>
        </p:grpSpPr>
        <p:pic>
          <p:nvPicPr>
            <p:cNvPr id="1035" name="MathTypeImage.pdf" descr="MathTypeImage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97671" y="1247689"/>
              <a:ext cx="343197" cy="400396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  <p:sp>
          <p:nvSpPr>
            <p:cNvPr id="1036" name="Line"/>
            <p:cNvSpPr/>
            <p:nvPr/>
          </p:nvSpPr>
          <p:spPr>
            <a:xfrm>
              <a:off x="0" y="3329744"/>
              <a:ext cx="4564507" cy="25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037" name="Line"/>
            <p:cNvSpPr/>
            <p:nvPr/>
          </p:nvSpPr>
          <p:spPr>
            <a:xfrm flipV="1">
              <a:off x="2162134" y="1407847"/>
              <a:ext cx="2504" cy="39639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grpSp>
          <p:nvGrpSpPr>
            <p:cNvPr id="1045" name="Group"/>
            <p:cNvGrpSpPr/>
            <p:nvPr/>
          </p:nvGrpSpPr>
          <p:grpSpPr>
            <a:xfrm>
              <a:off x="1255278" y="1733525"/>
              <a:ext cx="2348705" cy="3012389"/>
              <a:chOff x="0" y="0"/>
              <a:chExt cx="2348704" cy="3012388"/>
            </a:xfrm>
          </p:grpSpPr>
          <p:sp>
            <p:nvSpPr>
              <p:cNvPr id="1038" name="+"/>
              <p:cNvSpPr txBox="1"/>
              <p:nvPr/>
            </p:nvSpPr>
            <p:spPr>
              <a:xfrm>
                <a:off x="0" y="0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39" name="+"/>
              <p:cNvSpPr txBox="1"/>
              <p:nvPr/>
            </p:nvSpPr>
            <p:spPr>
              <a:xfrm>
                <a:off x="960948" y="960948"/>
                <a:ext cx="650698" cy="97037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0" name="+"/>
              <p:cNvSpPr txBox="1"/>
              <p:nvPr/>
            </p:nvSpPr>
            <p:spPr>
              <a:xfrm>
                <a:off x="1698007" y="771349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1" name="+"/>
              <p:cNvSpPr txBox="1"/>
              <p:nvPr/>
            </p:nvSpPr>
            <p:spPr>
              <a:xfrm>
                <a:off x="1081067" y="120118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2" name="+"/>
              <p:cNvSpPr txBox="1"/>
              <p:nvPr/>
            </p:nvSpPr>
            <p:spPr>
              <a:xfrm>
                <a:off x="1561541" y="0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3" name="+"/>
              <p:cNvSpPr txBox="1"/>
              <p:nvPr/>
            </p:nvSpPr>
            <p:spPr>
              <a:xfrm>
                <a:off x="1081067" y="2042016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4" name="+"/>
              <p:cNvSpPr txBox="1"/>
              <p:nvPr/>
            </p:nvSpPr>
            <p:spPr>
              <a:xfrm>
                <a:off x="360355" y="600592"/>
                <a:ext cx="650698" cy="97037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</p:grpSp>
        <p:grpSp>
          <p:nvGrpSpPr>
            <p:cNvPr id="1054" name="Group"/>
            <p:cNvGrpSpPr/>
            <p:nvPr/>
          </p:nvGrpSpPr>
          <p:grpSpPr>
            <a:xfrm rot="10800000">
              <a:off x="257128" y="1987378"/>
              <a:ext cx="3540544" cy="3666237"/>
              <a:chOff x="0" y="0"/>
              <a:chExt cx="3540542" cy="3666236"/>
            </a:xfrm>
          </p:grpSpPr>
          <p:sp>
            <p:nvSpPr>
              <p:cNvPr id="1046" name="-"/>
              <p:cNvSpPr txBox="1"/>
              <p:nvPr/>
            </p:nvSpPr>
            <p:spPr>
              <a:xfrm>
                <a:off x="0" y="1921897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7" name="-"/>
              <p:cNvSpPr txBox="1"/>
              <p:nvPr/>
            </p:nvSpPr>
            <p:spPr>
              <a:xfrm>
                <a:off x="2762727" y="2522490"/>
                <a:ext cx="537579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8" name="-"/>
              <p:cNvSpPr txBox="1"/>
              <p:nvPr/>
            </p:nvSpPr>
            <p:spPr>
              <a:xfrm>
                <a:off x="3002965" y="960948"/>
                <a:ext cx="537578" cy="114374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9" name="-"/>
              <p:cNvSpPr txBox="1"/>
              <p:nvPr/>
            </p:nvSpPr>
            <p:spPr>
              <a:xfrm>
                <a:off x="240237" y="0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0" name="-"/>
              <p:cNvSpPr txBox="1"/>
              <p:nvPr/>
            </p:nvSpPr>
            <p:spPr>
              <a:xfrm>
                <a:off x="1681660" y="1201185"/>
                <a:ext cx="537578" cy="114374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1" name="-"/>
              <p:cNvSpPr txBox="1"/>
              <p:nvPr/>
            </p:nvSpPr>
            <p:spPr>
              <a:xfrm>
                <a:off x="1681660" y="360356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2" name="-"/>
              <p:cNvSpPr txBox="1"/>
              <p:nvPr/>
            </p:nvSpPr>
            <p:spPr>
              <a:xfrm>
                <a:off x="2282253" y="2522490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3" name="-"/>
              <p:cNvSpPr txBox="1"/>
              <p:nvPr/>
            </p:nvSpPr>
            <p:spPr>
              <a:xfrm>
                <a:off x="2162134" y="2042016"/>
                <a:ext cx="537579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</p:grpSp>
        <p:sp>
          <p:nvSpPr>
            <p:cNvPr id="1055" name="Line"/>
            <p:cNvSpPr/>
            <p:nvPr/>
          </p:nvSpPr>
          <p:spPr>
            <a:xfrm>
              <a:off x="360355" y="1527966"/>
              <a:ext cx="3723678" cy="3723677"/>
            </a:xfrm>
            <a:prstGeom prst="line">
              <a:avLst/>
            </a:prstGeom>
            <a:noFill/>
            <a:ln w="127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056" name="Line"/>
            <p:cNvSpPr/>
            <p:nvPr/>
          </p:nvSpPr>
          <p:spPr>
            <a:xfrm flipV="1">
              <a:off x="480474" y="1648084"/>
              <a:ext cx="3363322" cy="3363321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pic>
          <p:nvPicPr>
            <p:cNvPr id="1057" name="MathTypeImage.pdf" descr="MathTypeImage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32184" y="0"/>
              <a:ext cx="1449329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1087" name="Group"/>
          <p:cNvGrpSpPr/>
          <p:nvPr/>
        </p:nvGrpSpPr>
        <p:grpSpPr>
          <a:xfrm>
            <a:off x="4760597" y="1978976"/>
            <a:ext cx="2751535" cy="3413886"/>
            <a:chOff x="0" y="0"/>
            <a:chExt cx="5503068" cy="6827771"/>
          </a:xfrm>
        </p:grpSpPr>
        <p:grpSp>
          <p:nvGrpSpPr>
            <p:cNvPr id="1085" name="Group"/>
            <p:cNvGrpSpPr/>
            <p:nvPr/>
          </p:nvGrpSpPr>
          <p:grpSpPr>
            <a:xfrm>
              <a:off x="-1" y="0"/>
              <a:ext cx="5503070" cy="5800097"/>
              <a:chOff x="0" y="0"/>
              <a:chExt cx="5503068" cy="5800096"/>
            </a:xfrm>
          </p:grpSpPr>
          <p:sp>
            <p:nvSpPr>
              <p:cNvPr id="1059" name="Line"/>
              <p:cNvSpPr/>
              <p:nvPr/>
            </p:nvSpPr>
            <p:spPr>
              <a:xfrm>
                <a:off x="0" y="2335509"/>
                <a:ext cx="4564507" cy="250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60" name="Line"/>
              <p:cNvSpPr/>
              <p:nvPr/>
            </p:nvSpPr>
            <p:spPr>
              <a:xfrm flipV="1">
                <a:off x="2162134" y="413611"/>
                <a:ext cx="2504" cy="396391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grpSp>
            <p:nvGrpSpPr>
              <p:cNvPr id="1068" name="Group"/>
              <p:cNvGrpSpPr/>
              <p:nvPr/>
            </p:nvGrpSpPr>
            <p:grpSpPr>
              <a:xfrm>
                <a:off x="1321304" y="653848"/>
                <a:ext cx="2348705" cy="3012390"/>
                <a:chOff x="0" y="0"/>
                <a:chExt cx="2348704" cy="3012388"/>
              </a:xfrm>
            </p:grpSpPr>
            <p:sp>
              <p:nvSpPr>
                <p:cNvPr id="1061" name="+"/>
                <p:cNvSpPr txBox="1"/>
                <p:nvPr/>
              </p:nvSpPr>
              <p:spPr>
                <a:xfrm>
                  <a:off x="0" y="0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2" name="+"/>
                <p:cNvSpPr txBox="1"/>
                <p:nvPr/>
              </p:nvSpPr>
              <p:spPr>
                <a:xfrm>
                  <a:off x="960948" y="960948"/>
                  <a:ext cx="650698" cy="97037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3" name="+"/>
                <p:cNvSpPr txBox="1"/>
                <p:nvPr/>
              </p:nvSpPr>
              <p:spPr>
                <a:xfrm>
                  <a:off x="1698007" y="771349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4" name="+"/>
                <p:cNvSpPr txBox="1"/>
                <p:nvPr/>
              </p:nvSpPr>
              <p:spPr>
                <a:xfrm>
                  <a:off x="1081067" y="120118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5" name="+"/>
                <p:cNvSpPr txBox="1"/>
                <p:nvPr/>
              </p:nvSpPr>
              <p:spPr>
                <a:xfrm>
                  <a:off x="1561541" y="0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6" name="+"/>
                <p:cNvSpPr txBox="1"/>
                <p:nvPr/>
              </p:nvSpPr>
              <p:spPr>
                <a:xfrm>
                  <a:off x="1081067" y="2042016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7" name="+"/>
                <p:cNvSpPr txBox="1"/>
                <p:nvPr/>
              </p:nvSpPr>
              <p:spPr>
                <a:xfrm>
                  <a:off x="360355" y="600592"/>
                  <a:ext cx="650698" cy="97037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</p:grpSp>
          <p:grpSp>
            <p:nvGrpSpPr>
              <p:cNvPr id="1077" name="Group"/>
              <p:cNvGrpSpPr/>
              <p:nvPr/>
            </p:nvGrpSpPr>
            <p:grpSpPr>
              <a:xfrm>
                <a:off x="746382" y="0"/>
                <a:ext cx="3540544" cy="3666237"/>
                <a:chOff x="0" y="0"/>
                <a:chExt cx="3540542" cy="3666236"/>
              </a:xfrm>
            </p:grpSpPr>
            <p:sp>
              <p:nvSpPr>
                <p:cNvPr id="1069" name="-"/>
                <p:cNvSpPr txBox="1"/>
                <p:nvPr/>
              </p:nvSpPr>
              <p:spPr>
                <a:xfrm>
                  <a:off x="0" y="1921897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0" name="-"/>
                <p:cNvSpPr txBox="1"/>
                <p:nvPr/>
              </p:nvSpPr>
              <p:spPr>
                <a:xfrm>
                  <a:off x="2762727" y="2522490"/>
                  <a:ext cx="537579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1" name="-"/>
                <p:cNvSpPr txBox="1"/>
                <p:nvPr/>
              </p:nvSpPr>
              <p:spPr>
                <a:xfrm>
                  <a:off x="3002965" y="960948"/>
                  <a:ext cx="537578" cy="114374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2" name="-"/>
                <p:cNvSpPr txBox="1"/>
                <p:nvPr/>
              </p:nvSpPr>
              <p:spPr>
                <a:xfrm>
                  <a:off x="240237" y="0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3" name="-"/>
                <p:cNvSpPr txBox="1"/>
                <p:nvPr/>
              </p:nvSpPr>
              <p:spPr>
                <a:xfrm>
                  <a:off x="1681660" y="1201185"/>
                  <a:ext cx="537578" cy="114374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4" name="-"/>
                <p:cNvSpPr txBox="1"/>
                <p:nvPr/>
              </p:nvSpPr>
              <p:spPr>
                <a:xfrm>
                  <a:off x="1681660" y="360356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5" name="-"/>
                <p:cNvSpPr txBox="1"/>
                <p:nvPr/>
              </p:nvSpPr>
              <p:spPr>
                <a:xfrm>
                  <a:off x="2282253" y="2522490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6" name="-"/>
                <p:cNvSpPr txBox="1"/>
                <p:nvPr/>
              </p:nvSpPr>
              <p:spPr>
                <a:xfrm>
                  <a:off x="2162134" y="2042016"/>
                  <a:ext cx="537579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</p:grpSp>
          <p:sp>
            <p:nvSpPr>
              <p:cNvPr id="1078" name="Line"/>
              <p:cNvSpPr/>
              <p:nvPr/>
            </p:nvSpPr>
            <p:spPr>
              <a:xfrm>
                <a:off x="360355" y="533730"/>
                <a:ext cx="3723678" cy="3723678"/>
              </a:xfrm>
              <a:prstGeom prst="line">
                <a:avLst/>
              </a:prstGeom>
              <a:noFill/>
              <a:ln w="12700" cap="flat">
                <a:solidFill>
                  <a:srgbClr val="00D2A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79" name="Line"/>
              <p:cNvSpPr/>
              <p:nvPr/>
            </p:nvSpPr>
            <p:spPr>
              <a:xfrm flipV="1">
                <a:off x="480474" y="653848"/>
                <a:ext cx="3363322" cy="3363322"/>
              </a:xfrm>
              <a:prstGeom prst="line">
                <a:avLst/>
              </a:prstGeom>
              <a:noFill/>
              <a:ln w="12700" cap="flat">
                <a:solidFill>
                  <a:srgbClr val="434ED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80" name="Line"/>
              <p:cNvSpPr/>
              <p:nvPr/>
            </p:nvSpPr>
            <p:spPr>
              <a:xfrm rot="13500000">
                <a:off x="4141063" y="1557791"/>
                <a:ext cx="600594" cy="240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81" name="Correct"/>
              <p:cNvSpPr txBox="1"/>
              <p:nvPr/>
            </p:nvSpPr>
            <p:spPr>
              <a:xfrm rot="18900000">
                <a:off x="4066666" y="2994749"/>
                <a:ext cx="1382517" cy="59467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Correct</a:t>
                </a:r>
              </a:p>
            </p:txBody>
          </p:sp>
          <p:sp>
            <p:nvSpPr>
              <p:cNvPr id="1082" name="Line"/>
              <p:cNvSpPr/>
              <p:nvPr/>
            </p:nvSpPr>
            <p:spPr>
              <a:xfrm rot="13500000">
                <a:off x="2219165" y="3359570"/>
                <a:ext cx="600594" cy="240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FF2C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83" name="Mistake"/>
              <p:cNvSpPr txBox="1"/>
              <p:nvPr/>
            </p:nvSpPr>
            <p:spPr>
              <a:xfrm rot="18900000">
                <a:off x="2177206" y="4784681"/>
                <a:ext cx="1585944" cy="53271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26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Mistake</a:t>
                </a:r>
              </a:p>
            </p:txBody>
          </p:sp>
          <p:pic>
            <p:nvPicPr>
              <p:cNvPr id="1084" name="MathTypeImage.pdf" descr="MathTypeImage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797671" y="253453"/>
                <a:ext cx="343197" cy="400397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pic>
          <p:nvPicPr>
            <p:cNvPr id="1086" name="MathTypeImage.pdf" descr="MathTypeImage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51268" y="6037229"/>
              <a:ext cx="1800681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1108" name="Group"/>
          <p:cNvGrpSpPr/>
          <p:nvPr/>
        </p:nvGrpSpPr>
        <p:grpSpPr>
          <a:xfrm>
            <a:off x="7712869" y="3306140"/>
            <a:ext cx="2576328" cy="3117996"/>
            <a:chOff x="0" y="0"/>
            <a:chExt cx="5152654" cy="6235991"/>
          </a:xfrm>
        </p:grpSpPr>
        <p:grpSp>
          <p:nvGrpSpPr>
            <p:cNvPr id="1106" name="Group"/>
            <p:cNvGrpSpPr/>
            <p:nvPr/>
          </p:nvGrpSpPr>
          <p:grpSpPr>
            <a:xfrm>
              <a:off x="0" y="1010628"/>
              <a:ext cx="5152655" cy="5225364"/>
              <a:chOff x="0" y="0"/>
              <a:chExt cx="5152655" cy="5225362"/>
            </a:xfrm>
          </p:grpSpPr>
          <p:sp>
            <p:nvSpPr>
              <p:cNvPr id="1088" name="Margin"/>
              <p:cNvSpPr txBox="1"/>
              <p:nvPr/>
            </p:nvSpPr>
            <p:spPr>
              <a:xfrm>
                <a:off x="3398567" y="4604480"/>
                <a:ext cx="1505935" cy="6208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Margin</a:t>
                </a:r>
              </a:p>
            </p:txBody>
          </p:sp>
          <p:sp>
            <p:nvSpPr>
              <p:cNvPr id="1089" name="Line"/>
              <p:cNvSpPr/>
              <p:nvPr/>
            </p:nvSpPr>
            <p:spPr>
              <a:xfrm>
                <a:off x="22" y="4714110"/>
                <a:ext cx="5152633" cy="228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90" name="Line"/>
              <p:cNvSpPr/>
              <p:nvPr/>
            </p:nvSpPr>
            <p:spPr>
              <a:xfrm flipV="1">
                <a:off x="2302262" y="438521"/>
                <a:ext cx="2285" cy="427559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91" name="Cumulative # examples"/>
              <p:cNvSpPr txBox="1"/>
              <p:nvPr/>
            </p:nvSpPr>
            <p:spPr>
              <a:xfrm>
                <a:off x="767435" y="0"/>
                <a:ext cx="3780525" cy="66509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Cumulative # examples</a:t>
                </a:r>
              </a:p>
            </p:txBody>
          </p:sp>
          <p:sp>
            <p:nvSpPr>
              <p:cNvPr id="1092" name="Square"/>
              <p:cNvSpPr/>
              <p:nvPr/>
            </p:nvSpPr>
            <p:spPr>
              <a:xfrm>
                <a:off x="877066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3" name="Square"/>
              <p:cNvSpPr/>
              <p:nvPr/>
            </p:nvSpPr>
            <p:spPr>
              <a:xfrm>
                <a:off x="1754110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4" name="Rectangle"/>
              <p:cNvSpPr/>
              <p:nvPr/>
            </p:nvSpPr>
            <p:spPr>
              <a:xfrm>
                <a:off x="2302262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5" name="Rectangle"/>
              <p:cNvSpPr/>
              <p:nvPr/>
            </p:nvSpPr>
            <p:spPr>
              <a:xfrm>
                <a:off x="2521523" y="3398544"/>
                <a:ext cx="219262" cy="1315567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6" name="Square"/>
              <p:cNvSpPr/>
              <p:nvPr/>
            </p:nvSpPr>
            <p:spPr>
              <a:xfrm>
                <a:off x="3837089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2740784" y="3837066"/>
                <a:ext cx="219262" cy="877045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8" name="Rectangle"/>
              <p:cNvSpPr/>
              <p:nvPr/>
            </p:nvSpPr>
            <p:spPr>
              <a:xfrm>
                <a:off x="2960045" y="3069653"/>
                <a:ext cx="219262" cy="1644458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3398567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0" name="Rectangle"/>
              <p:cNvSpPr/>
              <p:nvPr/>
            </p:nvSpPr>
            <p:spPr>
              <a:xfrm>
                <a:off x="3179306" y="3837066"/>
                <a:ext cx="219262" cy="877045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4056350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2" name="Line"/>
              <p:cNvSpPr/>
              <p:nvPr/>
            </p:nvSpPr>
            <p:spPr>
              <a:xfrm rot="5400000">
                <a:off x="3234098" y="712505"/>
                <a:ext cx="548153" cy="21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3" name="Line"/>
              <p:cNvSpPr/>
              <p:nvPr/>
            </p:nvSpPr>
            <p:spPr>
              <a:xfrm rot="5400000">
                <a:off x="822228" y="712505"/>
                <a:ext cx="548154" cy="21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FF2C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4" name="Mistakes"/>
              <p:cNvSpPr txBox="1"/>
              <p:nvPr/>
            </p:nvSpPr>
            <p:spPr>
              <a:xfrm>
                <a:off x="219283" y="877043"/>
                <a:ext cx="1806349" cy="62088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26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Mistakes</a:t>
                </a:r>
              </a:p>
            </p:txBody>
          </p:sp>
          <p:sp>
            <p:nvSpPr>
              <p:cNvPr id="1105" name="Correct"/>
              <p:cNvSpPr txBox="1"/>
              <p:nvPr/>
            </p:nvSpPr>
            <p:spPr>
              <a:xfrm>
                <a:off x="2740784" y="877043"/>
                <a:ext cx="1537840" cy="62088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Correct</a:t>
                </a:r>
              </a:p>
            </p:txBody>
          </p:sp>
        </p:grpSp>
        <p:pic>
          <p:nvPicPr>
            <p:cNvPr id="1107" name="MathTypeImage.pdf" descr="MathTypeImage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65654" y="0"/>
              <a:ext cx="3689198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 advAuto="0"/>
      <p:bldP spid="1031" grpId="0" animBg="1" advAuto="0"/>
      <p:bldP spid="1034" grpId="0" animBg="1" advAuto="0"/>
      <p:bldP spid="1058" grpId="0" animBg="1" advAuto="0"/>
      <p:bldP spid="1087" grpId="0" animBg="1" advAuto="0"/>
      <p:bldP spid="110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Boosting as gradient descent"/>
          <p:cNvSpPr txBox="1">
            <a:spLocks noGrp="1"/>
          </p:cNvSpPr>
          <p:nvPr>
            <p:ph type="title"/>
          </p:nvPr>
        </p:nvSpPr>
        <p:spPr>
          <a:xfrm>
            <a:off x="21844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Boosting as gradient descent</a:t>
            </a:r>
          </a:p>
        </p:txBody>
      </p:sp>
      <p:sp>
        <p:nvSpPr>
          <p:cNvPr id="1111" name="Loss"/>
          <p:cNvSpPr txBox="1"/>
          <p:nvPr/>
        </p:nvSpPr>
        <p:spPr>
          <a:xfrm>
            <a:off x="5730622" y="2735749"/>
            <a:ext cx="889474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/>
              <a:t>Loss</a:t>
            </a:r>
          </a:p>
        </p:txBody>
      </p:sp>
      <p:grpSp>
        <p:nvGrpSpPr>
          <p:cNvPr id="1129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12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13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14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15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16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7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8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9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0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1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2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3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4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5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6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7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8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1974850" y="4108450"/>
            <a:ext cx="6235700" cy="1500188"/>
            <a:chOff x="0" y="0"/>
            <a:chExt cx="12471400" cy="3000375"/>
          </a:xfrm>
        </p:grpSpPr>
        <p:sp>
          <p:nvSpPr>
            <p:cNvPr id="1130" name="Line"/>
            <p:cNvSpPr/>
            <p:nvPr/>
          </p:nvSpPr>
          <p:spPr>
            <a:xfrm>
              <a:off x="7581900" y="2997200"/>
              <a:ext cx="48895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1" name="Line"/>
            <p:cNvSpPr/>
            <p:nvPr/>
          </p:nvSpPr>
          <p:spPr>
            <a:xfrm flipV="1">
              <a:off x="7556500" y="530225"/>
              <a:ext cx="3175" cy="246062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2" name="Line"/>
            <p:cNvSpPr/>
            <p:nvPr/>
          </p:nvSpPr>
          <p:spPr>
            <a:xfrm>
              <a:off x="2387600" y="520700"/>
              <a:ext cx="51816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3" name="0-1 los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600"/>
                </a:buClr>
                <a:buFont typeface="Times New Roman"/>
                <a:defRPr sz="4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0-1 loss</a:t>
              </a:r>
            </a:p>
          </p:txBody>
        </p:sp>
      </p:grpSp>
      <p:grpSp>
        <p:nvGrpSpPr>
          <p:cNvPr id="1138" name="Group"/>
          <p:cNvGrpSpPr/>
          <p:nvPr/>
        </p:nvGrpSpPr>
        <p:grpSpPr>
          <a:xfrm>
            <a:off x="4775200" y="1519406"/>
            <a:ext cx="4494214" cy="4074946"/>
            <a:chOff x="0" y="0"/>
            <a:chExt cx="8988425" cy="8149889"/>
          </a:xfrm>
        </p:grpSpPr>
        <p:sp>
          <p:nvSpPr>
            <p:cNvPr id="1135" name="Line"/>
            <p:cNvSpPr/>
            <p:nvPr/>
          </p:nvSpPr>
          <p:spPr>
            <a:xfrm flipH="1">
              <a:off x="457200" y="1063288"/>
              <a:ext cx="8531225" cy="708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654" y="21344"/>
                    <a:pt x="7132" y="21209"/>
                    <a:pt x="9989" y="20065"/>
                  </a:cubicBezTo>
                  <a:cubicBezTo>
                    <a:pt x="12846" y="18921"/>
                    <a:pt x="15383" y="16740"/>
                    <a:pt x="17154" y="14722"/>
                  </a:cubicBezTo>
                  <a:cubicBezTo>
                    <a:pt x="18926" y="12704"/>
                    <a:pt x="19868" y="10409"/>
                    <a:pt x="20606" y="7958"/>
                  </a:cubicBezTo>
                  <a:cubicBezTo>
                    <a:pt x="21345" y="5507"/>
                    <a:pt x="21391" y="1656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36" name="Adaboost :"/>
            <p:cNvSpPr txBox="1"/>
            <p:nvPr/>
          </p:nvSpPr>
          <p:spPr>
            <a:xfrm>
              <a:off x="0" y="148888"/>
              <a:ext cx="3389645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Adaboost :</a:t>
              </a:r>
            </a:p>
          </p:txBody>
        </p:sp>
        <p:pic>
          <p:nvPicPr>
            <p:cNvPr id="1137" name="MathTypeImage.pdf" descr="MathType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142674" y="0"/>
              <a:ext cx="1956713" cy="863256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 animBg="1" advAuto="0"/>
      <p:bldP spid="113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Adaboost as gradient descent"/>
          <p:cNvSpPr txBox="1">
            <a:spLocks noGrp="1"/>
          </p:cNvSpPr>
          <p:nvPr>
            <p:ph type="title"/>
          </p:nvPr>
        </p:nvSpPr>
        <p:spPr>
          <a:xfrm>
            <a:off x="22098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Adaboost as gradient descent</a:t>
            </a:r>
          </a:p>
        </p:txBody>
      </p:sp>
      <p:grpSp>
        <p:nvGrpSpPr>
          <p:cNvPr id="1160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43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44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45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46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48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49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0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1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2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3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4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5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6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7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8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9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grpSp>
        <p:nvGrpSpPr>
          <p:cNvPr id="1165" name="Group"/>
          <p:cNvGrpSpPr/>
          <p:nvPr/>
        </p:nvGrpSpPr>
        <p:grpSpPr>
          <a:xfrm>
            <a:off x="1974850" y="4108450"/>
            <a:ext cx="6235700" cy="1500188"/>
            <a:chOff x="0" y="0"/>
            <a:chExt cx="12471400" cy="3000375"/>
          </a:xfrm>
        </p:grpSpPr>
        <p:sp>
          <p:nvSpPr>
            <p:cNvPr id="1161" name="Line"/>
            <p:cNvSpPr/>
            <p:nvPr/>
          </p:nvSpPr>
          <p:spPr>
            <a:xfrm>
              <a:off x="7581900" y="2997200"/>
              <a:ext cx="48895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2" name="Line"/>
            <p:cNvSpPr/>
            <p:nvPr/>
          </p:nvSpPr>
          <p:spPr>
            <a:xfrm flipV="1">
              <a:off x="7556500" y="530225"/>
              <a:ext cx="3175" cy="246062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3" name="Line"/>
            <p:cNvSpPr/>
            <p:nvPr/>
          </p:nvSpPr>
          <p:spPr>
            <a:xfrm>
              <a:off x="2387600" y="520700"/>
              <a:ext cx="51816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4" name="0-1 los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600"/>
                </a:buClr>
                <a:buFont typeface="Times New Roman"/>
                <a:defRPr sz="4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0-1 loss</a:t>
              </a:r>
            </a:p>
          </p:txBody>
        </p:sp>
      </p:grpSp>
      <p:sp>
        <p:nvSpPr>
          <p:cNvPr id="1166" name="Line"/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sp>
        <p:nvSpPr>
          <p:cNvPr id="1167" name="Weak rules are added one at a time.…"/>
          <p:cNvSpPr txBox="1"/>
          <p:nvPr/>
        </p:nvSpPr>
        <p:spPr>
          <a:xfrm>
            <a:off x="1524000" y="1888886"/>
            <a:ext cx="3393640" cy="194925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 Weak rules are added one at a time. </a:t>
            </a:r>
            <a:br>
              <a:rPr sz="1500" dirty="0"/>
            </a:br>
            <a:endParaRPr sz="1500" dirty="0"/>
          </a:p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 Fixing the alphas for 1..t-1, find alpha for the new rule (</a:t>
            </a:r>
            <a:r>
              <a:rPr sz="1500" dirty="0" err="1"/>
              <a:t>h</a:t>
            </a:r>
            <a:r>
              <a:rPr sz="1500" baseline="-5999" dirty="0" err="1"/>
              <a:t>t</a:t>
            </a:r>
            <a:r>
              <a:rPr sz="1500" dirty="0"/>
              <a:t>)</a:t>
            </a:r>
            <a:br>
              <a:rPr sz="1500" dirty="0"/>
            </a:br>
            <a:endParaRPr sz="1500" dirty="0"/>
          </a:p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Weak rule defines how each example would move = increase or decrease the margin.</a:t>
            </a:r>
          </a:p>
        </p:txBody>
      </p:sp>
      <p:grpSp>
        <p:nvGrpSpPr>
          <p:cNvPr id="1179" name="Group"/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175" name="Group"/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168" name="Arrow"/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69" name="Arrow"/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0" name="Arrow"/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1" name="Arrow"/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2" name="Arrow"/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3" name="Arrow"/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4" name="Arrow"/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176" name="Arrow"/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177" name="Arrow"/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178" name="Arrow"/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pic>
        <p:nvPicPr>
          <p:cNvPr id="1180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14" y="2065610"/>
            <a:ext cx="3724024" cy="2417349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" grpId="0" build="p" bldLvl="5" animBg="1" advAuto="0"/>
      <p:bldP spid="1179" grpId="0" animBg="1" advAuto="0"/>
      <p:bldP spid="118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Logitboost as gradient descent"/>
          <p:cNvSpPr txBox="1">
            <a:spLocks noGrp="1"/>
          </p:cNvSpPr>
          <p:nvPr>
            <p:ph type="title"/>
          </p:nvPr>
        </p:nvSpPr>
        <p:spPr>
          <a:xfrm>
            <a:off x="22098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Logitboost as gradient descent</a:t>
            </a:r>
          </a:p>
        </p:txBody>
      </p:sp>
      <p:grpSp>
        <p:nvGrpSpPr>
          <p:cNvPr id="1200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83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84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5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86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7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8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9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0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1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2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3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4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5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6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7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8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9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sp>
        <p:nvSpPr>
          <p:cNvPr id="1201" name="Line"/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grpSp>
        <p:nvGrpSpPr>
          <p:cNvPr id="1213" name="Group"/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209" name="Group"/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202" name="Arrow"/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3" name="Arrow"/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4" name="Arrow"/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5" name="Arrow"/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6" name="Arrow"/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7" name="Arrow"/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8" name="Arrow"/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210" name="Arrow"/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1" name="Arrow"/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2" name="Arrow"/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pic>
        <p:nvPicPr>
          <p:cNvPr id="1214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14" y="2065610"/>
            <a:ext cx="4442696" cy="2580684"/>
          </a:xfrm>
          <a:prstGeom prst="rect">
            <a:avLst/>
          </a:prstGeom>
          <a:ln w="25400">
            <a:miter lim="400000"/>
          </a:ln>
        </p:spPr>
      </p:pic>
      <p:sp>
        <p:nvSpPr>
          <p:cNvPr id="1215" name="Also called Gentle-Boost and Logit Boost,  Hastie, Freedman &amp; Tibshirani"/>
          <p:cNvSpPr txBox="1"/>
          <p:nvPr/>
        </p:nvSpPr>
        <p:spPr>
          <a:xfrm>
            <a:off x="2618482" y="897651"/>
            <a:ext cx="7538010" cy="3334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Also called Gentle-Boost and Logit Boost,  Hastie, Freedman &amp; Tibshirani</a:t>
            </a:r>
          </a:p>
        </p:txBody>
      </p:sp>
      <p:sp>
        <p:nvSpPr>
          <p:cNvPr id="1216" name="Adaboost (loss and weight)"/>
          <p:cNvSpPr txBox="1"/>
          <p:nvPr/>
        </p:nvSpPr>
        <p:spPr>
          <a:xfrm>
            <a:off x="4775200" y="1593850"/>
            <a:ext cx="3838230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/>
              <a:t>Adaboost (loss and weight)</a:t>
            </a:r>
          </a:p>
        </p:txBody>
      </p:sp>
      <p:grpSp>
        <p:nvGrpSpPr>
          <p:cNvPr id="1219" name="Group"/>
          <p:cNvGrpSpPr/>
          <p:nvPr/>
        </p:nvGrpSpPr>
        <p:grpSpPr>
          <a:xfrm>
            <a:off x="2209800" y="1593850"/>
            <a:ext cx="7029451" cy="3978275"/>
            <a:chOff x="0" y="0"/>
            <a:chExt cx="14058900" cy="7956550"/>
          </a:xfrm>
        </p:grpSpPr>
        <p:sp>
          <p:nvSpPr>
            <p:cNvPr id="1217" name="Line"/>
            <p:cNvSpPr/>
            <p:nvPr/>
          </p:nvSpPr>
          <p:spPr>
            <a:xfrm flipH="1">
              <a:off x="3048000" y="927100"/>
              <a:ext cx="11010900" cy="702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82" y="21342"/>
                    <a:pt x="5527" y="21206"/>
                    <a:pt x="7740" y="20053"/>
                  </a:cubicBezTo>
                  <a:cubicBezTo>
                    <a:pt x="9954" y="18900"/>
                    <a:pt x="11590" y="16787"/>
                    <a:pt x="13292" y="14667"/>
                  </a:cubicBezTo>
                  <a:cubicBezTo>
                    <a:pt x="14994" y="12547"/>
                    <a:pt x="16570" y="9776"/>
                    <a:pt x="17953" y="7334"/>
                  </a:cubicBezTo>
                  <a:cubicBezTo>
                    <a:pt x="19336" y="4892"/>
                    <a:pt x="20840" y="1525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218" name="Logitboost loss"/>
            <p:cNvSpPr txBox="1"/>
            <p:nvPr/>
          </p:nvSpPr>
          <p:spPr>
            <a:xfrm>
              <a:off x="0" y="0"/>
              <a:ext cx="4567789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2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Logitboost loss</a:t>
              </a:r>
            </a:p>
          </p:txBody>
        </p:sp>
      </p:grpSp>
      <p:pic>
        <p:nvPicPr>
          <p:cNvPr id="1220" name="MathTypeImage.pdf" descr="MathType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997" y="2389789"/>
            <a:ext cx="3393784" cy="2136827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1223" name="Group"/>
          <p:cNvGrpSpPr/>
          <p:nvPr/>
        </p:nvGrpSpPr>
        <p:grpSpPr>
          <a:xfrm>
            <a:off x="1878475" y="4389917"/>
            <a:ext cx="8192046" cy="1200929"/>
            <a:chOff x="0" y="0"/>
            <a:chExt cx="16384089" cy="2401856"/>
          </a:xfrm>
        </p:grpSpPr>
        <p:sp>
          <p:nvSpPr>
            <p:cNvPr id="1221" name="Line"/>
            <p:cNvSpPr/>
            <p:nvPr/>
          </p:nvSpPr>
          <p:spPr>
            <a:xfrm>
              <a:off x="0" y="0"/>
              <a:ext cx="16384090" cy="24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21600" y="21327"/>
                  </a:moveTo>
                  <a:cubicBezTo>
                    <a:pt x="19022" y="21512"/>
                    <a:pt x="16443" y="21147"/>
                    <a:pt x="13868" y="20233"/>
                  </a:cubicBezTo>
                  <a:cubicBezTo>
                    <a:pt x="13222" y="20004"/>
                    <a:pt x="12568" y="19726"/>
                    <a:pt x="11961" y="18220"/>
                  </a:cubicBezTo>
                  <a:cubicBezTo>
                    <a:pt x="11316" y="16615"/>
                    <a:pt x="10768" y="13738"/>
                    <a:pt x="10209" y="11020"/>
                  </a:cubicBezTo>
                  <a:cubicBezTo>
                    <a:pt x="9789" y="8983"/>
                    <a:pt x="9359" y="7027"/>
                    <a:pt x="8895" y="5509"/>
                  </a:cubicBezTo>
                  <a:cubicBezTo>
                    <a:pt x="8316" y="3618"/>
                    <a:pt x="7696" y="2443"/>
                    <a:pt x="7063" y="1688"/>
                  </a:cubicBezTo>
                  <a:cubicBezTo>
                    <a:pt x="6249" y="716"/>
                    <a:pt x="5421" y="451"/>
                    <a:pt x="4595" y="273"/>
                  </a:cubicBezTo>
                  <a:cubicBezTo>
                    <a:pt x="3064" y="-56"/>
                    <a:pt x="1531" y="-88"/>
                    <a:pt x="0" y="176"/>
                  </a:cubicBezTo>
                </a:path>
              </a:pathLst>
            </a:cu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22" name="Logitboost weight"/>
            <p:cNvSpPr/>
            <p:nvPr/>
          </p:nvSpPr>
          <p:spPr>
            <a:xfrm>
              <a:off x="1201745" y="186117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Logitboost weight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" grpId="0" animBg="1" advAuto="0"/>
      <p:bldP spid="1219" grpId="0" animBg="1" advAuto="0"/>
      <p:bldP spid="1220" grpId="0" animBg="1" advAuto="0"/>
      <p:bldP spid="1223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Margins</vt:lpstr>
      <vt:lpstr>Boosting as gradient descent</vt:lpstr>
      <vt:lpstr>Adaboost as gradient descent</vt:lpstr>
      <vt:lpstr>Logitboost as gradient descent</vt:lpstr>
      <vt:lpstr>Boost by Majority  as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freund</dc:creator>
  <cp:lastModifiedBy>yoav freund</cp:lastModifiedBy>
  <cp:revision>2</cp:revision>
  <dcterms:created xsi:type="dcterms:W3CDTF">2025-01-27T22:17:33Z</dcterms:created>
  <dcterms:modified xsi:type="dcterms:W3CDTF">2025-02-02T18:13:35Z</dcterms:modified>
</cp:coreProperties>
</file>