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7" r:id="rId4"/>
    <p:sldId id="262" r:id="rId5"/>
    <p:sldId id="315" r:id="rId6"/>
    <p:sldId id="316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78"/>
    <p:restoredTop sz="94880"/>
  </p:normalViewPr>
  <p:slideViewPr>
    <p:cSldViewPr snapToGrid="0" snapToObjects="1" showGuides="1">
      <p:cViewPr varScale="1">
        <p:scale>
          <a:sx n="68" d="100"/>
          <a:sy n="68" d="100"/>
        </p:scale>
        <p:origin x="224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4507-5A23-C642-ADD0-1DEE8C122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9221-9C64-414B-AF72-E4D9BB6EC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310F-BC89-2D40-8351-84713E7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578F-2575-F441-AB4A-EF37A3E1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8AAE-64E0-7448-992E-2AEACDFD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3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6F2E-E305-004D-A7F4-D411EFCF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1A58-EA4B-444B-B24F-B79431E99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3284-FF17-234B-82C5-7A48F9DC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3E24-201E-8945-93A3-8FA603D3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8785-908C-CE4B-AF58-B2C7FBD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7C66F-AF78-ED4F-8135-3EB6282DD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EE058-5320-F748-A302-A64D83A90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40DD-548A-294C-9D22-42EC1D4C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F421-64A4-754E-9E6C-B7FC2BC0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21F1-D0B1-1A4D-AA5D-55959FAA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90658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511C-AB1D-CE43-87B9-18097A67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9747-5D6B-A74E-AD49-F4ED31D1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9FB4-7246-3F48-AB38-63FE3D90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D473-ECA2-6246-B96B-38475B44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BE84-00EF-7E46-B930-94EEBD06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9234-FF64-D042-B2C8-B6ABB2D3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904B-EAD0-3C4B-9761-4D9926ED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AAD2-0FEA-2141-B24B-C10170C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366F-5A56-5B4A-A2B6-7F85E130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EABC9-5CED-AB4E-8330-9B3B6E46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3957-4612-3840-8741-5359D967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DC5B-F59E-5A4D-B176-680522312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F3746-52AC-6E49-A35E-F3A2048A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0E13F-21BC-DE41-8F09-08532CD8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E470D-AED0-AC45-9B0A-BF66B0B6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4ED5-F716-934B-A991-7D390422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3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4C94-A097-054E-87CF-E128D416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C639-234A-BB48-B7CB-17C30B3C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42619-C8AD-2748-8B8E-C79EE8EE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39C7-CCB8-9A49-A0DC-AF9F4E147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60163-F184-DF45-A16C-0A274B25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A6035-3B1A-DC48-91C8-F6B41540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4729F-E331-3640-9F66-1D1FE282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97E88-AB12-854C-94D8-5AE09A54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0346-B43A-D947-9673-86AE31E5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9DF4A-78EC-A040-AC5F-069CFCF7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FFD0B-EE79-7D43-B18E-767686BF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0CDD4-FF40-EB4D-AA0A-511001A9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0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59C72-20D8-E243-AB54-4B1BA762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F84AA-894C-DB4B-A085-32A8BE4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1E04-6D3D-114B-B13D-876E8EBC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51B-6D39-104F-9EB5-A884181F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DE0E-D8FF-1847-A3C7-8B15144F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F5F6-24FD-4645-9596-6076FB8F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E5F1A-9B5F-B64E-BECF-86A17445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B0B2F-EBF7-D542-8C33-C9628D6E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7493-307B-D149-8516-6148283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710D-F5E8-9B4D-B2BD-75650D7C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27942-17E3-9944-B5B9-A0A4D5B0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86556-6DFB-5549-B03E-5A7469B9E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096C0-D5D5-B742-9A2A-EC34474B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A240C-15BC-4441-8318-4995BB7E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DC5F0-D7AE-5642-ABA3-8BB685A1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EE08E-5433-4244-A4BB-86E5EBA5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813E8-1CA0-C949-B53F-858F5DFDD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0B60-1C96-7A4B-84D3-A1187684D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A0B4-E62F-6549-BC27-A06C622B60E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C542-2CB0-C741-944A-72FAFAC0C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54ED-5B34-2948-A365-018070D29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B819-4FC9-B745-92BB-6ED87152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5.png"/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4.png"/><Relationship Id="rId5" Type="http://schemas.openxmlformats.org/officeDocument/2006/relationships/image" Target="../media/image33.png"/><Relationship Id="rId10" Type="http://schemas.openxmlformats.org/officeDocument/2006/relationships/image" Target="../media/image51.png"/><Relationship Id="rId4" Type="http://schemas.openxmlformats.org/officeDocument/2006/relationships/image" Target="../media/image32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4" Type="http://schemas.openxmlformats.org/officeDocument/2006/relationships/image" Target="../media/image47.png"/><Relationship Id="rId21" Type="http://schemas.openxmlformats.org/officeDocument/2006/relationships/image" Target="../media/image34.png"/><Relationship Id="rId38" Type="http://schemas.openxmlformats.org/officeDocument/2006/relationships/image" Target="../media/image5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36" Type="http://schemas.openxmlformats.org/officeDocument/2006/relationships/image" Target="../media/image49.png"/><Relationship Id="rId44" Type="http://schemas.openxmlformats.org/officeDocument/2006/relationships/image" Target="../media/image57.png"/><Relationship Id="rId19" Type="http://schemas.openxmlformats.org/officeDocument/2006/relationships/image" Target="../media/image32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901F-E39E-E940-9DA6-F2FCF8D89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Stability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Point-wise Stability</a:t>
            </a:r>
          </a:p>
        </p:txBody>
      </p:sp>
    </p:spTree>
    <p:extLst>
      <p:ext uri="{BB962C8B-B14F-4D97-AF65-F5344CB8AC3E}">
        <p14:creationId xmlns:p14="http://schemas.microsoft.com/office/powerpoint/2010/main" val="401420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1C40-3CA1-7049-B168-4C7EF2A3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Good Old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F17C-EA27-1C4F-ABFC-2939EE05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prove that drug X is effective in preventing heart attacks</a:t>
            </a:r>
          </a:p>
          <a:p>
            <a:r>
              <a:rPr lang="en-US" b="1" dirty="0"/>
              <a:t>Effect size: </a:t>
            </a:r>
            <a:r>
              <a:rPr lang="en-US" dirty="0"/>
              <a:t>taking the drug daily prevents 20% of heart attacks.</a:t>
            </a:r>
          </a:p>
          <a:p>
            <a:r>
              <a:rPr lang="en-US" b="1" dirty="0"/>
              <a:t>Statistical significance: </a:t>
            </a:r>
            <a:r>
              <a:rPr lang="en-US" dirty="0"/>
              <a:t>The probability of observed improvement assuming the the effect is smaller than 20%.</a:t>
            </a:r>
          </a:p>
          <a:p>
            <a:r>
              <a:rPr lang="en-US" b="1" dirty="0" err="1"/>
              <a:t>Eliatoric</a:t>
            </a:r>
            <a:r>
              <a:rPr lang="en-US" dirty="0"/>
              <a:t> -- Inherent, effect size, calibration, does not depend on data size.</a:t>
            </a:r>
          </a:p>
          <a:p>
            <a:r>
              <a:rPr lang="en-US" b="1" dirty="0"/>
              <a:t>Epistemic</a:t>
            </a:r>
            <a:r>
              <a:rPr lang="en-US" dirty="0"/>
              <a:t> -- regarding knowledge of the effect. Statistical significance, Improves with data size.</a:t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74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A1F4-41C4-6344-86FC-07354363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6" y="72818"/>
            <a:ext cx="3836760" cy="896116"/>
          </a:xfrm>
        </p:spPr>
        <p:txBody>
          <a:bodyPr>
            <a:normAutofit/>
          </a:bodyPr>
          <a:lstStyle/>
          <a:p>
            <a:r>
              <a:rPr lang="en-US" b="1" dirty="0"/>
              <a:t>Error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8E011-D366-4741-849A-69B2FE0FDCC8}"/>
                  </a:ext>
                </a:extLst>
              </p:cNvPr>
              <p:cNvSpPr txBox="1"/>
              <p:nvPr/>
            </p:nvSpPr>
            <p:spPr>
              <a:xfrm>
                <a:off x="320565" y="4650003"/>
                <a:ext cx="7931158" cy="172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𝑒𝑟𝑟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𝑒𝑟𝑟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Holds for any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Stability of empirical error</a:t>
                </a:r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Says nothing about the stability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individual points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8E011-D366-4741-849A-69B2FE0FD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5" y="4650003"/>
                <a:ext cx="7931158" cy="1724896"/>
              </a:xfrm>
              <a:prstGeom prst="rect">
                <a:avLst/>
              </a:prstGeom>
              <a:blipFill>
                <a:blip r:embed="rId2"/>
                <a:stretch>
                  <a:fillRect l="-958" t="-1460"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288A80E-6AEA-E143-8039-7EA76088F51C}"/>
              </a:ext>
            </a:extLst>
          </p:cNvPr>
          <p:cNvGrpSpPr/>
          <p:nvPr/>
        </p:nvGrpSpPr>
        <p:grpSpPr>
          <a:xfrm>
            <a:off x="1196021" y="2661596"/>
            <a:ext cx="7055702" cy="1797292"/>
            <a:chOff x="1196021" y="3190118"/>
            <a:chExt cx="7055702" cy="17972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6A971C2-ABCF-064D-AC83-C392269766CB}"/>
                    </a:ext>
                  </a:extLst>
                </p:cNvPr>
                <p:cNvSpPr/>
                <p:nvPr/>
              </p:nvSpPr>
              <p:spPr>
                <a:xfrm>
                  <a:off x="6274641" y="3190118"/>
                  <a:ext cx="1977082" cy="17972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Classifier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endParaRPr lang="en-US" sz="2000" dirty="0"/>
                </a:p>
                <a:p>
                  <a:pPr algn="ctr"/>
                  <a:endParaRPr lang="en-US" sz="2800" dirty="0"/>
                </a:p>
                <a:p>
                  <a:pPr algn="ctr"/>
                  <a:endParaRPr lang="en-US" sz="28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6A971C2-ABCF-064D-AC83-C3922697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641" y="3190118"/>
                  <a:ext cx="1977082" cy="17972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DDD834-E771-5E48-ACEE-8C9DAF5B08B6}"/>
                </a:ext>
              </a:extLst>
            </p:cNvPr>
            <p:cNvSpPr/>
            <p:nvPr/>
          </p:nvSpPr>
          <p:spPr>
            <a:xfrm>
              <a:off x="3296665" y="3190120"/>
              <a:ext cx="2977976" cy="17972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Learning algorithm</a:t>
              </a:r>
            </a:p>
            <a:p>
              <a:pPr algn="ctr"/>
              <a:r>
                <a:rPr lang="en-US" sz="2800" dirty="0"/>
                <a:t>(ERM)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E300E2-003E-F14D-BF51-8DB2824C2339}"/>
                </a:ext>
              </a:extLst>
            </p:cNvPr>
            <p:cNvSpPr/>
            <p:nvPr/>
          </p:nvSpPr>
          <p:spPr>
            <a:xfrm>
              <a:off x="1196021" y="3190120"/>
              <a:ext cx="2100644" cy="17972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Training data</a:t>
              </a:r>
            </a:p>
            <a:p>
              <a:pPr algn="ctr"/>
              <a:r>
                <a:rPr lang="en-US" sz="2800" dirty="0"/>
                <a:t>IID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6365F1-D859-964E-9B58-3C9140BC3E3C}"/>
              </a:ext>
            </a:extLst>
          </p:cNvPr>
          <p:cNvGrpSpPr/>
          <p:nvPr/>
        </p:nvGrpSpPr>
        <p:grpSpPr>
          <a:xfrm>
            <a:off x="7008092" y="480510"/>
            <a:ext cx="4950373" cy="1735709"/>
            <a:chOff x="6840183" y="1438361"/>
            <a:chExt cx="4950373" cy="1735709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E5153E66-40C0-A546-8B91-D95D40D8C11E}"/>
                </a:ext>
              </a:extLst>
            </p:cNvPr>
            <p:cNvSpPr/>
            <p:nvPr/>
          </p:nvSpPr>
          <p:spPr>
            <a:xfrm>
              <a:off x="6840183" y="1863700"/>
              <a:ext cx="4950373" cy="1310370"/>
            </a:xfrm>
            <a:prstGeom prst="cloud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75D6B7-7E2B-2443-936E-F7CA8EFF407B}"/>
                    </a:ext>
                  </a:extLst>
                </p:cNvPr>
                <p:cNvSpPr txBox="1"/>
                <p:nvPr/>
              </p:nvSpPr>
              <p:spPr>
                <a:xfrm>
                  <a:off x="7680435" y="2176886"/>
                  <a:ext cx="133481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Input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75D6B7-7E2B-2443-936E-F7CA8EFF4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435" y="2176886"/>
                  <a:ext cx="1334814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8491" t="-14634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2D6F28A-552C-9943-AD63-A7B2C016B968}"/>
                    </a:ext>
                  </a:extLst>
                </p:cNvPr>
                <p:cNvSpPr txBox="1"/>
                <p:nvPr/>
              </p:nvSpPr>
              <p:spPr>
                <a:xfrm>
                  <a:off x="9830551" y="2176886"/>
                  <a:ext cx="17447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2D6F28A-552C-9943-AD63-A7B2C016B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551" y="2176886"/>
                  <a:ext cx="1744717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6475" t="-14634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90FFFE0-1818-0349-BE2E-6BC316BDFC62}"/>
                    </a:ext>
                  </a:extLst>
                </p:cNvPr>
                <p:cNvSpPr txBox="1"/>
                <p:nvPr/>
              </p:nvSpPr>
              <p:spPr>
                <a:xfrm>
                  <a:off x="8169161" y="1438361"/>
                  <a:ext cx="29133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Distribution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90FFFE0-1818-0349-BE2E-6BC316BDF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161" y="1438361"/>
                  <a:ext cx="2913366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3896" t="-1190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E7C9C5-9B79-BD4D-A4FB-1E33857C4A08}"/>
              </a:ext>
            </a:extLst>
          </p:cNvPr>
          <p:cNvGrpSpPr/>
          <p:nvPr/>
        </p:nvGrpSpPr>
        <p:grpSpPr>
          <a:xfrm>
            <a:off x="2246343" y="1475659"/>
            <a:ext cx="4777104" cy="1185939"/>
            <a:chOff x="2516408" y="6097"/>
            <a:chExt cx="4777104" cy="1185939"/>
          </a:xfrm>
        </p:grpSpPr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F2C34B60-D173-284C-9F51-1EB8D6FD28BF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>
            <a:xfrm rot="10800000" flipV="1">
              <a:off x="2516408" y="91472"/>
              <a:ext cx="4777104" cy="1100564"/>
            </a:xfrm>
            <a:prstGeom prst="curved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2925BE-EEF5-2D41-8509-A78D6D46A931}"/>
                    </a:ext>
                  </a:extLst>
                </p:cNvPr>
                <p:cNvSpPr txBox="1"/>
                <p:nvPr/>
              </p:nvSpPr>
              <p:spPr>
                <a:xfrm rot="21083404">
                  <a:off x="3465294" y="6097"/>
                  <a:ext cx="1553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Training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2925BE-EEF5-2D41-8509-A78D6D46A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83404">
                  <a:off x="3465294" y="6097"/>
                  <a:ext cx="155373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000" b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AF3C2A-2CCE-C84D-B47A-326F04E5A042}"/>
              </a:ext>
            </a:extLst>
          </p:cNvPr>
          <p:cNvGrpSpPr/>
          <p:nvPr/>
        </p:nvGrpSpPr>
        <p:grpSpPr>
          <a:xfrm>
            <a:off x="2246343" y="2068879"/>
            <a:ext cx="7236936" cy="592719"/>
            <a:chOff x="1909575" y="1008879"/>
            <a:chExt cx="7236936" cy="592719"/>
          </a:xfrm>
        </p:grpSpPr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48981B3-95CB-E948-9EF9-D12268B0FAA7}"/>
                </a:ext>
              </a:extLst>
            </p:cNvPr>
            <p:cNvCxnSpPr>
              <a:cxnSpLocks/>
              <a:stCxn id="10" idx="1"/>
              <a:endCxn id="15" idx="0"/>
            </p:cNvCxnSpPr>
            <p:nvPr/>
          </p:nvCxnSpPr>
          <p:spPr>
            <a:xfrm rot="5400000">
              <a:off x="5304656" y="-2240257"/>
              <a:ext cx="446774" cy="7236936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9106C0-0795-0A43-8749-1FA82D17BB0A}"/>
                    </a:ext>
                  </a:extLst>
                </p:cNvPr>
                <p:cNvSpPr txBox="1"/>
                <p:nvPr/>
              </p:nvSpPr>
              <p:spPr>
                <a:xfrm>
                  <a:off x="4384136" y="1008879"/>
                  <a:ext cx="155373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7030A0"/>
                      </a:solidFill>
                    </a:rPr>
                    <a:t>Training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9106C0-0795-0A43-8749-1FA82D17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136" y="1008879"/>
                  <a:ext cx="155373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098" t="-6667" b="-2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B17A8B-4F94-C546-AA6B-716AB36BA78C}"/>
                  </a:ext>
                </a:extLst>
              </p:cNvPr>
              <p:cNvSpPr txBox="1"/>
              <p:nvPr/>
            </p:nvSpPr>
            <p:spPr>
              <a:xfrm>
                <a:off x="6542070" y="3403304"/>
                <a:ext cx="1442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B17A8B-4F94-C546-AA6B-716AB36B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70" y="3403304"/>
                <a:ext cx="14422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8DBC7F-2599-BC40-B2FE-A84A7C6C700F}"/>
                  </a:ext>
                </a:extLst>
              </p:cNvPr>
              <p:cNvSpPr txBox="1"/>
              <p:nvPr/>
            </p:nvSpPr>
            <p:spPr>
              <a:xfrm>
                <a:off x="6542070" y="3788025"/>
                <a:ext cx="1442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8DBC7F-2599-BC40-B2FE-A84A7C6C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70" y="3788025"/>
                <a:ext cx="144222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6F30CC5-B682-0F42-9748-706D9C25EECA}"/>
              </a:ext>
            </a:extLst>
          </p:cNvPr>
          <p:cNvGrpSpPr/>
          <p:nvPr/>
        </p:nvGrpSpPr>
        <p:grpSpPr>
          <a:xfrm>
            <a:off x="8251724" y="1686302"/>
            <a:ext cx="2281876" cy="1873939"/>
            <a:chOff x="8251724" y="1686302"/>
            <a:chExt cx="2281876" cy="1873939"/>
          </a:xfrm>
        </p:grpSpPr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E238CC78-9C10-3E42-82E5-3DAF04F6EADB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rot="5400000">
              <a:off x="7934371" y="2003655"/>
              <a:ext cx="1873939" cy="1239234"/>
            </a:xfrm>
            <a:prstGeom prst="curved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F7A2B1-1BC8-F441-99D4-E6C8A4F2376F}"/>
                    </a:ext>
                  </a:extLst>
                </p:cNvPr>
                <p:cNvSpPr txBox="1"/>
                <p:nvPr/>
              </p:nvSpPr>
              <p:spPr>
                <a:xfrm>
                  <a:off x="9322189" y="3155862"/>
                  <a:ext cx="12114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ysClr val="windowText" lastClr="000000"/>
                      </a:solidFill>
                    </a:rPr>
                    <a:t>Test set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F7A2B1-1BC8-F441-99D4-E6C8A4F23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2189" y="3155862"/>
                  <a:ext cx="121141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125" t="-3226" b="-225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71EF9C2-0371-D644-B453-E31C8F91E237}"/>
              </a:ext>
            </a:extLst>
          </p:cNvPr>
          <p:cNvGrpSpPr/>
          <p:nvPr/>
        </p:nvGrpSpPr>
        <p:grpSpPr>
          <a:xfrm>
            <a:off x="8251723" y="3560242"/>
            <a:ext cx="2352443" cy="2401066"/>
            <a:chOff x="8251723" y="3560242"/>
            <a:chExt cx="2352443" cy="2401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CBE28C-885E-1D4C-8F80-9BA5F4314328}"/>
                    </a:ext>
                  </a:extLst>
                </p:cNvPr>
                <p:cNvSpPr txBox="1"/>
                <p:nvPr/>
              </p:nvSpPr>
              <p:spPr>
                <a:xfrm>
                  <a:off x="9392754" y="5253422"/>
                  <a:ext cx="12114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0" dirty="0"/>
                    <a:t>Test Error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𝑒𝑟𝑟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CBE28C-885E-1D4C-8F80-9BA5F4314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2754" y="5253422"/>
                  <a:ext cx="1211412" cy="707886"/>
                </a:xfrm>
                <a:prstGeom prst="rect">
                  <a:avLst/>
                </a:prstGeom>
                <a:blipFill>
                  <a:blip r:embed="rId12"/>
                  <a:stretch>
                    <a:fillRect l="-4167" t="-5357" r="-3125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C02B5832-1E38-9C44-BC98-95A4490B9A96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>
              <a:off x="8251723" y="3560242"/>
              <a:ext cx="1746737" cy="1693180"/>
            </a:xfrm>
            <a:prstGeom prst="curved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3CBF32-D3E9-A542-8B82-1BF6DC333A9A}"/>
                  </a:ext>
                </a:extLst>
              </p:cNvPr>
              <p:cNvSpPr txBox="1"/>
              <p:nvPr/>
            </p:nvSpPr>
            <p:spPr>
              <a:xfrm>
                <a:off x="353071" y="929482"/>
                <a:ext cx="5332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Fix concept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finite Capacity (VC Dimension)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3CBF32-D3E9-A542-8B82-1BF6DC33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1" y="929482"/>
                <a:ext cx="5332742" cy="369332"/>
              </a:xfrm>
              <a:prstGeom prst="rect">
                <a:avLst/>
              </a:prstGeom>
              <a:blipFill>
                <a:blip r:embed="rId13"/>
                <a:stretch>
                  <a:fillRect l="-713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13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A1F4-41C4-6344-86FC-07354363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6" y="72818"/>
            <a:ext cx="4787284" cy="8961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General Pointwise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8E011-D366-4741-849A-69B2FE0FDCC8}"/>
                  </a:ext>
                </a:extLst>
              </p:cNvPr>
              <p:cNvSpPr txBox="1"/>
              <p:nvPr/>
            </p:nvSpPr>
            <p:spPr>
              <a:xfrm>
                <a:off x="320565" y="4650003"/>
                <a:ext cx="7931158" cy="209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/>
                  <a:t> 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𝑠𝑡𝑎𝑏𝑙𝑒</m:t>
                    </m:r>
                  </m:oMath>
                </a14:m>
                <a:r>
                  <a:rPr lang="en-US" sz="2400" b="0" dirty="0"/>
                  <a:t> if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Depends on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and the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Gives an upper bound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𝑒𝑟𝑟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𝑒𝑟𝑟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Does not imply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𝑒𝑟𝑟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small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Stable but not predictive: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8E011-D366-4741-849A-69B2FE0FD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5" y="4650003"/>
                <a:ext cx="7931158" cy="2094228"/>
              </a:xfrm>
              <a:prstGeom prst="rect">
                <a:avLst/>
              </a:prstGeom>
              <a:blipFill>
                <a:blip r:embed="rId44"/>
                <a:stretch>
                  <a:fillRect l="-958" t="-1205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288A80E-6AEA-E143-8039-7EA76088F51C}"/>
              </a:ext>
            </a:extLst>
          </p:cNvPr>
          <p:cNvGrpSpPr/>
          <p:nvPr/>
        </p:nvGrpSpPr>
        <p:grpSpPr>
          <a:xfrm>
            <a:off x="1196021" y="2661596"/>
            <a:ext cx="7055702" cy="1797292"/>
            <a:chOff x="1196021" y="3190118"/>
            <a:chExt cx="7055702" cy="17972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6A971C2-ABCF-064D-AC83-C392269766CB}"/>
                    </a:ext>
                  </a:extLst>
                </p:cNvPr>
                <p:cNvSpPr/>
                <p:nvPr/>
              </p:nvSpPr>
              <p:spPr>
                <a:xfrm>
                  <a:off x="6274641" y="3190118"/>
                  <a:ext cx="1977082" cy="17972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Classifier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endParaRPr lang="en-US" sz="2000" dirty="0"/>
                </a:p>
                <a:p>
                  <a:pPr algn="ctr"/>
                  <a:endParaRPr lang="en-US" sz="2800" dirty="0"/>
                </a:p>
                <a:p>
                  <a:pPr algn="ctr"/>
                  <a:endParaRPr lang="en-US" sz="28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6A971C2-ABCF-064D-AC83-C3922697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641" y="3190118"/>
                  <a:ext cx="1977082" cy="179729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DDD834-E771-5E48-ACEE-8C9DAF5B08B6}"/>
                </a:ext>
              </a:extLst>
            </p:cNvPr>
            <p:cNvSpPr/>
            <p:nvPr/>
          </p:nvSpPr>
          <p:spPr>
            <a:xfrm>
              <a:off x="3296665" y="3190120"/>
              <a:ext cx="2977976" cy="17972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Learning algorithm</a:t>
              </a:r>
            </a:p>
            <a:p>
              <a:pPr algn="ctr"/>
              <a:r>
                <a:rPr lang="en-US" sz="2800" dirty="0"/>
                <a:t>(ERM)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E300E2-003E-F14D-BF51-8DB2824C2339}"/>
                </a:ext>
              </a:extLst>
            </p:cNvPr>
            <p:cNvSpPr/>
            <p:nvPr/>
          </p:nvSpPr>
          <p:spPr>
            <a:xfrm>
              <a:off x="1196021" y="3190120"/>
              <a:ext cx="2100644" cy="17972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Training data</a:t>
              </a:r>
            </a:p>
            <a:p>
              <a:pPr algn="ctr"/>
              <a:r>
                <a:rPr lang="en-US" sz="2800" dirty="0"/>
                <a:t>IID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6365F1-D859-964E-9B58-3C9140BC3E3C}"/>
              </a:ext>
            </a:extLst>
          </p:cNvPr>
          <p:cNvGrpSpPr/>
          <p:nvPr/>
        </p:nvGrpSpPr>
        <p:grpSpPr>
          <a:xfrm>
            <a:off x="7008092" y="480510"/>
            <a:ext cx="4950373" cy="1735709"/>
            <a:chOff x="6840183" y="1438361"/>
            <a:chExt cx="4950373" cy="1735709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E5153E66-40C0-A546-8B91-D95D40D8C11E}"/>
                </a:ext>
              </a:extLst>
            </p:cNvPr>
            <p:cNvSpPr/>
            <p:nvPr/>
          </p:nvSpPr>
          <p:spPr>
            <a:xfrm>
              <a:off x="6840183" y="1863700"/>
              <a:ext cx="4950373" cy="1310370"/>
            </a:xfrm>
            <a:prstGeom prst="cloud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75D6B7-7E2B-2443-936E-F7CA8EFF407B}"/>
                    </a:ext>
                  </a:extLst>
                </p:cNvPr>
                <p:cNvSpPr txBox="1"/>
                <p:nvPr/>
              </p:nvSpPr>
              <p:spPr>
                <a:xfrm>
                  <a:off x="7680435" y="2176886"/>
                  <a:ext cx="133481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Input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75D6B7-7E2B-2443-936E-F7CA8EFF4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435" y="2176886"/>
                  <a:ext cx="1334814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8491" t="-14634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2D6F28A-552C-9943-AD63-A7B2C016B968}"/>
                    </a:ext>
                  </a:extLst>
                </p:cNvPr>
                <p:cNvSpPr txBox="1"/>
                <p:nvPr/>
              </p:nvSpPr>
              <p:spPr>
                <a:xfrm>
                  <a:off x="9830551" y="2176886"/>
                  <a:ext cx="17447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2D6F28A-552C-9943-AD63-A7B2C016B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551" y="2176886"/>
                  <a:ext cx="1744717" cy="523220"/>
                </a:xfrm>
                <a:prstGeom prst="rect">
                  <a:avLst/>
                </a:prstGeom>
                <a:blipFill>
                  <a:blip r:embed="rId20"/>
                  <a:stretch>
                    <a:fillRect l="-6475" t="-14634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90FFFE0-1818-0349-BE2E-6BC316BDFC62}"/>
                    </a:ext>
                  </a:extLst>
                </p:cNvPr>
                <p:cNvSpPr txBox="1"/>
                <p:nvPr/>
              </p:nvSpPr>
              <p:spPr>
                <a:xfrm>
                  <a:off x="8169161" y="1438361"/>
                  <a:ext cx="29133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Distribution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90FFFE0-1818-0349-BE2E-6BC316BDF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161" y="1438361"/>
                  <a:ext cx="2913366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3896" t="-1190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E7C9C5-9B79-BD4D-A4FB-1E33857C4A08}"/>
              </a:ext>
            </a:extLst>
          </p:cNvPr>
          <p:cNvGrpSpPr/>
          <p:nvPr/>
        </p:nvGrpSpPr>
        <p:grpSpPr>
          <a:xfrm>
            <a:off x="2246343" y="1475659"/>
            <a:ext cx="4777104" cy="1185939"/>
            <a:chOff x="2516408" y="6097"/>
            <a:chExt cx="4777104" cy="1185939"/>
          </a:xfrm>
        </p:grpSpPr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F2C34B60-D173-284C-9F51-1EB8D6FD28BF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>
            <a:xfrm rot="10800000" flipV="1">
              <a:off x="2516408" y="91472"/>
              <a:ext cx="4777104" cy="1100564"/>
            </a:xfrm>
            <a:prstGeom prst="curved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2925BE-EEF5-2D41-8509-A78D6D46A931}"/>
                    </a:ext>
                  </a:extLst>
                </p:cNvPr>
                <p:cNvSpPr txBox="1"/>
                <p:nvPr/>
              </p:nvSpPr>
              <p:spPr>
                <a:xfrm rot="21083404">
                  <a:off x="3465294" y="6097"/>
                  <a:ext cx="1553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Training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2925BE-EEF5-2D41-8509-A78D6D46A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83404">
                  <a:off x="3465294" y="6097"/>
                  <a:ext cx="1553737" cy="369332"/>
                </a:xfrm>
                <a:prstGeom prst="rect">
                  <a:avLst/>
                </a:prstGeom>
                <a:blipFill>
                  <a:blip r:embed="rId35"/>
                  <a:stretch>
                    <a:fillRect l="-4000" b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AF3C2A-2CCE-C84D-B47A-326F04E5A042}"/>
              </a:ext>
            </a:extLst>
          </p:cNvPr>
          <p:cNvGrpSpPr/>
          <p:nvPr/>
        </p:nvGrpSpPr>
        <p:grpSpPr>
          <a:xfrm>
            <a:off x="2246343" y="2068879"/>
            <a:ext cx="7236936" cy="592719"/>
            <a:chOff x="1909575" y="1008879"/>
            <a:chExt cx="7236936" cy="592719"/>
          </a:xfrm>
        </p:grpSpPr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48981B3-95CB-E948-9EF9-D12268B0FAA7}"/>
                </a:ext>
              </a:extLst>
            </p:cNvPr>
            <p:cNvCxnSpPr>
              <a:cxnSpLocks/>
              <a:stCxn id="10" idx="1"/>
              <a:endCxn id="15" idx="0"/>
            </p:cNvCxnSpPr>
            <p:nvPr/>
          </p:nvCxnSpPr>
          <p:spPr>
            <a:xfrm rot="5400000">
              <a:off x="5304656" y="-2240257"/>
              <a:ext cx="446774" cy="7236936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9106C0-0795-0A43-8749-1FA82D17BB0A}"/>
                    </a:ext>
                  </a:extLst>
                </p:cNvPr>
                <p:cNvSpPr txBox="1"/>
                <p:nvPr/>
              </p:nvSpPr>
              <p:spPr>
                <a:xfrm>
                  <a:off x="4384136" y="1008879"/>
                  <a:ext cx="155373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7030A0"/>
                      </a:solidFill>
                    </a:rPr>
                    <a:t>Training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9106C0-0795-0A43-8749-1FA82D17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136" y="1008879"/>
                  <a:ext cx="1553737" cy="369332"/>
                </a:xfrm>
                <a:prstGeom prst="rect">
                  <a:avLst/>
                </a:prstGeom>
                <a:blipFill>
                  <a:blip r:embed="rId36"/>
                  <a:stretch>
                    <a:fillRect l="-4098" t="-6667" b="-2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B17A8B-4F94-C546-AA6B-716AB36BA78C}"/>
                  </a:ext>
                </a:extLst>
              </p:cNvPr>
              <p:cNvSpPr txBox="1"/>
              <p:nvPr/>
            </p:nvSpPr>
            <p:spPr>
              <a:xfrm>
                <a:off x="6542070" y="3403304"/>
                <a:ext cx="1442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B17A8B-4F94-C546-AA6B-716AB36B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70" y="3403304"/>
                <a:ext cx="1442224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8DBC7F-2599-BC40-B2FE-A84A7C6C700F}"/>
                  </a:ext>
                </a:extLst>
              </p:cNvPr>
              <p:cNvSpPr txBox="1"/>
              <p:nvPr/>
            </p:nvSpPr>
            <p:spPr>
              <a:xfrm>
                <a:off x="6542070" y="3788025"/>
                <a:ext cx="1442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8DBC7F-2599-BC40-B2FE-A84A7C6C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70" y="3788025"/>
                <a:ext cx="1442224" cy="4001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23329B-6611-454F-B60F-03E04276D102}"/>
                  </a:ext>
                </a:extLst>
              </p:cNvPr>
              <p:cNvSpPr txBox="1"/>
              <p:nvPr/>
            </p:nvSpPr>
            <p:spPr>
              <a:xfrm>
                <a:off x="9183158" y="2476295"/>
                <a:ext cx="1812821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Fixed Test instance: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23329B-6611-454F-B60F-03E04276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58" y="2476295"/>
                <a:ext cx="1812821" cy="954107"/>
              </a:xfrm>
              <a:prstGeom prst="rect">
                <a:avLst/>
              </a:prstGeom>
              <a:blipFill>
                <a:blip r:embed="rId40"/>
                <a:stretch>
                  <a:fillRect l="-6207" t="-5195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86AFA892-7C06-DF4B-8E3C-5669E87B957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8251724" y="2953349"/>
            <a:ext cx="931434" cy="606892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376A4699-0582-E349-A0C7-43654C1F9CE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251723" y="3560242"/>
            <a:ext cx="1000894" cy="427838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8467F65-6F75-104C-96F7-31BA2C4E864D}"/>
                  </a:ext>
                </a:extLst>
              </p:cNvPr>
              <p:cNvSpPr txBox="1"/>
              <p:nvPr/>
            </p:nvSpPr>
            <p:spPr>
              <a:xfrm>
                <a:off x="9252617" y="3726470"/>
                <a:ext cx="197708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8467F65-6F75-104C-96F7-31BA2C4E8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17" y="3726470"/>
                <a:ext cx="1977082" cy="523220"/>
              </a:xfrm>
              <a:prstGeom prst="rect">
                <a:avLst/>
              </a:prstGeom>
              <a:blipFill>
                <a:blip r:embed="rId43"/>
                <a:stretch>
                  <a:fillRect l="-19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7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Line"/>
          <p:cNvSpPr/>
          <p:nvPr/>
        </p:nvSpPr>
        <p:spPr>
          <a:xfrm>
            <a:off x="1716819" y="3757322"/>
            <a:ext cx="5638800" cy="1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endParaRPr sz="900"/>
          </a:p>
        </p:txBody>
      </p:sp>
      <p:sp>
        <p:nvSpPr>
          <p:cNvPr id="1726" name="Line"/>
          <p:cNvSpPr/>
          <p:nvPr/>
        </p:nvSpPr>
        <p:spPr>
          <a:xfrm flipV="1">
            <a:off x="4715607" y="2017422"/>
            <a:ext cx="1588" cy="394493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endParaRPr sz="900"/>
          </a:p>
        </p:txBody>
      </p:sp>
      <p:grpSp>
        <p:nvGrpSpPr>
          <p:cNvPr id="1814" name="Group"/>
          <p:cNvGrpSpPr/>
          <p:nvPr/>
        </p:nvGrpSpPr>
        <p:grpSpPr>
          <a:xfrm>
            <a:off x="2916971" y="1784059"/>
            <a:ext cx="3568701" cy="4073526"/>
            <a:chOff x="0" y="0"/>
            <a:chExt cx="7137399" cy="8147050"/>
          </a:xfrm>
        </p:grpSpPr>
        <p:grpSp>
          <p:nvGrpSpPr>
            <p:cNvPr id="1729" name="Group"/>
            <p:cNvGrpSpPr/>
            <p:nvPr/>
          </p:nvGrpSpPr>
          <p:grpSpPr>
            <a:xfrm>
              <a:off x="479824" y="4641643"/>
              <a:ext cx="529808" cy="720423"/>
              <a:chOff x="0" y="0"/>
              <a:chExt cx="529807" cy="720421"/>
            </a:xfrm>
          </p:grpSpPr>
          <p:sp>
            <p:nvSpPr>
              <p:cNvPr id="1727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28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32" name="Group"/>
            <p:cNvGrpSpPr/>
            <p:nvPr/>
          </p:nvGrpSpPr>
          <p:grpSpPr>
            <a:xfrm>
              <a:off x="959650" y="3945396"/>
              <a:ext cx="439841" cy="720423"/>
              <a:chOff x="0" y="0"/>
              <a:chExt cx="439839" cy="720421"/>
            </a:xfrm>
          </p:grpSpPr>
          <p:sp>
            <p:nvSpPr>
              <p:cNvPr id="1730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31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35" name="Group"/>
            <p:cNvGrpSpPr/>
            <p:nvPr/>
          </p:nvGrpSpPr>
          <p:grpSpPr>
            <a:xfrm>
              <a:off x="479824" y="3481232"/>
              <a:ext cx="529808" cy="720423"/>
              <a:chOff x="0" y="0"/>
              <a:chExt cx="529807" cy="720421"/>
            </a:xfrm>
          </p:grpSpPr>
          <p:sp>
            <p:nvSpPr>
              <p:cNvPr id="1733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34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38" name="Group"/>
            <p:cNvGrpSpPr/>
            <p:nvPr/>
          </p:nvGrpSpPr>
          <p:grpSpPr>
            <a:xfrm>
              <a:off x="479824" y="1856657"/>
              <a:ext cx="529808" cy="720422"/>
              <a:chOff x="0" y="0"/>
              <a:chExt cx="529807" cy="720421"/>
            </a:xfrm>
          </p:grpSpPr>
          <p:sp>
            <p:nvSpPr>
              <p:cNvPr id="1736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37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41" name="Group"/>
            <p:cNvGrpSpPr/>
            <p:nvPr/>
          </p:nvGrpSpPr>
          <p:grpSpPr>
            <a:xfrm>
              <a:off x="0" y="3249150"/>
              <a:ext cx="529808" cy="720422"/>
              <a:chOff x="0" y="0"/>
              <a:chExt cx="529807" cy="720421"/>
            </a:xfrm>
          </p:grpSpPr>
          <p:sp>
            <p:nvSpPr>
              <p:cNvPr id="1739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40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44" name="Group"/>
            <p:cNvGrpSpPr/>
            <p:nvPr/>
          </p:nvGrpSpPr>
          <p:grpSpPr>
            <a:xfrm>
              <a:off x="2399126" y="4641643"/>
              <a:ext cx="529808" cy="720423"/>
              <a:chOff x="0" y="0"/>
              <a:chExt cx="529807" cy="720421"/>
            </a:xfrm>
          </p:grpSpPr>
          <p:sp>
            <p:nvSpPr>
              <p:cNvPr id="1742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43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47" name="Group"/>
            <p:cNvGrpSpPr/>
            <p:nvPr/>
          </p:nvGrpSpPr>
          <p:grpSpPr>
            <a:xfrm>
              <a:off x="1439475" y="4177478"/>
              <a:ext cx="529808" cy="720423"/>
              <a:chOff x="0" y="0"/>
              <a:chExt cx="529807" cy="720421"/>
            </a:xfrm>
          </p:grpSpPr>
          <p:sp>
            <p:nvSpPr>
              <p:cNvPr id="1745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46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50" name="Group"/>
            <p:cNvGrpSpPr/>
            <p:nvPr/>
          </p:nvGrpSpPr>
          <p:grpSpPr>
            <a:xfrm>
              <a:off x="2399126" y="3945396"/>
              <a:ext cx="529808" cy="720423"/>
              <a:chOff x="0" y="0"/>
              <a:chExt cx="529807" cy="720421"/>
            </a:xfrm>
          </p:grpSpPr>
          <p:sp>
            <p:nvSpPr>
              <p:cNvPr id="1748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49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53" name="Group"/>
            <p:cNvGrpSpPr/>
            <p:nvPr/>
          </p:nvGrpSpPr>
          <p:grpSpPr>
            <a:xfrm>
              <a:off x="3118864" y="4873725"/>
              <a:ext cx="529808" cy="720423"/>
              <a:chOff x="0" y="0"/>
              <a:chExt cx="529807" cy="720421"/>
            </a:xfrm>
          </p:grpSpPr>
          <p:sp>
            <p:nvSpPr>
              <p:cNvPr id="1751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52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56" name="Group"/>
            <p:cNvGrpSpPr/>
            <p:nvPr/>
          </p:nvGrpSpPr>
          <p:grpSpPr>
            <a:xfrm>
              <a:off x="3338784" y="6266217"/>
              <a:ext cx="529808" cy="720423"/>
              <a:chOff x="0" y="0"/>
              <a:chExt cx="529807" cy="720421"/>
            </a:xfrm>
          </p:grpSpPr>
          <p:sp>
            <p:nvSpPr>
              <p:cNvPr id="1754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55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59" name="Group"/>
            <p:cNvGrpSpPr/>
            <p:nvPr/>
          </p:nvGrpSpPr>
          <p:grpSpPr>
            <a:xfrm>
              <a:off x="4058521" y="5802053"/>
              <a:ext cx="529808" cy="720423"/>
              <a:chOff x="0" y="0"/>
              <a:chExt cx="529807" cy="720421"/>
            </a:xfrm>
          </p:grpSpPr>
          <p:sp>
            <p:nvSpPr>
              <p:cNvPr id="1757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58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62" name="Group"/>
            <p:cNvGrpSpPr/>
            <p:nvPr/>
          </p:nvGrpSpPr>
          <p:grpSpPr>
            <a:xfrm>
              <a:off x="5038165" y="7426628"/>
              <a:ext cx="529808" cy="720423"/>
              <a:chOff x="0" y="0"/>
              <a:chExt cx="529807" cy="720421"/>
            </a:xfrm>
          </p:grpSpPr>
          <p:sp>
            <p:nvSpPr>
              <p:cNvPr id="1760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61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65" name="Group"/>
            <p:cNvGrpSpPr/>
            <p:nvPr/>
          </p:nvGrpSpPr>
          <p:grpSpPr>
            <a:xfrm>
              <a:off x="5497998" y="3249150"/>
              <a:ext cx="529808" cy="720422"/>
              <a:chOff x="0" y="0"/>
              <a:chExt cx="529807" cy="720421"/>
            </a:xfrm>
          </p:grpSpPr>
          <p:sp>
            <p:nvSpPr>
              <p:cNvPr id="1763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64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68" name="Group"/>
            <p:cNvGrpSpPr/>
            <p:nvPr/>
          </p:nvGrpSpPr>
          <p:grpSpPr>
            <a:xfrm>
              <a:off x="5018171" y="1624575"/>
              <a:ext cx="439841" cy="720422"/>
              <a:chOff x="0" y="0"/>
              <a:chExt cx="439839" cy="720421"/>
            </a:xfrm>
          </p:grpSpPr>
          <p:sp>
            <p:nvSpPr>
              <p:cNvPr id="1766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67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71" name="Group"/>
            <p:cNvGrpSpPr/>
            <p:nvPr/>
          </p:nvGrpSpPr>
          <p:grpSpPr>
            <a:xfrm>
              <a:off x="2639039" y="5569972"/>
              <a:ext cx="439841" cy="720422"/>
              <a:chOff x="0" y="0"/>
              <a:chExt cx="439839" cy="720421"/>
            </a:xfrm>
          </p:grpSpPr>
          <p:sp>
            <p:nvSpPr>
              <p:cNvPr id="1769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70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74" name="Group"/>
            <p:cNvGrpSpPr/>
            <p:nvPr/>
          </p:nvGrpSpPr>
          <p:grpSpPr>
            <a:xfrm>
              <a:off x="4538346" y="2784986"/>
              <a:ext cx="439841" cy="720422"/>
              <a:chOff x="0" y="0"/>
              <a:chExt cx="439839" cy="720421"/>
            </a:xfrm>
          </p:grpSpPr>
          <p:sp>
            <p:nvSpPr>
              <p:cNvPr id="1772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73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77" name="Group"/>
            <p:cNvGrpSpPr/>
            <p:nvPr/>
          </p:nvGrpSpPr>
          <p:grpSpPr>
            <a:xfrm>
              <a:off x="3838601" y="2552903"/>
              <a:ext cx="439841" cy="720423"/>
              <a:chOff x="0" y="0"/>
              <a:chExt cx="439839" cy="720421"/>
            </a:xfrm>
          </p:grpSpPr>
          <p:sp>
            <p:nvSpPr>
              <p:cNvPr id="1775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76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80" name="Group"/>
            <p:cNvGrpSpPr/>
            <p:nvPr/>
          </p:nvGrpSpPr>
          <p:grpSpPr>
            <a:xfrm>
              <a:off x="2878951" y="1856657"/>
              <a:ext cx="439841" cy="720422"/>
              <a:chOff x="0" y="0"/>
              <a:chExt cx="439839" cy="720421"/>
            </a:xfrm>
          </p:grpSpPr>
          <p:sp>
            <p:nvSpPr>
              <p:cNvPr id="1778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79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83" name="Group"/>
            <p:cNvGrpSpPr/>
            <p:nvPr/>
          </p:nvGrpSpPr>
          <p:grpSpPr>
            <a:xfrm>
              <a:off x="6217735" y="3457057"/>
              <a:ext cx="439841" cy="720423"/>
              <a:chOff x="0" y="0"/>
              <a:chExt cx="439839" cy="720421"/>
            </a:xfrm>
          </p:grpSpPr>
          <p:sp>
            <p:nvSpPr>
              <p:cNvPr id="1781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82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86" name="Group"/>
            <p:cNvGrpSpPr/>
            <p:nvPr/>
          </p:nvGrpSpPr>
          <p:grpSpPr>
            <a:xfrm>
              <a:off x="3818609" y="1624575"/>
              <a:ext cx="439840" cy="720422"/>
              <a:chOff x="0" y="0"/>
              <a:chExt cx="439839" cy="720421"/>
            </a:xfrm>
          </p:grpSpPr>
          <p:sp>
            <p:nvSpPr>
              <p:cNvPr id="1784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85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89" name="Group"/>
            <p:cNvGrpSpPr/>
            <p:nvPr/>
          </p:nvGrpSpPr>
          <p:grpSpPr>
            <a:xfrm>
              <a:off x="2379132" y="1160411"/>
              <a:ext cx="439841" cy="720423"/>
              <a:chOff x="0" y="0"/>
              <a:chExt cx="439839" cy="720421"/>
            </a:xfrm>
          </p:grpSpPr>
          <p:sp>
            <p:nvSpPr>
              <p:cNvPr id="1787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88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92" name="Group"/>
            <p:cNvGrpSpPr/>
            <p:nvPr/>
          </p:nvGrpSpPr>
          <p:grpSpPr>
            <a:xfrm>
              <a:off x="4798251" y="3713314"/>
              <a:ext cx="439841" cy="720423"/>
              <a:chOff x="0" y="0"/>
              <a:chExt cx="439839" cy="720421"/>
            </a:xfrm>
          </p:grpSpPr>
          <p:sp>
            <p:nvSpPr>
              <p:cNvPr id="1790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91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95" name="Group"/>
            <p:cNvGrpSpPr/>
            <p:nvPr/>
          </p:nvGrpSpPr>
          <p:grpSpPr>
            <a:xfrm>
              <a:off x="6217735" y="5337889"/>
              <a:ext cx="439841" cy="720422"/>
              <a:chOff x="0" y="0"/>
              <a:chExt cx="439839" cy="720421"/>
            </a:xfrm>
          </p:grpSpPr>
          <p:sp>
            <p:nvSpPr>
              <p:cNvPr id="1793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94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798" name="Group"/>
            <p:cNvGrpSpPr/>
            <p:nvPr/>
          </p:nvGrpSpPr>
          <p:grpSpPr>
            <a:xfrm>
              <a:off x="1659395" y="0"/>
              <a:ext cx="439840" cy="720422"/>
              <a:chOff x="0" y="0"/>
              <a:chExt cx="439839" cy="720421"/>
            </a:xfrm>
          </p:grpSpPr>
          <p:sp>
            <p:nvSpPr>
              <p:cNvPr id="1796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797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801" name="Group"/>
            <p:cNvGrpSpPr/>
            <p:nvPr/>
          </p:nvGrpSpPr>
          <p:grpSpPr>
            <a:xfrm>
              <a:off x="6697560" y="4409561"/>
              <a:ext cx="439840" cy="720423"/>
              <a:chOff x="0" y="0"/>
              <a:chExt cx="439839" cy="720421"/>
            </a:xfrm>
          </p:grpSpPr>
          <p:sp>
            <p:nvSpPr>
              <p:cNvPr id="1799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800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804" name="Group"/>
            <p:cNvGrpSpPr/>
            <p:nvPr/>
          </p:nvGrpSpPr>
          <p:grpSpPr>
            <a:xfrm>
              <a:off x="5517990" y="4641643"/>
              <a:ext cx="439841" cy="720423"/>
              <a:chOff x="0" y="0"/>
              <a:chExt cx="439839" cy="720421"/>
            </a:xfrm>
          </p:grpSpPr>
          <p:sp>
            <p:nvSpPr>
              <p:cNvPr id="1802" name="Rectangle"/>
              <p:cNvSpPr/>
              <p:nvPr/>
            </p:nvSpPr>
            <p:spPr>
              <a:xfrm>
                <a:off x="0" y="0"/>
                <a:ext cx="439840" cy="720422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803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39840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807" name="Group"/>
            <p:cNvGrpSpPr/>
            <p:nvPr/>
          </p:nvGrpSpPr>
          <p:grpSpPr>
            <a:xfrm>
              <a:off x="4298434" y="6962463"/>
              <a:ext cx="529808" cy="720423"/>
              <a:chOff x="0" y="0"/>
              <a:chExt cx="529807" cy="720421"/>
            </a:xfrm>
          </p:grpSpPr>
          <p:sp>
            <p:nvSpPr>
              <p:cNvPr id="1805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806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810" name="Group"/>
            <p:cNvGrpSpPr/>
            <p:nvPr/>
          </p:nvGrpSpPr>
          <p:grpSpPr>
            <a:xfrm>
              <a:off x="1659395" y="5802053"/>
              <a:ext cx="529808" cy="720423"/>
              <a:chOff x="0" y="0"/>
              <a:chExt cx="529807" cy="720421"/>
            </a:xfrm>
          </p:grpSpPr>
          <p:sp>
            <p:nvSpPr>
              <p:cNvPr id="1808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809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grpSp>
          <p:nvGrpSpPr>
            <p:cNvPr id="1813" name="Group"/>
            <p:cNvGrpSpPr/>
            <p:nvPr/>
          </p:nvGrpSpPr>
          <p:grpSpPr>
            <a:xfrm>
              <a:off x="1659395" y="3249150"/>
              <a:ext cx="529808" cy="720422"/>
              <a:chOff x="0" y="0"/>
              <a:chExt cx="529807" cy="720421"/>
            </a:xfrm>
          </p:grpSpPr>
          <p:sp>
            <p:nvSpPr>
              <p:cNvPr id="1811" name="Rectangle"/>
              <p:cNvSpPr/>
              <p:nvPr/>
            </p:nvSpPr>
            <p:spPr>
              <a:xfrm>
                <a:off x="0" y="0"/>
                <a:ext cx="529808" cy="720422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900"/>
              </a:p>
            </p:txBody>
          </p:sp>
          <p:pic>
            <p:nvPicPr>
              <p:cNvPr id="1812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529808" cy="720422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</p:grpSp>
      <p:sp>
        <p:nvSpPr>
          <p:cNvPr id="1815" name="Line"/>
          <p:cNvSpPr/>
          <p:nvPr/>
        </p:nvSpPr>
        <p:spPr>
          <a:xfrm>
            <a:off x="2556607" y="1436397"/>
            <a:ext cx="4438650" cy="4757738"/>
          </a:xfrm>
          <a:prstGeom prst="line">
            <a:avLst/>
          </a:prstGeom>
          <a:ln w="76200">
            <a:solidFill>
              <a:srgbClr val="434ED6"/>
            </a:solidFill>
          </a:ln>
        </p:spPr>
        <p:txBody>
          <a:bodyPr lIns="50800" tIns="50800" rIns="50800" bIns="50800" anchor="ctr"/>
          <a:lstStyle/>
          <a:p>
            <a:endParaRPr sz="900"/>
          </a:p>
        </p:txBody>
      </p:sp>
      <p:sp>
        <p:nvSpPr>
          <p:cNvPr id="1816" name="Line"/>
          <p:cNvSpPr/>
          <p:nvPr/>
        </p:nvSpPr>
        <p:spPr>
          <a:xfrm flipV="1">
            <a:off x="4715609" y="2133312"/>
            <a:ext cx="1920875" cy="1624013"/>
          </a:xfrm>
          <a:prstGeom prst="line">
            <a:avLst/>
          </a:prstGeom>
          <a:ln w="76200">
            <a:solidFill>
              <a:srgbClr val="434ED6"/>
            </a:solidFill>
            <a:tailEnd type="triangle"/>
          </a:ln>
        </p:spPr>
        <p:txBody>
          <a:bodyPr lIns="50800" tIns="50800" rIns="50800" bIns="50800" anchor="ctr"/>
          <a:lstStyle/>
          <a:p>
            <a:endParaRPr sz="900"/>
          </a:p>
        </p:txBody>
      </p:sp>
      <p:grpSp>
        <p:nvGrpSpPr>
          <p:cNvPr id="1821" name="Group"/>
          <p:cNvGrpSpPr/>
          <p:nvPr/>
        </p:nvGrpSpPr>
        <p:grpSpPr>
          <a:xfrm>
            <a:off x="2435957" y="1668172"/>
            <a:ext cx="4679950" cy="4641850"/>
            <a:chOff x="0" y="0"/>
            <a:chExt cx="9359900" cy="9283700"/>
          </a:xfrm>
        </p:grpSpPr>
        <p:sp>
          <p:nvSpPr>
            <p:cNvPr id="1817" name="Line"/>
            <p:cNvSpPr/>
            <p:nvPr/>
          </p:nvSpPr>
          <p:spPr>
            <a:xfrm>
              <a:off x="2159976" y="0"/>
              <a:ext cx="5279945" cy="9283700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818" name="Line"/>
            <p:cNvSpPr/>
            <p:nvPr/>
          </p:nvSpPr>
          <p:spPr>
            <a:xfrm>
              <a:off x="0" y="696277"/>
              <a:ext cx="9359900" cy="7194869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819" name="Line"/>
            <p:cNvSpPr/>
            <p:nvPr/>
          </p:nvSpPr>
          <p:spPr>
            <a:xfrm flipV="1">
              <a:off x="4559951" y="1856740"/>
              <a:ext cx="4079956" cy="2320926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820" name="Line"/>
            <p:cNvSpPr/>
            <p:nvPr/>
          </p:nvSpPr>
          <p:spPr>
            <a:xfrm flipV="1">
              <a:off x="4559951" y="696277"/>
              <a:ext cx="2879970" cy="3481389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824" name="Group"/>
          <p:cNvGrpSpPr/>
          <p:nvPr/>
        </p:nvGrpSpPr>
        <p:grpSpPr>
          <a:xfrm>
            <a:off x="2316896" y="1204622"/>
            <a:ext cx="4918075" cy="5105400"/>
            <a:chOff x="0" y="0"/>
            <a:chExt cx="9836150" cy="10210800"/>
          </a:xfrm>
        </p:grpSpPr>
        <p:sp>
          <p:nvSpPr>
            <p:cNvPr id="1822" name="Line"/>
            <p:cNvSpPr/>
            <p:nvPr/>
          </p:nvSpPr>
          <p:spPr>
            <a:xfrm>
              <a:off x="0" y="695325"/>
              <a:ext cx="8877300" cy="9515475"/>
            </a:xfrm>
            <a:prstGeom prst="line">
              <a:avLst/>
            </a:prstGeom>
            <a:noFill/>
            <a:ln w="25400" cap="flat">
              <a:solidFill>
                <a:srgbClr val="00D2A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823" name="Line"/>
            <p:cNvSpPr/>
            <p:nvPr/>
          </p:nvSpPr>
          <p:spPr>
            <a:xfrm>
              <a:off x="958850" y="0"/>
              <a:ext cx="8877300" cy="9515475"/>
            </a:xfrm>
            <a:prstGeom prst="line">
              <a:avLst/>
            </a:prstGeom>
            <a:noFill/>
            <a:ln w="254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825" name="Idea of Proof"/>
          <p:cNvSpPr txBox="1">
            <a:spLocks noGrp="1"/>
          </p:cNvSpPr>
          <p:nvPr>
            <p:ph type="title"/>
          </p:nvPr>
        </p:nvSpPr>
        <p:spPr>
          <a:xfrm>
            <a:off x="1858107" y="277091"/>
            <a:ext cx="10515600" cy="65629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TLDR2: Margins and confidence</a:t>
            </a:r>
            <a:endParaRPr dirty="0"/>
          </a:p>
        </p:txBody>
      </p:sp>
      <p:sp>
        <p:nvSpPr>
          <p:cNvPr id="1826" name="Find linear classifier with large margin…"/>
          <p:cNvSpPr txBox="1"/>
          <p:nvPr/>
        </p:nvSpPr>
        <p:spPr>
          <a:xfrm>
            <a:off x="7969452" y="1404770"/>
            <a:ext cx="2630677" cy="379591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rPr sz="1600" dirty="0"/>
              <a:t>Find linear classifier</a:t>
            </a:r>
            <a:br>
              <a:rPr sz="1600" dirty="0"/>
            </a:br>
            <a:r>
              <a:rPr sz="1600" dirty="0"/>
              <a:t>with large margin</a:t>
            </a:r>
          </a:p>
          <a:p>
            <a:pPr marL="228600" indent="-228600">
              <a:buSzPct val="100000"/>
              <a:buChar char="•"/>
            </a:pPr>
            <a:r>
              <a:rPr sz="1600" dirty="0"/>
              <a:t>Large margin implies</a:t>
            </a:r>
            <a:br>
              <a:rPr sz="1600" dirty="0"/>
            </a:br>
            <a:r>
              <a:rPr sz="1600" dirty="0"/>
              <a:t>there is a </a:t>
            </a:r>
            <a:r>
              <a:rPr sz="1600" b="1" dirty="0"/>
              <a:t>cone</a:t>
            </a:r>
            <a:r>
              <a:rPr sz="1600" dirty="0"/>
              <a:t> of linear</a:t>
            </a:r>
            <a:br>
              <a:rPr sz="1600" dirty="0"/>
            </a:br>
            <a:r>
              <a:rPr sz="1600" dirty="0"/>
              <a:t>classifiers with</a:t>
            </a:r>
            <a:br>
              <a:rPr sz="1600" dirty="0"/>
            </a:br>
            <a:r>
              <a:rPr sz="1600" dirty="0"/>
              <a:t>close-to-minimal error.</a:t>
            </a:r>
          </a:p>
          <a:p>
            <a:pPr marL="228600" indent="-228600">
              <a:buSzPct val="100000"/>
              <a:buChar char="•"/>
            </a:pPr>
            <a:r>
              <a:rPr sz="1600" dirty="0"/>
              <a:t>Large margin test examples</a:t>
            </a:r>
            <a:br>
              <a:rPr sz="1600" dirty="0"/>
            </a:br>
            <a:r>
              <a:rPr sz="1600" dirty="0"/>
              <a:t>are classified identically</a:t>
            </a:r>
            <a:br>
              <a:rPr sz="1600" dirty="0"/>
            </a:br>
            <a:r>
              <a:rPr sz="1600" dirty="0"/>
              <a:t>by classifiers in cone.</a:t>
            </a:r>
          </a:p>
          <a:p>
            <a:pPr marL="228600" indent="-228600">
              <a:buSzPct val="100000"/>
              <a:buChar char="•"/>
            </a:pPr>
            <a:r>
              <a:rPr sz="1600" b="1" dirty="0"/>
              <a:t>The prediction on</a:t>
            </a:r>
            <a:br>
              <a:rPr sz="1600" b="1" dirty="0"/>
            </a:br>
            <a:r>
              <a:rPr sz="1600" b="1" dirty="0"/>
              <a:t>large margin test examples</a:t>
            </a:r>
            <a:br>
              <a:rPr sz="1600" b="1" dirty="0"/>
            </a:br>
            <a:r>
              <a:rPr sz="1600" b="1" dirty="0"/>
              <a:t>is insensitive to small changes</a:t>
            </a:r>
            <a:br>
              <a:rPr sz="1600" b="1" dirty="0"/>
            </a:br>
            <a:r>
              <a:rPr sz="1600" b="1" dirty="0"/>
              <a:t>in  training set.</a:t>
            </a:r>
            <a:br>
              <a:rPr sz="1600" b="1" dirty="0"/>
            </a:br>
            <a:r>
              <a:rPr sz="1600" dirty="0"/>
              <a:t> </a:t>
            </a:r>
          </a:p>
        </p:txBody>
      </p:sp>
      <p:grpSp>
        <p:nvGrpSpPr>
          <p:cNvPr id="1831" name="Group"/>
          <p:cNvGrpSpPr/>
          <p:nvPr/>
        </p:nvGrpSpPr>
        <p:grpSpPr>
          <a:xfrm>
            <a:off x="4369490" y="2131927"/>
            <a:ext cx="2681945" cy="2782481"/>
            <a:chOff x="0" y="-2769"/>
            <a:chExt cx="5363889" cy="5564961"/>
          </a:xfrm>
        </p:grpSpPr>
        <p:sp>
          <p:nvSpPr>
            <p:cNvPr id="1827" name="?"/>
            <p:cNvSpPr txBox="1"/>
            <p:nvPr/>
          </p:nvSpPr>
          <p:spPr>
            <a:xfrm>
              <a:off x="4812455" y="4464456"/>
              <a:ext cx="551434" cy="109773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  <p:sp>
          <p:nvSpPr>
            <p:cNvPr id="1828" name="?"/>
            <p:cNvSpPr txBox="1"/>
            <p:nvPr/>
          </p:nvSpPr>
          <p:spPr>
            <a:xfrm>
              <a:off x="0" y="-2769"/>
              <a:ext cx="551434" cy="109773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  <p:sp>
          <p:nvSpPr>
            <p:cNvPr id="1829" name="?"/>
            <p:cNvSpPr txBox="1"/>
            <p:nvPr/>
          </p:nvSpPr>
          <p:spPr>
            <a:xfrm>
              <a:off x="3020671" y="1708557"/>
              <a:ext cx="551434" cy="109773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  <p:sp>
          <p:nvSpPr>
            <p:cNvPr id="1830" name="?"/>
            <p:cNvSpPr txBox="1"/>
            <p:nvPr/>
          </p:nvSpPr>
          <p:spPr>
            <a:xfrm>
              <a:off x="1393202" y="737155"/>
              <a:ext cx="551434" cy="109773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</p:grpSp>
      <p:grpSp>
        <p:nvGrpSpPr>
          <p:cNvPr id="1836" name="Group"/>
          <p:cNvGrpSpPr/>
          <p:nvPr/>
        </p:nvGrpSpPr>
        <p:grpSpPr>
          <a:xfrm>
            <a:off x="2822842" y="1668172"/>
            <a:ext cx="3851551" cy="4152900"/>
            <a:chOff x="0" y="546100"/>
            <a:chExt cx="7703099" cy="8305800"/>
          </a:xfrm>
        </p:grpSpPr>
        <p:sp>
          <p:nvSpPr>
            <p:cNvPr id="1832" name="?"/>
            <p:cNvSpPr/>
            <p:nvPr/>
          </p:nvSpPr>
          <p:spPr>
            <a:xfrm>
              <a:off x="1700093" y="2806700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rgbClr val="A6AAA9"/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  <p:sp>
          <p:nvSpPr>
            <p:cNvPr id="1833" name="?"/>
            <p:cNvSpPr/>
            <p:nvPr/>
          </p:nvSpPr>
          <p:spPr>
            <a:xfrm>
              <a:off x="4726945" y="6355033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rgbClr val="A6AAA9"/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  <p:sp>
          <p:nvSpPr>
            <p:cNvPr id="1834" name="?"/>
            <p:cNvSpPr/>
            <p:nvPr/>
          </p:nvSpPr>
          <p:spPr>
            <a:xfrm>
              <a:off x="0" y="546100"/>
              <a:ext cx="1270000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rgbClr val="A6AAA9"/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  <p:sp>
          <p:nvSpPr>
            <p:cNvPr id="1835" name="?"/>
            <p:cNvSpPr/>
            <p:nvPr/>
          </p:nvSpPr>
          <p:spPr>
            <a:xfrm>
              <a:off x="6433099" y="7581900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rgbClr val="A6AAA9"/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</p:grpSp>
      <p:grpSp>
        <p:nvGrpSpPr>
          <p:cNvPr id="1840" name="Group"/>
          <p:cNvGrpSpPr/>
          <p:nvPr/>
        </p:nvGrpSpPr>
        <p:grpSpPr>
          <a:xfrm>
            <a:off x="3353756" y="3047988"/>
            <a:ext cx="1131884" cy="2345187"/>
            <a:chOff x="0" y="-2769"/>
            <a:chExt cx="2263765" cy="4690372"/>
          </a:xfrm>
        </p:grpSpPr>
        <p:sp>
          <p:nvSpPr>
            <p:cNvPr id="1837" name="?"/>
            <p:cNvSpPr txBox="1"/>
            <p:nvPr/>
          </p:nvSpPr>
          <p:spPr>
            <a:xfrm>
              <a:off x="0" y="-2769"/>
              <a:ext cx="551433" cy="109773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chemeClr val="accent2">
                      <a:hueOff val="-2473793"/>
                      <a:satOff val="-50209"/>
                      <a:lumOff val="23543"/>
                    </a:schemeClr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  <p:sp>
          <p:nvSpPr>
            <p:cNvPr id="1838" name="?"/>
            <p:cNvSpPr txBox="1"/>
            <p:nvPr/>
          </p:nvSpPr>
          <p:spPr>
            <a:xfrm>
              <a:off x="1712332" y="3589867"/>
              <a:ext cx="551433" cy="109773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chemeClr val="accent2">
                      <a:hueOff val="-2473793"/>
                      <a:satOff val="-50209"/>
                      <a:lumOff val="23543"/>
                    </a:schemeClr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  <p:sp>
          <p:nvSpPr>
            <p:cNvPr id="1839" name="?"/>
            <p:cNvSpPr txBox="1"/>
            <p:nvPr/>
          </p:nvSpPr>
          <p:spPr>
            <a:xfrm>
              <a:off x="319130" y="2214724"/>
              <a:ext cx="551433" cy="109773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chemeClr val="accent2">
                      <a:hueOff val="-2473793"/>
                      <a:satOff val="-50209"/>
                      <a:lumOff val="23543"/>
                    </a:schemeClr>
                  </a:solidFill>
                </a:defRPr>
              </a:lvl1pPr>
            </a:lstStyle>
            <a:p>
              <a:r>
                <a:rPr sz="290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953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5" grpId="0" uiExpand="1" animBg="1" advAuto="0"/>
      <p:bldP spid="1816" grpId="0" uiExpand="1" animBg="1" advAuto="0"/>
      <p:bldP spid="1821" grpId="0" animBg="1" advAuto="0"/>
      <p:bldP spid="1824" grpId="0" uiExpand="1" animBg="1" advAuto="0"/>
      <p:bldP spid="1826" grpId="0" uiExpand="1" build="p" bldLvl="5" animBg="1" advAuto="0"/>
      <p:bldP spid="1831" grpId="0" animBg="1" advAuto="0"/>
      <p:bldP spid="1836" grpId="0" animBg="1" advAuto="0"/>
      <p:bldP spid="184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41D7-570E-1D4A-95BE-EE977CD7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</a:t>
            </a:r>
            <a:r>
              <a:rPr lang="en-US" dirty="0" err="1"/>
              <a:t>wrt</a:t>
            </a:r>
            <a:r>
              <a:rPr lang="en-US" dirty="0"/>
              <a:t> other perturbations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2F0CD-8FA8-8D41-8A46-D38FE842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92500"/>
          </a:bodyPr>
          <a:lstStyle/>
          <a:p>
            <a:r>
              <a:rPr lang="en-US" dirty="0"/>
              <a:t>Perturbing the data </a:t>
            </a:r>
          </a:p>
          <a:p>
            <a:pPr lvl="1"/>
            <a:r>
              <a:rPr lang="en-US" dirty="0"/>
              <a:t>margins: replacing the training set.</a:t>
            </a:r>
          </a:p>
          <a:p>
            <a:pPr lvl="1"/>
            <a:r>
              <a:rPr lang="en-US" dirty="0"/>
              <a:t>Bootstrap: approx. replacing dataset when data is limited.</a:t>
            </a:r>
          </a:p>
          <a:p>
            <a:pPr lvl="1"/>
            <a:r>
              <a:rPr lang="en-US" dirty="0"/>
              <a:t>Bagging / random forests.</a:t>
            </a:r>
          </a:p>
          <a:p>
            <a:pPr lvl="1"/>
            <a:r>
              <a:rPr lang="en-US" dirty="0"/>
              <a:t>Adding noise to the training data.</a:t>
            </a:r>
          </a:p>
          <a:p>
            <a:pPr lvl="1"/>
            <a:r>
              <a:rPr lang="en-US" dirty="0"/>
              <a:t>Getting data from different sources.</a:t>
            </a:r>
          </a:p>
          <a:p>
            <a:r>
              <a:rPr lang="en-US" dirty="0"/>
              <a:t>Perturbing the  algorithm:</a:t>
            </a:r>
          </a:p>
          <a:p>
            <a:pPr lvl="1"/>
            <a:r>
              <a:rPr lang="en-US" dirty="0"/>
              <a:t>Varying the model: NN architecture, depth of </a:t>
            </a:r>
            <a:r>
              <a:rPr lang="en-US" dirty="0" err="1"/>
              <a:t>decition</a:t>
            </a:r>
            <a:r>
              <a:rPr lang="en-US" dirty="0"/>
              <a:t> trees,  number of features.</a:t>
            </a:r>
          </a:p>
          <a:p>
            <a:pPr lvl="1"/>
            <a:r>
              <a:rPr lang="en-US" dirty="0"/>
              <a:t>Combining completely different algorithms: NN, Boosting, KNN, decision trees</a:t>
            </a:r>
          </a:p>
          <a:p>
            <a:r>
              <a:rPr lang="en-US" dirty="0"/>
              <a:t>Perturbing the input:</a:t>
            </a:r>
          </a:p>
          <a:p>
            <a:pPr lvl="1"/>
            <a:r>
              <a:rPr lang="en-US" dirty="0"/>
              <a:t>Adding noise (random, adversarial)</a:t>
            </a:r>
          </a:p>
          <a:p>
            <a:pPr lvl="1"/>
            <a:r>
              <a:rPr lang="en-US" dirty="0"/>
              <a:t>Transforming (for images: rotation, translation, scaling,…)</a:t>
            </a:r>
          </a:p>
        </p:txBody>
      </p:sp>
    </p:spTree>
    <p:extLst>
      <p:ext uri="{BB962C8B-B14F-4D97-AF65-F5344CB8AC3E}">
        <p14:creationId xmlns:p14="http://schemas.microsoft.com/office/powerpoint/2010/main" val="1448710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8A22FA-BD88-F94E-BD4B-8E1A7602EF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Some properties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-stability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8A22FA-BD88-F94E-BD4B-8E1A7602E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A19474-D08A-1E42-B7DE-8A1D7E8F65A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-stable,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then by taking the majority vote  over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 hypotheses gives a rule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-stable.</a:t>
                </a:r>
              </a:p>
              <a:p>
                <a:r>
                  <a:rPr lang="en-US" dirty="0"/>
                  <a:t>Define the expected stability to be: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then …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A19474-D08A-1E42-B7DE-8A1D7E8F6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87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2948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FEF3-86CB-5045-B360-2DEF5DD3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cascade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6E94-4799-924B-B60A-A6487D74D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281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480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Chancery</vt:lpstr>
      <vt:lpstr>Arial</vt:lpstr>
      <vt:lpstr>Calibri</vt:lpstr>
      <vt:lpstr>Calibri Light</vt:lpstr>
      <vt:lpstr>Cambria Math</vt:lpstr>
      <vt:lpstr>Office Theme</vt:lpstr>
      <vt:lpstr>Error Stability vs. Point-wise Stability</vt:lpstr>
      <vt:lpstr>Good Old Hypothesis Testing</vt:lpstr>
      <vt:lpstr>Error Stability</vt:lpstr>
      <vt:lpstr>General Pointwise Stability</vt:lpstr>
      <vt:lpstr>TLDR2: Margins and confidence</vt:lpstr>
      <vt:lpstr>Stability wrt other perturbations</vt:lpstr>
      <vt:lpstr>Some properties of δ-stability</vt:lpstr>
      <vt:lpstr>Detection cascade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39</cp:revision>
  <dcterms:created xsi:type="dcterms:W3CDTF">2020-08-14T00:57:18Z</dcterms:created>
  <dcterms:modified xsi:type="dcterms:W3CDTF">2020-11-02T17:30:44Z</dcterms:modified>
</cp:coreProperties>
</file>