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9" r:id="rId4"/>
    <p:sldId id="262" r:id="rId5"/>
    <p:sldId id="260" r:id="rId6"/>
    <p:sldId id="261" r:id="rId7"/>
    <p:sldId id="269" r:id="rId8"/>
    <p:sldId id="283" r:id="rId9"/>
    <p:sldId id="282" r:id="rId10"/>
    <p:sldId id="284" r:id="rId11"/>
    <p:sldId id="285" r:id="rId12"/>
    <p:sldId id="290" r:id="rId13"/>
    <p:sldId id="299" r:id="rId14"/>
    <p:sldId id="300" r:id="rId15"/>
    <p:sldId id="301" r:id="rId16"/>
    <p:sldId id="306" r:id="rId17"/>
    <p:sldId id="271" r:id="rId18"/>
    <p:sldId id="273" r:id="rId19"/>
    <p:sldId id="274" r:id="rId20"/>
    <p:sldId id="279" r:id="rId21"/>
    <p:sldId id="275" r:id="rId22"/>
    <p:sldId id="272" r:id="rId23"/>
    <p:sldId id="265" r:id="rId24"/>
    <p:sldId id="276" r:id="rId25"/>
    <p:sldId id="267" r:id="rId26"/>
    <p:sldId id="268" r:id="rId27"/>
    <p:sldId id="295" r:id="rId28"/>
    <p:sldId id="293" r:id="rId29"/>
    <p:sldId id="296" r:id="rId30"/>
    <p:sldId id="297" r:id="rId31"/>
    <p:sldId id="298" r:id="rId32"/>
    <p:sldId id="288" r:id="rId33"/>
    <p:sldId id="303" r:id="rId34"/>
    <p:sldId id="30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9F9F"/>
    <a:srgbClr val="FF0000"/>
    <a:srgbClr val="0000FF"/>
    <a:srgbClr val="00009D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D6FAC-B2EC-49A1-A8B4-B37FE3F4FF07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31118-BE49-4358-BB47-E6549CED1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4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31118-BE49-4358-BB47-E6549CED18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93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31118-BE49-4358-BB47-E6549CED18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10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31118-BE49-4358-BB47-E6549CED183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84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31118-BE49-4358-BB47-E6549CED183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6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4D4A7-FCB1-AA0B-1804-41DF4D44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65942-3317-71D8-28E0-398C90C7F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BE83D-E990-2936-8F8E-6410F58F9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AB04-9F29-4E65-B48F-4DA3896AC81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64170-8DD8-FE1F-DE9C-4D21F8C6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3240B-A0E8-9FFA-40F4-55B524098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39DB-F22A-4E0D-A19C-385901163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9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3B24-8D27-0D5B-BDFE-1D55B91F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F2EAD-4C55-8BC5-45D3-347BBF5EC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A6F4C-24EC-2391-E382-225C77193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AB04-9F29-4E65-B48F-4DA3896AC81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E9A69-2B92-5F7C-AA16-2406C957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2A9CE-4371-FD2D-5B2E-4E604251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39DB-F22A-4E0D-A19C-385901163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6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F9E9B-233F-B7B1-5E83-5B01296B4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29192-1C03-768B-5FFB-AABCEE41D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39179-BDE1-7966-1DE2-B2C848F0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AB04-9F29-4E65-B48F-4DA3896AC81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363DD-D452-EC13-B745-45ABCAB68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86D45-1C25-D467-4B06-6EDFD3B9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39DB-F22A-4E0D-A19C-385901163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1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F2C5-E8A7-66F5-7362-AE71FBB2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35C8-4D1D-AD82-68CD-72757B369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45716-43C9-8D00-460A-443EA103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AB04-9F29-4E65-B48F-4DA3896AC81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24653-24A2-128E-E312-5413FFE2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B74E3-45D0-2173-0AC3-C9CDAA037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39DB-F22A-4E0D-A19C-385901163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9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4859-F229-4640-14DB-9C19A2412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C011E-0C40-F7B8-A8DA-8D06F282F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294E0-00D8-6613-510E-08D539A0D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AB04-9F29-4E65-B48F-4DA3896AC81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6121B-16CF-14F7-69F7-99FDDD2F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A5AA-3A8F-240D-4B65-F42A97C9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39DB-F22A-4E0D-A19C-385901163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1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0FBB2-ABF5-7BB7-3740-D2B60DBFC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2722F-C9A7-86C4-FB8E-D2E37E336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8B3F0-2813-6942-C5C4-F73F750A9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AA440-6333-5E6B-39ED-AC00F5DE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AB04-9F29-4E65-B48F-4DA3896AC81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19D5-AD36-E033-C6CF-C7CBAE48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24B86-DF2A-F854-F1A7-323252774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39DB-F22A-4E0D-A19C-385901163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951F-DB6A-A423-77FD-2C8D2363E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2C149-B2CA-D7F6-4017-6F36530A6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E13B4-499C-1357-6C34-DA08F343C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4C8D06-5B7B-5088-C6E8-37BA9289E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890AE-C724-55E4-B4BA-CE485288C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529F30-3934-1D2E-ADCB-ABDAF0170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AB04-9F29-4E65-B48F-4DA3896AC81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69FED2-D41C-F397-C01A-B8CB73D9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8E767D-C3F2-11A1-6B30-9A97FD96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39DB-F22A-4E0D-A19C-385901163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8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1BB3-4A40-F0C8-2BA6-C99EEDF4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ED03A-E13F-FF96-C598-FCCB3EBC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AB04-9F29-4E65-B48F-4DA3896AC81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7F78B-64AD-D2B7-F84D-2540F648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059F9-E9A4-408C-EE95-2AE30FD8A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39DB-F22A-4E0D-A19C-385901163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5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7C8298-DBBB-8A66-7B87-8C76B1A81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AB04-9F29-4E65-B48F-4DA3896AC81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2B172-243B-F904-E332-68C5C390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6C15A-0C4A-37CA-6483-95050813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39DB-F22A-4E0D-A19C-385901163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1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A7C5A-1951-2F8C-DDFF-B5FE806B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C917C-D1D8-AFF4-7DDA-9A505EA9A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DAFA8-BCD1-DC75-104D-F70717C6D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F0430-441D-7847-89C1-8A4F10E4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AB04-9F29-4E65-B48F-4DA3896AC81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88A53-5366-12BF-FDF3-EAF37CAF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45C04-88C6-5039-2BC9-FBAE95AE9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39DB-F22A-4E0D-A19C-385901163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7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8A440-96B4-45AE-1442-1ACA4B88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CEC517-7AEF-0530-EEF1-566833B21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75660-3EBB-2BBB-55A2-0FA23DB78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EB06E-C433-40E8-4B53-316120B2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AB04-9F29-4E65-B48F-4DA3896AC81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A9572-E485-AB43-F4ED-79075CCA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72AD1-3EFB-C117-1A7D-2DA8F73A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39DB-F22A-4E0D-A19C-385901163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4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chemeClr val="accent1">
                <a:lumMod val="5000"/>
                <a:lumOff val="95000"/>
              </a:schemeClr>
            </a:gs>
            <a:gs pos="76000">
              <a:srgbClr val="D1ECF8"/>
            </a:gs>
            <a:gs pos="57000">
              <a:schemeClr val="accent1">
                <a:lumMod val="30000"/>
                <a:lumOff val="70000"/>
                <a:alpha val="50000"/>
              </a:schemeClr>
            </a:gs>
            <a:gs pos="100000">
              <a:schemeClr val="accent1">
                <a:lumMod val="0"/>
                <a:lumOff val="10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63307-8FDB-4757-443A-56D289B9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F7BFE-6EA6-8195-199A-9AE38A2CB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D40F0-0CA9-42DC-A044-B684967098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E4AB04-9F29-4E65-B48F-4DA3896AC81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CE4CE-968C-AE6E-033D-C1263CCE1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D457-DA03-B815-32FA-D1CF072AD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839DB-F22A-4E0D-A19C-385901163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3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media" Target="../media/media2.mp4"/><Relationship Id="rId7" Type="http://schemas.openxmlformats.org/officeDocument/2006/relationships/image" Target="../media/image1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11.05952" TargetMode="External"/><Relationship Id="rId2" Type="http://schemas.openxmlformats.org/officeDocument/2006/relationships/hyperlink" Target="https://arxiv.org/pdf/1704.0373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toronto.edu/~vmnih/docs/dqn.pdf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BAAC-1186-B5D0-2EAA-750E2B1A6C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he-IL" dirty="0"/>
              <a:t>פרויקט למידת מכונה – </a:t>
            </a:r>
            <a:r>
              <a:rPr lang="en-US" dirty="0"/>
              <a:t>Snake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92218-9C86-A7A1-55E3-29F5B8CF22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1"/>
            <a:r>
              <a:rPr lang="he-IL" dirty="0"/>
              <a:t>יואב גלעד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65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4E1A-4F99-946A-3B3B-497B5076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Deep 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52FE3-406E-F94F-43F2-CDC933ACE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נשתמש ברשת נוירונים להערכת </a:t>
            </a:r>
            <a:r>
              <a:rPr lang="en-US" dirty="0"/>
              <a:t>Q</a:t>
            </a:r>
            <a:r>
              <a:rPr lang="he-IL" dirty="0"/>
              <a:t> (</a:t>
            </a:r>
            <a:r>
              <a:rPr lang="en-US" dirty="0"/>
              <a:t>Deep Q Network – DQN</a:t>
            </a:r>
            <a:r>
              <a:rPr lang="he-IL" dirty="0"/>
              <a:t>)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he-IL" dirty="0"/>
          </a:p>
          <a:p>
            <a:pPr marL="0" indent="0" algn="r" rtl="1">
              <a:buNone/>
            </a:pPr>
            <a:endParaRPr lang="en-US" dirty="0"/>
          </a:p>
          <a:p>
            <a:pPr marL="0" indent="0" algn="ctr" rtl="1">
              <a:buNone/>
            </a:pPr>
            <a:r>
              <a:rPr lang="he-IL" dirty="0">
                <a:solidFill>
                  <a:srgbClr val="FF0000"/>
                </a:solidFill>
              </a:rPr>
              <a:t>רגרסיה לא קלסיפיקציה!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0824F3-6C5C-94ED-5164-91580BD64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872037"/>
              </p:ext>
            </p:extLst>
          </p:nvPr>
        </p:nvGraphicFramePr>
        <p:xfrm>
          <a:off x="353568" y="2804578"/>
          <a:ext cx="3001188" cy="22816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099">
                  <a:extLst>
                    <a:ext uri="{9D8B030D-6E8A-4147-A177-3AD203B41FA5}">
                      <a16:colId xmlns:a16="http://schemas.microsoft.com/office/drawing/2014/main" val="3435810112"/>
                    </a:ext>
                  </a:extLst>
                </a:gridCol>
                <a:gridCol w="250099">
                  <a:extLst>
                    <a:ext uri="{9D8B030D-6E8A-4147-A177-3AD203B41FA5}">
                      <a16:colId xmlns:a16="http://schemas.microsoft.com/office/drawing/2014/main" val="1465526906"/>
                    </a:ext>
                  </a:extLst>
                </a:gridCol>
                <a:gridCol w="250099">
                  <a:extLst>
                    <a:ext uri="{9D8B030D-6E8A-4147-A177-3AD203B41FA5}">
                      <a16:colId xmlns:a16="http://schemas.microsoft.com/office/drawing/2014/main" val="3701897590"/>
                    </a:ext>
                  </a:extLst>
                </a:gridCol>
                <a:gridCol w="250099">
                  <a:extLst>
                    <a:ext uri="{9D8B030D-6E8A-4147-A177-3AD203B41FA5}">
                      <a16:colId xmlns:a16="http://schemas.microsoft.com/office/drawing/2014/main" val="3721247726"/>
                    </a:ext>
                  </a:extLst>
                </a:gridCol>
                <a:gridCol w="250099">
                  <a:extLst>
                    <a:ext uri="{9D8B030D-6E8A-4147-A177-3AD203B41FA5}">
                      <a16:colId xmlns:a16="http://schemas.microsoft.com/office/drawing/2014/main" val="963646026"/>
                    </a:ext>
                  </a:extLst>
                </a:gridCol>
                <a:gridCol w="250099">
                  <a:extLst>
                    <a:ext uri="{9D8B030D-6E8A-4147-A177-3AD203B41FA5}">
                      <a16:colId xmlns:a16="http://schemas.microsoft.com/office/drawing/2014/main" val="3546718721"/>
                    </a:ext>
                  </a:extLst>
                </a:gridCol>
                <a:gridCol w="250099">
                  <a:extLst>
                    <a:ext uri="{9D8B030D-6E8A-4147-A177-3AD203B41FA5}">
                      <a16:colId xmlns:a16="http://schemas.microsoft.com/office/drawing/2014/main" val="2651046193"/>
                    </a:ext>
                  </a:extLst>
                </a:gridCol>
                <a:gridCol w="250099">
                  <a:extLst>
                    <a:ext uri="{9D8B030D-6E8A-4147-A177-3AD203B41FA5}">
                      <a16:colId xmlns:a16="http://schemas.microsoft.com/office/drawing/2014/main" val="3381271755"/>
                    </a:ext>
                  </a:extLst>
                </a:gridCol>
                <a:gridCol w="250099">
                  <a:extLst>
                    <a:ext uri="{9D8B030D-6E8A-4147-A177-3AD203B41FA5}">
                      <a16:colId xmlns:a16="http://schemas.microsoft.com/office/drawing/2014/main" val="800482448"/>
                    </a:ext>
                  </a:extLst>
                </a:gridCol>
                <a:gridCol w="250099">
                  <a:extLst>
                    <a:ext uri="{9D8B030D-6E8A-4147-A177-3AD203B41FA5}">
                      <a16:colId xmlns:a16="http://schemas.microsoft.com/office/drawing/2014/main" val="91560706"/>
                    </a:ext>
                  </a:extLst>
                </a:gridCol>
                <a:gridCol w="250099">
                  <a:extLst>
                    <a:ext uri="{9D8B030D-6E8A-4147-A177-3AD203B41FA5}">
                      <a16:colId xmlns:a16="http://schemas.microsoft.com/office/drawing/2014/main" val="1152602221"/>
                    </a:ext>
                  </a:extLst>
                </a:gridCol>
                <a:gridCol w="250099">
                  <a:extLst>
                    <a:ext uri="{9D8B030D-6E8A-4147-A177-3AD203B41FA5}">
                      <a16:colId xmlns:a16="http://schemas.microsoft.com/office/drawing/2014/main" val="1064529998"/>
                    </a:ext>
                  </a:extLst>
                </a:gridCol>
              </a:tblGrid>
              <a:tr h="189658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612851"/>
                  </a:ext>
                </a:extLst>
              </a:tr>
              <a:tr h="18965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758288"/>
                  </a:ext>
                </a:extLst>
              </a:tr>
              <a:tr h="18965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643400"/>
                  </a:ext>
                </a:extLst>
              </a:tr>
              <a:tr h="18965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943135"/>
                  </a:ext>
                </a:extLst>
              </a:tr>
              <a:tr h="18965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.5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104691"/>
                  </a:ext>
                </a:extLst>
              </a:tr>
              <a:tr h="1915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-.5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302920"/>
                  </a:ext>
                </a:extLst>
              </a:tr>
              <a:tr h="1915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-.5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925660"/>
                  </a:ext>
                </a:extLst>
              </a:tr>
              <a:tr h="1915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-.5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990995"/>
                  </a:ext>
                </a:extLst>
              </a:tr>
              <a:tr h="18965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457980"/>
                  </a:ext>
                </a:extLst>
              </a:tr>
              <a:tr h="18965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166738"/>
                  </a:ext>
                </a:extLst>
              </a:tr>
              <a:tr h="18965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26806"/>
                  </a:ext>
                </a:extLst>
              </a:tr>
              <a:tr h="18965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3627" marR="63627" marT="31814" marB="3181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747426"/>
                  </a:ext>
                </a:extLst>
              </a:tr>
            </a:tbl>
          </a:graphicData>
        </a:graphic>
      </p:graphicFrame>
      <p:pic>
        <p:nvPicPr>
          <p:cNvPr id="1028" name="Picture 4" descr="Gradient for Computer Science Poster ...">
            <a:extLst>
              <a:ext uri="{FF2B5EF4-FFF2-40B4-BE49-F238E27FC236}">
                <a16:creationId xmlns:a16="http://schemas.microsoft.com/office/drawing/2014/main" id="{0B00B617-B998-71AF-75DD-C236EA525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096" y="2807935"/>
            <a:ext cx="2350423" cy="227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598380AF-56AA-7382-E0D0-1BA93C846AA2}"/>
              </a:ext>
            </a:extLst>
          </p:cNvPr>
          <p:cNvSpPr/>
          <p:nvPr/>
        </p:nvSpPr>
        <p:spPr>
          <a:xfrm>
            <a:off x="3546308" y="3653822"/>
            <a:ext cx="460236" cy="502920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8749D8-5BB8-9ECD-E543-AF746B436943}"/>
                  </a:ext>
                </a:extLst>
              </p:cNvPr>
              <p:cNvSpPr txBox="1"/>
              <p:nvPr/>
            </p:nvSpPr>
            <p:spPr>
              <a:xfrm>
                <a:off x="7008302" y="3627512"/>
                <a:ext cx="740664" cy="5555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</m:oMath>
                  </m:oMathPara>
                </a14:m>
                <a:endParaRPr lang="en-US" sz="4000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8749D8-5BB8-9ECD-E543-AF746B436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302" y="3627512"/>
                <a:ext cx="740664" cy="5555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0713C3-B0AD-FABE-29F4-629C62B777E5}"/>
                  </a:ext>
                </a:extLst>
              </p:cNvPr>
              <p:cNvSpPr txBox="1"/>
              <p:nvPr/>
            </p:nvSpPr>
            <p:spPr>
              <a:xfrm>
                <a:off x="8154980" y="3544764"/>
                <a:ext cx="1353313" cy="721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0713C3-B0AD-FABE-29F4-629C62B77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980" y="3544764"/>
                <a:ext cx="1353313" cy="7210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Right 6">
            <a:extLst>
              <a:ext uri="{FF2B5EF4-FFF2-40B4-BE49-F238E27FC236}">
                <a16:creationId xmlns:a16="http://schemas.microsoft.com/office/drawing/2014/main" id="{52725604-D385-07A2-A14C-4B591171592C}"/>
              </a:ext>
            </a:extLst>
          </p:cNvPr>
          <p:cNvSpPr/>
          <p:nvPr/>
        </p:nvSpPr>
        <p:spPr>
          <a:xfrm>
            <a:off x="7748513" y="3653822"/>
            <a:ext cx="460236" cy="502920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A6EF599-82CE-D27D-05ED-9DC1F9BAA855}"/>
              </a:ext>
            </a:extLst>
          </p:cNvPr>
          <p:cNvSpPr/>
          <p:nvPr/>
        </p:nvSpPr>
        <p:spPr>
          <a:xfrm>
            <a:off x="9508293" y="3653822"/>
            <a:ext cx="460236" cy="502920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FFD7468-A18C-70BF-BB3E-11F02EE22A52}"/>
              </a:ext>
            </a:extLst>
          </p:cNvPr>
          <p:cNvSpPr/>
          <p:nvPr/>
        </p:nvSpPr>
        <p:spPr>
          <a:xfrm>
            <a:off x="6665389" y="3653822"/>
            <a:ext cx="460236" cy="502920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E1507C-EEC5-FCAA-6E78-228E11174E63}"/>
              </a:ext>
            </a:extLst>
          </p:cNvPr>
          <p:cNvSpPr txBox="1"/>
          <p:nvPr/>
        </p:nvSpPr>
        <p:spPr>
          <a:xfrm>
            <a:off x="10016467" y="3643669"/>
            <a:ext cx="135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6223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4" grpId="0"/>
      <p:bldP spid="7" grpId="0" animBg="1"/>
      <p:bldP spid="8" grpId="0" animBg="1"/>
      <p:bldP spid="9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39D5-E061-7C60-8CBB-33AF8CEC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/>
              <a:t>Architecture &amp;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1690D-E196-CEC0-AC0C-10E9B92F1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Convolution</a:t>
            </a:r>
          </a:p>
          <a:p>
            <a:r>
              <a:rPr lang="en-US" dirty="0"/>
              <a:t>Dueling network</a:t>
            </a:r>
          </a:p>
          <a:p>
            <a:r>
              <a:rPr lang="en-US" dirty="0"/>
              <a:t>Target network</a:t>
            </a:r>
          </a:p>
          <a:p>
            <a:r>
              <a:rPr lang="en-US" dirty="0"/>
              <a:t>Uniform experience replay</a:t>
            </a:r>
          </a:p>
          <a:p>
            <a:r>
              <a:rPr lang="en-US" dirty="0"/>
              <a:t>Vectorized environment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45F35C-20D4-3FD9-DB69-F54E4DE46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056" y="2536666"/>
            <a:ext cx="6404215" cy="313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94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72556-EC93-28FD-E772-A362836CF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823" y="1166015"/>
            <a:ext cx="5313218" cy="1325563"/>
          </a:xfrm>
        </p:spPr>
        <p:txBody>
          <a:bodyPr/>
          <a:lstStyle/>
          <a:p>
            <a:pPr algn="ctr" rtl="1"/>
            <a:r>
              <a:rPr lang="en-US" dirty="0"/>
              <a:t>Hyperparameters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741912-F3E3-9A03-8210-51958DC7B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579" y="453360"/>
            <a:ext cx="2764768" cy="5951280"/>
          </a:xfrm>
          <a:prstGeom prst="rect">
            <a:avLst/>
          </a:prstGeom>
        </p:spPr>
      </p:pic>
      <p:pic>
        <p:nvPicPr>
          <p:cNvPr id="9" name="Picture 8" descr="A graph of a person with a blue line&#10;&#10;Description automatically generated">
            <a:extLst>
              <a:ext uri="{FF2B5EF4-FFF2-40B4-BE49-F238E27FC236}">
                <a16:creationId xmlns:a16="http://schemas.microsoft.com/office/drawing/2014/main" id="{6C7B7C5E-6A98-B70F-C830-B512FD1D4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23" y="3310128"/>
            <a:ext cx="5209095" cy="309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77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20240914181105">
            <a:hlinkClick r:id="" action="ppaction://media"/>
            <a:extLst>
              <a:ext uri="{FF2B5EF4-FFF2-40B4-BE49-F238E27FC236}">
                <a16:creationId xmlns:a16="http://schemas.microsoft.com/office/drawing/2014/main" id="{29D0FCA3-DDB5-C04C-2756-462F4803981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rcRect l="23232" t="499" r="23109" b="227"/>
          <a:stretch/>
        </p:blipFill>
        <p:spPr>
          <a:xfrm>
            <a:off x="1143945" y="2194350"/>
            <a:ext cx="4264559" cy="4437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BBAFFE-D45A-9FE4-8418-AAD524D6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תוצאות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B4269E-1ABF-8B68-3226-A74B62B9E3AE}"/>
              </a:ext>
            </a:extLst>
          </p:cNvPr>
          <p:cNvSpPr txBox="1"/>
          <p:nvPr/>
        </p:nvSpPr>
        <p:spPr>
          <a:xfrm>
            <a:off x="7318422" y="1671130"/>
            <a:ext cx="2788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800" dirty="0"/>
              <a:t>לפני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78FDE-5461-2D57-2EF7-1543C5CF87AA}"/>
              </a:ext>
            </a:extLst>
          </p:cNvPr>
          <p:cNvSpPr txBox="1"/>
          <p:nvPr/>
        </p:nvSpPr>
        <p:spPr>
          <a:xfrm>
            <a:off x="2084659" y="1671130"/>
            <a:ext cx="2788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800" dirty="0"/>
              <a:t>אחרי</a:t>
            </a:r>
            <a:endParaRPr lang="en-US" sz="2800" dirty="0"/>
          </a:p>
        </p:txBody>
      </p:sp>
      <p:pic>
        <p:nvPicPr>
          <p:cNvPr id="10" name="20240914181713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CCF600F5-A2B7-D733-9E08-A10B0EE1748B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rcRect l="23054" t="371" r="23091"/>
          <a:stretch/>
        </p:blipFill>
        <p:spPr>
          <a:xfrm>
            <a:off x="6783498" y="2182587"/>
            <a:ext cx="43021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9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363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248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F3F0C60-3D3A-ABF0-3826-C904E8BAB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034" y="2470150"/>
            <a:ext cx="5043090" cy="3782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180195-6077-95F0-B106-9E146D40C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78" y="2470150"/>
            <a:ext cx="5043090" cy="37823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BBAFFE-D45A-9FE4-8418-AAD524D6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תוצאות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B4269E-1ABF-8B68-3226-A74B62B9E3AE}"/>
              </a:ext>
            </a:extLst>
          </p:cNvPr>
          <p:cNvSpPr txBox="1"/>
          <p:nvPr/>
        </p:nvSpPr>
        <p:spPr>
          <a:xfrm>
            <a:off x="7479119" y="1946930"/>
            <a:ext cx="2788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dirty="0"/>
              <a:t>Training score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78FDE-5461-2D57-2EF7-1543C5CF87AA}"/>
              </a:ext>
            </a:extLst>
          </p:cNvPr>
          <p:cNvSpPr txBox="1"/>
          <p:nvPr/>
        </p:nvSpPr>
        <p:spPr>
          <a:xfrm>
            <a:off x="1732025" y="1946930"/>
            <a:ext cx="3172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dirty="0"/>
              <a:t>Evaluation score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53B977-9308-BB60-F829-F93E1A2898C0}"/>
              </a:ext>
            </a:extLst>
          </p:cNvPr>
          <p:cNvSpPr/>
          <p:nvPr/>
        </p:nvSpPr>
        <p:spPr>
          <a:xfrm>
            <a:off x="10295471" y="2999232"/>
            <a:ext cx="467017" cy="27523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6421B6-21D6-5321-6387-E62E05EB8573}"/>
              </a:ext>
            </a:extLst>
          </p:cNvPr>
          <p:cNvSpPr/>
          <p:nvPr/>
        </p:nvSpPr>
        <p:spPr>
          <a:xfrm>
            <a:off x="3931921" y="2985137"/>
            <a:ext cx="1286256" cy="27523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6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AFE9CCA-A674-E518-C3A5-D569D715E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939" y="2470149"/>
            <a:ext cx="5043089" cy="37823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787F70-71D4-A884-91DC-B63785886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73" y="2470150"/>
            <a:ext cx="5043090" cy="37823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BBAFFE-D45A-9FE4-8418-AAD524D6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תוצאות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7391D-0F51-D2A5-B5B3-7F6125EC5A64}"/>
              </a:ext>
            </a:extLst>
          </p:cNvPr>
          <p:cNvSpPr txBox="1"/>
          <p:nvPr/>
        </p:nvSpPr>
        <p:spPr>
          <a:xfrm>
            <a:off x="1732025" y="1946930"/>
            <a:ext cx="3172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dirty="0"/>
              <a:t>Episode length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27839A-F216-7E40-31AF-95B13F07E5FB}"/>
              </a:ext>
            </a:extLst>
          </p:cNvPr>
          <p:cNvSpPr txBox="1"/>
          <p:nvPr/>
        </p:nvSpPr>
        <p:spPr>
          <a:xfrm>
            <a:off x="7282086" y="1946930"/>
            <a:ext cx="3172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dirty="0"/>
              <a:t>Cumulative reward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BD2DA2-6995-8E78-D97C-C44E63227BE2}"/>
              </a:ext>
            </a:extLst>
          </p:cNvPr>
          <p:cNvSpPr/>
          <p:nvPr/>
        </p:nvSpPr>
        <p:spPr>
          <a:xfrm>
            <a:off x="2002536" y="4873752"/>
            <a:ext cx="1527048" cy="722375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3345B6-0A3B-6D9B-D316-828F82AF489D}"/>
              </a:ext>
            </a:extLst>
          </p:cNvPr>
          <p:cNvSpPr/>
          <p:nvPr/>
        </p:nvSpPr>
        <p:spPr>
          <a:xfrm>
            <a:off x="7513320" y="4873752"/>
            <a:ext cx="1527048" cy="722375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9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AFFE-D45A-9FE4-8418-AAD524D6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התפלגות ניקוד למשחק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933AB2-45D7-0F71-3027-F1F1955BE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825625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74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ncentive compensation or commercial challenge: what is the most effective  tool for motivating your sales representatives?">
            <a:extLst>
              <a:ext uri="{FF2B5EF4-FFF2-40B4-BE49-F238E27FC236}">
                <a16:creationId xmlns:a16="http://schemas.microsoft.com/office/drawing/2014/main" id="{4EF5DA36-A363-A4C9-57C2-53878F905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5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786CD7-DEA8-D35B-777F-E810F3335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אתגרים ופתרונות</a:t>
            </a:r>
          </a:p>
        </p:txBody>
      </p:sp>
    </p:spTree>
    <p:extLst>
      <p:ext uri="{BB962C8B-B14F-4D97-AF65-F5344CB8AC3E}">
        <p14:creationId xmlns:p14="http://schemas.microsoft.com/office/powerpoint/2010/main" val="4223342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8D086-B959-C770-694B-30E90953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התכנסות איטית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88BB1-202D-7CED-6179-D03FB9B08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4850" y="1825625"/>
            <a:ext cx="6821424" cy="4351338"/>
          </a:xfrm>
        </p:spPr>
        <p:txBody>
          <a:bodyPr/>
          <a:lstStyle/>
          <a:p>
            <a:pPr algn="r" rtl="1"/>
            <a:r>
              <a:rPr lang="he-IL" dirty="0"/>
              <a:t>על מנת שהסוכן "יבין" שכדאי לאכול תפוחים, צריך לאמן אותו על דוגמאות רבות של פרס מאכילת תפוח. </a:t>
            </a:r>
          </a:p>
          <a:p>
            <a:pPr algn="r" rtl="1"/>
            <a:r>
              <a:rPr lang="he-IL" dirty="0"/>
              <a:t>דוגמאות אלה שכיחות בלוחות קטנים אך נדירות בלוחות גדולים, במיוחד בתחילת האימון.</a:t>
            </a:r>
            <a:endParaRPr lang="en-US" dirty="0"/>
          </a:p>
          <a:p>
            <a:pPr algn="r" rtl="1"/>
            <a:r>
              <a:rPr lang="he-IL" u="sng" dirty="0"/>
              <a:t>פתרונות</a:t>
            </a:r>
            <a:endParaRPr lang="en-US" u="sng" dirty="0"/>
          </a:p>
          <a:p>
            <a:pPr lvl="1" algn="r" rtl="1"/>
            <a:r>
              <a:rPr lang="en-US" dirty="0">
                <a:hlinkClick r:id="rId2"/>
              </a:rPr>
              <a:t>Deep Q-Learning from Demonstrations</a:t>
            </a:r>
            <a:endParaRPr lang="en-US" dirty="0"/>
          </a:p>
          <a:p>
            <a:pPr lvl="1" algn="r" rtl="1"/>
            <a:r>
              <a:rPr lang="en-US" dirty="0">
                <a:hlinkClick r:id="rId3"/>
              </a:rPr>
              <a:t>Prioritized Experience Replay</a:t>
            </a:r>
            <a:endParaRPr lang="en-US" dirty="0"/>
          </a:p>
          <a:p>
            <a:pPr lvl="1" algn="r" rtl="1"/>
            <a:r>
              <a:rPr lang="he-IL" dirty="0"/>
              <a:t>הגדלת</a:t>
            </a:r>
            <a:r>
              <a:rPr lang="en-US" dirty="0"/>
              <a:t> </a:t>
            </a:r>
            <a:r>
              <a:rPr lang="he-IL" dirty="0"/>
              <a:t> מודל מאומן על לוח קטן</a:t>
            </a:r>
            <a:endParaRPr lang="en-US" dirty="0"/>
          </a:p>
          <a:p>
            <a:pPr algn="r" rt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FC3C19-18D4-E90B-E8BC-EEA4FDE3A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665" y="1451078"/>
            <a:ext cx="2685506" cy="23819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A64DED-077B-2445-B1EC-E16A7F7E7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6777" y="4001294"/>
            <a:ext cx="2690394" cy="239035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B3D5914-51E3-EC74-6A50-73F389AEF3A7}"/>
              </a:ext>
            </a:extLst>
          </p:cNvPr>
          <p:cNvCxnSpPr>
            <a:cxnSpLocks/>
          </p:cNvCxnSpPr>
          <p:nvPr/>
        </p:nvCxnSpPr>
        <p:spPr>
          <a:xfrm>
            <a:off x="5294376" y="5445633"/>
            <a:ext cx="1379029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5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8D086-B959-C770-694B-30E90953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פתרון: הגדלת מודל מאומן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588BB1-202D-7CED-6179-D03FB9B082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he-IL" b="0" dirty="0">
                    <a:latin typeface="Cambria Math" panose="02040503050406030204" pitchFamily="18" charset="0"/>
                  </a:rPr>
                  <a:t>צריך להתאים את המודל לגודל קלט שונה </a:t>
                </a:r>
                <a:endParaRPr lang="he-IL" b="0" i="1" dirty="0">
                  <a:latin typeface="Cambria Math" panose="02040503050406030204" pitchFamily="18" charset="0"/>
                </a:endParaRPr>
              </a:p>
              <a:p>
                <a:pPr marL="0" indent="0" rtl="1">
                  <a:buNone/>
                </a:pPr>
                <a:endParaRPr lang="he-IL" b="0" i="1" dirty="0">
                  <a:latin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 algn="r">
                  <a:buNone/>
                </a:pPr>
                <a:endParaRPr lang="en-US" sz="2400" dirty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𝑜𝑢𝑡𝑝𝑢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𝑛𝑒𝑢𝑟𝑜𝑛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algn="r" rtl="1"/>
                <a:endParaRPr lang="en-US" dirty="0"/>
              </a:p>
              <a:p>
                <a:pPr marL="0" indent="0" algn="r" rtl="1">
                  <a:buNone/>
                </a:pPr>
                <a:r>
                  <a:rPr lang="he-IL" dirty="0"/>
                  <a:t>ניסיתי </a:t>
                </a:r>
                <a:r>
                  <a:rPr lang="en-US" dirty="0"/>
                  <a:t>interpolation</a:t>
                </a:r>
                <a:r>
                  <a:rPr lang="he-IL" dirty="0"/>
                  <a:t> ו-</a:t>
                </a:r>
                <a:r>
                  <a:rPr lang="en-US" dirty="0"/>
                  <a:t>zero padding</a:t>
                </a:r>
              </a:p>
              <a:p>
                <a:pPr algn="r" rtl="1"/>
                <a:endParaRPr lang="he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588BB1-202D-7CED-6179-D03FB9B082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t="-2381" r="-1159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A7C9AE36-9E73-DE9C-3CF0-AEB38169461C}"/>
              </a:ext>
            </a:extLst>
          </p:cNvPr>
          <p:cNvSpPr/>
          <p:nvPr/>
        </p:nvSpPr>
        <p:spPr>
          <a:xfrm>
            <a:off x="5968804" y="5563433"/>
            <a:ext cx="2288227" cy="60438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526DF2-B51F-121B-3C31-323487DABF89}"/>
              </a:ext>
            </a:extLst>
          </p:cNvPr>
          <p:cNvGrpSpPr/>
          <p:nvPr/>
        </p:nvGrpSpPr>
        <p:grpSpPr>
          <a:xfrm>
            <a:off x="2844601" y="4715233"/>
            <a:ext cx="1879041" cy="652796"/>
            <a:chOff x="2844601" y="4715233"/>
            <a:chExt cx="1879041" cy="652796"/>
          </a:xfrm>
        </p:grpSpPr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96A55841-1DA2-559C-86DE-D7FAB98CC24C}"/>
                </a:ext>
              </a:extLst>
            </p:cNvPr>
            <p:cNvSpPr/>
            <p:nvPr/>
          </p:nvSpPr>
          <p:spPr>
            <a:xfrm rot="16200000">
              <a:off x="3642388" y="4014221"/>
              <a:ext cx="283464" cy="1685488"/>
            </a:xfrm>
            <a:prstGeom prst="leftBrace">
              <a:avLst>
                <a:gd name="adj1" fmla="val 66397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328F75-A3DE-225B-311A-9BF5A408F59D}"/>
                </a:ext>
              </a:extLst>
            </p:cNvPr>
            <p:cNvSpPr txBox="1"/>
            <p:nvPr/>
          </p:nvSpPr>
          <p:spPr>
            <a:xfrm>
              <a:off x="2844601" y="4998697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1"/>
              <a:r>
                <a:rPr lang="he-IL" dirty="0">
                  <a:solidFill>
                    <a:srgbClr val="FF0000"/>
                  </a:solidFill>
                </a:rPr>
                <a:t>הביטוי גדל ← </a:t>
              </a:r>
              <a:r>
                <a:rPr lang="en-US" dirty="0">
                  <a:solidFill>
                    <a:srgbClr val="FF0000"/>
                  </a:solidFill>
                </a:rPr>
                <a:t>k</a:t>
              </a:r>
              <a:r>
                <a:rPr lang="he-IL" dirty="0">
                  <a:solidFill>
                    <a:srgbClr val="FF0000"/>
                  </a:solidFill>
                </a:rPr>
                <a:t> גדל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1A1E66D-2E19-B38F-EA05-35D7D15071E6}"/>
              </a:ext>
            </a:extLst>
          </p:cNvPr>
          <p:cNvGrpSpPr/>
          <p:nvPr/>
        </p:nvGrpSpPr>
        <p:grpSpPr>
          <a:xfrm>
            <a:off x="6006465" y="2545961"/>
            <a:ext cx="5051681" cy="2471024"/>
            <a:chOff x="6072650" y="3516059"/>
            <a:chExt cx="5346398" cy="261518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4BB6783-4C41-22D9-E99C-5EF32AC11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2650" y="3516059"/>
              <a:ext cx="5346398" cy="2615184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CFA1800-FB59-4B39-96A8-E705B9663C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2016" y="4548934"/>
              <a:ext cx="822960" cy="0"/>
            </a:xfrm>
            <a:prstGeom prst="straightConnector1">
              <a:avLst/>
            </a:prstGeom>
            <a:ln w="190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2F59E8-515B-8D4E-B23B-065BB5D88DB0}"/>
                </a:ext>
              </a:extLst>
            </p:cNvPr>
            <p:cNvSpPr txBox="1"/>
            <p:nvPr/>
          </p:nvSpPr>
          <p:spPr>
            <a:xfrm>
              <a:off x="9953762" y="4308957"/>
              <a:ext cx="14326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he-IL" sz="1200" dirty="0">
                  <a:solidFill>
                    <a:srgbClr val="FFFF00"/>
                  </a:solidFill>
                </a:rPr>
                <a:t>השכבה שצריך לשנות</a:t>
              </a:r>
              <a:endParaRPr lang="en-US" sz="12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630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549E-5DCE-46E8-B7B4-3EBB420F8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קצת על המשחק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99DCF-2968-C026-9058-82DE43CC2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864" y="1825625"/>
            <a:ext cx="5583936" cy="4351338"/>
          </a:xfrm>
        </p:spPr>
        <p:txBody>
          <a:bodyPr/>
          <a:lstStyle/>
          <a:p>
            <a:pPr algn="r" rtl="1"/>
            <a:r>
              <a:rPr lang="en-US" dirty="0"/>
              <a:t>Snake</a:t>
            </a:r>
            <a:r>
              <a:rPr lang="he-IL" dirty="0"/>
              <a:t> הוא משחק לשחקן אחד בדמות נחש</a:t>
            </a:r>
            <a:r>
              <a:rPr lang="en-US" dirty="0"/>
              <a:t>,</a:t>
            </a:r>
            <a:r>
              <a:rPr lang="he-IL" dirty="0"/>
              <a:t> שזז בגריד של משבצות.</a:t>
            </a:r>
          </a:p>
          <a:p>
            <a:pPr algn="r" rtl="1"/>
            <a:r>
              <a:rPr lang="he-IL" dirty="0"/>
              <a:t>מטרת המשחק היא לאכול כמה שיותר תפוחים בלי להיתקע בכלום.</a:t>
            </a:r>
            <a:endParaRPr lang="en-US" dirty="0"/>
          </a:p>
          <a:p>
            <a:pPr algn="r" rtl="1"/>
            <a:r>
              <a:rPr lang="he-IL" dirty="0"/>
              <a:t>הנחש גדל לאחר אכילת תפוח – מקשה את המשחק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A6D8E-A518-0B34-9305-A57D9E3D5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386" y="2342451"/>
            <a:ext cx="4287826" cy="383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61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E2851-CFD7-C703-FF7F-0BA437ACC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274" y="1702196"/>
            <a:ext cx="3607689" cy="3453608"/>
          </a:xfrm>
        </p:spPr>
        <p:txBody>
          <a:bodyPr>
            <a:normAutofit/>
          </a:bodyPr>
          <a:lstStyle/>
          <a:p>
            <a:pPr algn="ctr" rtl="1"/>
            <a:r>
              <a:rPr lang="he-IL" dirty="0"/>
              <a:t>הגדלת מודל מאומן - תוצאות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4E0A78-2D33-51C1-5D20-14397C0BA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15" y="803659"/>
            <a:ext cx="6719385" cy="503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13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8D086-B959-C770-694B-30E90953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בכמה להגדיל?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88BB1-202D-7CED-6179-D03FB9B08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1">
              <a:buNone/>
            </a:pPr>
            <a:r>
              <a:rPr lang="he-IL" dirty="0"/>
              <a:t>אפשר </a:t>
            </a:r>
            <a:r>
              <a:rPr lang="he-IL" i="1" dirty="0"/>
              <a:t>לנסות</a:t>
            </a:r>
            <a:r>
              <a:rPr lang="he-IL" dirty="0"/>
              <a:t> לחזות את יעילות ההגדלה באמצעות אימון מקדים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E5CC5C-8932-E12C-A5D8-3444CB237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1256"/>
            <a:ext cx="4623107" cy="34673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A3F7CB-2997-473A-29A6-3981772326B4}"/>
              </a:ext>
            </a:extLst>
          </p:cNvPr>
          <p:cNvSpPr/>
          <p:nvPr/>
        </p:nvSpPr>
        <p:spPr>
          <a:xfrm>
            <a:off x="6318504" y="2631256"/>
            <a:ext cx="4540811" cy="3467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Full training performance comparison</a:t>
            </a:r>
          </a:p>
        </p:txBody>
      </p:sp>
    </p:spTree>
    <p:extLst>
      <p:ext uri="{BB962C8B-B14F-4D97-AF65-F5344CB8AC3E}">
        <p14:creationId xmlns:p14="http://schemas.microsoft.com/office/powerpoint/2010/main" val="3404965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E2851-CFD7-C703-FF7F-0BA437AC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מצבים זהים לכאורה</a:t>
            </a:r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C426716-A683-65F1-6043-5680D97D9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09" y="2701586"/>
            <a:ext cx="3363662" cy="335458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87D4EB30-674A-515B-505A-59213163A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330" y="2728513"/>
            <a:ext cx="3336661" cy="3327656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A8D6F7F5-854A-8E6B-CB9E-FF4358136D30}"/>
              </a:ext>
            </a:extLst>
          </p:cNvPr>
          <p:cNvSpPr txBox="1"/>
          <p:nvPr/>
        </p:nvSpPr>
        <p:spPr>
          <a:xfrm>
            <a:off x="4121442" y="2020104"/>
            <a:ext cx="3949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000" dirty="0"/>
              <a:t>הסוכן מקבל את המצב הנוכחי ללא מידע על העבר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5563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E2851-CFD7-C703-FF7F-0BA437AC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הבעיה</a:t>
            </a:r>
            <a:endParaRPr lang="en-US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49B6BB1-A75B-CAE0-6C8E-F600508FE574}"/>
              </a:ext>
            </a:extLst>
          </p:cNvPr>
          <p:cNvGrpSpPr/>
          <p:nvPr/>
        </p:nvGrpSpPr>
        <p:grpSpPr>
          <a:xfrm>
            <a:off x="8311330" y="2418125"/>
            <a:ext cx="3336661" cy="3638045"/>
            <a:chOff x="6812379" y="1840236"/>
            <a:chExt cx="3937583" cy="429324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897E05F-7DAA-CE20-8AB4-241D6B9D0BBC}"/>
                </a:ext>
              </a:extLst>
            </p:cNvPr>
            <p:cNvGrpSpPr/>
            <p:nvPr/>
          </p:nvGrpSpPr>
          <p:grpSpPr>
            <a:xfrm>
              <a:off x="6812379" y="1840236"/>
              <a:ext cx="3937583" cy="4293245"/>
              <a:chOff x="5252236" y="2211289"/>
              <a:chExt cx="3294142" cy="3591685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451FD078-9BD2-4B66-2D90-8E6FAF6544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52236" y="2517723"/>
                <a:ext cx="3294142" cy="3285251"/>
              </a:xfrm>
              <a:prstGeom prst="rect">
                <a:avLst/>
              </a:prstGeom>
            </p:spPr>
          </p:pic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EDB46306-5187-F4DC-13A1-07A3C97E52CC}"/>
                  </a:ext>
                </a:extLst>
              </p:cNvPr>
              <p:cNvGrpSpPr/>
              <p:nvPr/>
            </p:nvGrpSpPr>
            <p:grpSpPr>
              <a:xfrm rot="10800000">
                <a:off x="5979698" y="2211289"/>
                <a:ext cx="857601" cy="1537083"/>
                <a:chOff x="5547320" y="3181725"/>
                <a:chExt cx="882118" cy="1581024"/>
              </a:xfrm>
            </p:grpSpPr>
            <p:sp>
              <p:nvSpPr>
                <p:cNvPr id="36" name="Arrow: Right 35">
                  <a:extLst>
                    <a:ext uri="{FF2B5EF4-FFF2-40B4-BE49-F238E27FC236}">
                      <a16:creationId xmlns:a16="http://schemas.microsoft.com/office/drawing/2014/main" id="{BA2FD6AC-DF1C-6567-A881-A6C5B9D399CA}"/>
                    </a:ext>
                  </a:extLst>
                </p:cNvPr>
                <p:cNvSpPr/>
                <p:nvPr/>
              </p:nvSpPr>
              <p:spPr>
                <a:xfrm>
                  <a:off x="5832732" y="3889441"/>
                  <a:ext cx="264222" cy="12385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Arrow: Right 36">
                  <a:extLst>
                    <a:ext uri="{FF2B5EF4-FFF2-40B4-BE49-F238E27FC236}">
                      <a16:creationId xmlns:a16="http://schemas.microsoft.com/office/drawing/2014/main" id="{28DE6A1C-6C41-97C0-E1D0-EB1E7C910BFF}"/>
                    </a:ext>
                  </a:extLst>
                </p:cNvPr>
                <p:cNvSpPr/>
                <p:nvPr/>
              </p:nvSpPr>
              <p:spPr>
                <a:xfrm rot="5400000">
                  <a:off x="5541779" y="4220644"/>
                  <a:ext cx="264222" cy="12385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" name="Flowchart: Connector 38">
                  <a:extLst>
                    <a:ext uri="{FF2B5EF4-FFF2-40B4-BE49-F238E27FC236}">
                      <a16:creationId xmlns:a16="http://schemas.microsoft.com/office/drawing/2014/main" id="{48E2ACAB-395B-2C5A-2A79-AF6D267ACF8C}"/>
                    </a:ext>
                  </a:extLst>
                </p:cNvPr>
                <p:cNvSpPr/>
                <p:nvPr/>
              </p:nvSpPr>
              <p:spPr>
                <a:xfrm rot="10800000">
                  <a:off x="5625639" y="3181725"/>
                  <a:ext cx="253139" cy="25313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40" name="Flowchart: Connector 39">
                  <a:extLst>
                    <a:ext uri="{FF2B5EF4-FFF2-40B4-BE49-F238E27FC236}">
                      <a16:creationId xmlns:a16="http://schemas.microsoft.com/office/drawing/2014/main" id="{EFC3221C-4829-FFE2-A0BE-BE66AF4052EE}"/>
                    </a:ext>
                  </a:extLst>
                </p:cNvPr>
                <p:cNvSpPr/>
                <p:nvPr/>
              </p:nvSpPr>
              <p:spPr>
                <a:xfrm rot="10800000">
                  <a:off x="6176299" y="3824797"/>
                  <a:ext cx="253139" cy="25313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41" name="Flowchart: Connector 40">
                  <a:extLst>
                    <a:ext uri="{FF2B5EF4-FFF2-40B4-BE49-F238E27FC236}">
                      <a16:creationId xmlns:a16="http://schemas.microsoft.com/office/drawing/2014/main" id="{6432D728-42F8-09CC-E1CD-A5B7A1152884}"/>
                    </a:ext>
                  </a:extLst>
                </p:cNvPr>
                <p:cNvSpPr/>
                <p:nvPr/>
              </p:nvSpPr>
              <p:spPr>
                <a:xfrm rot="10800000">
                  <a:off x="5547320" y="4509611"/>
                  <a:ext cx="253139" cy="25313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38" name="Arrow: Right 37">
                  <a:extLst>
                    <a:ext uri="{FF2B5EF4-FFF2-40B4-BE49-F238E27FC236}">
                      <a16:creationId xmlns:a16="http://schemas.microsoft.com/office/drawing/2014/main" id="{A6D4D48F-9D47-0D24-8299-FC3421458491}"/>
                    </a:ext>
                  </a:extLst>
                </p:cNvPr>
                <p:cNvSpPr/>
                <p:nvPr/>
              </p:nvSpPr>
              <p:spPr>
                <a:xfrm rot="16200000">
                  <a:off x="5620097" y="3588554"/>
                  <a:ext cx="264222" cy="12385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863E95A-D69D-04A3-AA22-A0F8B182A3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50438" y="3009793"/>
              <a:ext cx="468150" cy="238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26B5491-2394-0ECB-D6C4-FDA29FE31472}"/>
                </a:ext>
              </a:extLst>
            </p:cNvPr>
            <p:cNvCxnSpPr/>
            <p:nvPr/>
          </p:nvCxnSpPr>
          <p:spPr>
            <a:xfrm>
              <a:off x="8559962" y="2773255"/>
              <a:ext cx="46815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C396F33-9A74-FF6A-ADC6-F19863CDBCF2}"/>
                </a:ext>
              </a:extLst>
            </p:cNvPr>
            <p:cNvCxnSpPr>
              <a:cxnSpLocks/>
            </p:cNvCxnSpPr>
            <p:nvPr/>
          </p:nvCxnSpPr>
          <p:spPr>
            <a:xfrm>
              <a:off x="9028112" y="2763731"/>
              <a:ext cx="0" cy="255586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D00A6C4-3A6E-B037-E5D9-1586B72136B2}"/>
                </a:ext>
              </a:extLst>
            </p:cNvPr>
            <p:cNvCxnSpPr>
              <a:cxnSpLocks/>
            </p:cNvCxnSpPr>
            <p:nvPr/>
          </p:nvCxnSpPr>
          <p:spPr>
            <a:xfrm>
              <a:off x="8559962" y="3236012"/>
              <a:ext cx="46815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BAE7659-B9A7-5A4E-0022-A9479E9758C2}"/>
                </a:ext>
              </a:extLst>
            </p:cNvPr>
            <p:cNvCxnSpPr>
              <a:cxnSpLocks/>
            </p:cNvCxnSpPr>
            <p:nvPr/>
          </p:nvCxnSpPr>
          <p:spPr>
            <a:xfrm>
              <a:off x="8559962" y="3009793"/>
              <a:ext cx="0" cy="235235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399FFA2-1FE4-B5B2-847D-BED219A9DF72}"/>
                </a:ext>
              </a:extLst>
            </p:cNvPr>
            <p:cNvCxnSpPr>
              <a:cxnSpLocks/>
            </p:cNvCxnSpPr>
            <p:nvPr/>
          </p:nvCxnSpPr>
          <p:spPr>
            <a:xfrm>
              <a:off x="9028112" y="3226594"/>
              <a:ext cx="0" cy="49768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B3DED54-285A-4F89-AFAD-0A9704F77B9D}"/>
              </a:ext>
            </a:extLst>
          </p:cNvPr>
          <p:cNvGrpSpPr/>
          <p:nvPr/>
        </p:nvGrpSpPr>
        <p:grpSpPr>
          <a:xfrm>
            <a:off x="544009" y="2418127"/>
            <a:ext cx="3363662" cy="3638043"/>
            <a:chOff x="1446799" y="1874702"/>
            <a:chExt cx="3937583" cy="425878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58851BC-484F-3155-1591-BABF26893435}"/>
                </a:ext>
              </a:extLst>
            </p:cNvPr>
            <p:cNvGrpSpPr/>
            <p:nvPr/>
          </p:nvGrpSpPr>
          <p:grpSpPr>
            <a:xfrm>
              <a:off x="1446799" y="1874702"/>
              <a:ext cx="3937583" cy="4258780"/>
              <a:chOff x="1480891" y="2230234"/>
              <a:chExt cx="3294142" cy="3562851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9F3F82C6-A4A4-9421-0BDE-F7242892EF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80891" y="2507834"/>
                <a:ext cx="3294142" cy="3285251"/>
              </a:xfrm>
              <a:prstGeom prst="rect">
                <a:avLst/>
              </a:prstGeom>
            </p:spPr>
          </p:pic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55844D6-A0FF-7488-66DE-265AA20B2CDC}"/>
                  </a:ext>
                </a:extLst>
              </p:cNvPr>
              <p:cNvGrpSpPr/>
              <p:nvPr/>
            </p:nvGrpSpPr>
            <p:grpSpPr>
              <a:xfrm rot="16200000">
                <a:off x="2512789" y="1908903"/>
                <a:ext cx="874910" cy="1517571"/>
                <a:chOff x="5553121" y="3170049"/>
                <a:chExt cx="899923" cy="1560955"/>
              </a:xfrm>
            </p:grpSpPr>
            <p:sp>
              <p:nvSpPr>
                <p:cNvPr id="17" name="Arrow: Right 16">
                  <a:extLst>
                    <a:ext uri="{FF2B5EF4-FFF2-40B4-BE49-F238E27FC236}">
                      <a16:creationId xmlns:a16="http://schemas.microsoft.com/office/drawing/2014/main" id="{63A1C326-5186-8004-35A9-089CDFAD3086}"/>
                    </a:ext>
                  </a:extLst>
                </p:cNvPr>
                <p:cNvSpPr/>
                <p:nvPr/>
              </p:nvSpPr>
              <p:spPr>
                <a:xfrm>
                  <a:off x="5848468" y="3873704"/>
                  <a:ext cx="264222" cy="12385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Arrow: Right 17">
                  <a:extLst>
                    <a:ext uri="{FF2B5EF4-FFF2-40B4-BE49-F238E27FC236}">
                      <a16:creationId xmlns:a16="http://schemas.microsoft.com/office/drawing/2014/main" id="{BA7A5791-A2B0-F9F2-6B11-A1C5BB8FBAD3}"/>
                    </a:ext>
                  </a:extLst>
                </p:cNvPr>
                <p:cNvSpPr/>
                <p:nvPr/>
              </p:nvSpPr>
              <p:spPr>
                <a:xfrm rot="5400000">
                  <a:off x="5617584" y="4230446"/>
                  <a:ext cx="264222" cy="12385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Arrow: Right 18">
                  <a:extLst>
                    <a:ext uri="{FF2B5EF4-FFF2-40B4-BE49-F238E27FC236}">
                      <a16:creationId xmlns:a16="http://schemas.microsoft.com/office/drawing/2014/main" id="{300FF893-5832-5443-F37C-E762318F354F}"/>
                    </a:ext>
                  </a:extLst>
                </p:cNvPr>
                <p:cNvSpPr/>
                <p:nvPr/>
              </p:nvSpPr>
              <p:spPr>
                <a:xfrm rot="16200000">
                  <a:off x="5541779" y="3560253"/>
                  <a:ext cx="264222" cy="12385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Flowchart: Connector 19">
                  <a:extLst>
                    <a:ext uri="{FF2B5EF4-FFF2-40B4-BE49-F238E27FC236}">
                      <a16:creationId xmlns:a16="http://schemas.microsoft.com/office/drawing/2014/main" id="{9EE9DBC9-779B-F184-34A5-B8ED979A3E3C}"/>
                    </a:ext>
                  </a:extLst>
                </p:cNvPr>
                <p:cNvSpPr/>
                <p:nvPr/>
              </p:nvSpPr>
              <p:spPr>
                <a:xfrm rot="5400000">
                  <a:off x="5553121" y="3170049"/>
                  <a:ext cx="253139" cy="253139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21" name="Flowchart: Connector 20">
                  <a:extLst>
                    <a:ext uri="{FF2B5EF4-FFF2-40B4-BE49-F238E27FC236}">
                      <a16:creationId xmlns:a16="http://schemas.microsoft.com/office/drawing/2014/main" id="{A9C5F27D-4820-99FE-0836-C2FF5E445385}"/>
                    </a:ext>
                  </a:extLst>
                </p:cNvPr>
                <p:cNvSpPr/>
                <p:nvPr/>
              </p:nvSpPr>
              <p:spPr>
                <a:xfrm rot="5400000">
                  <a:off x="6199905" y="3809062"/>
                  <a:ext cx="253139" cy="253139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22" name="Flowchart: Connector 21">
                  <a:extLst>
                    <a:ext uri="{FF2B5EF4-FFF2-40B4-BE49-F238E27FC236}">
                      <a16:creationId xmlns:a16="http://schemas.microsoft.com/office/drawing/2014/main" id="{BB7EB3FA-6B2F-2379-0C27-7D765F7C2A07}"/>
                    </a:ext>
                  </a:extLst>
                </p:cNvPr>
                <p:cNvSpPr/>
                <p:nvPr/>
              </p:nvSpPr>
              <p:spPr>
                <a:xfrm rot="5239128">
                  <a:off x="5621594" y="4477865"/>
                  <a:ext cx="253139" cy="253139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0867DB2-A775-1BCB-5BC3-4986044FDF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2901" y="2768493"/>
              <a:ext cx="2381" cy="955783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7DC0837-6D41-BE59-CF17-249883495812}"/>
                </a:ext>
              </a:extLst>
            </p:cNvPr>
            <p:cNvCxnSpPr>
              <a:cxnSpLocks/>
            </p:cNvCxnSpPr>
            <p:nvPr/>
          </p:nvCxnSpPr>
          <p:spPr>
            <a:xfrm>
              <a:off x="3428159" y="2768493"/>
              <a:ext cx="0" cy="476535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4BAA97E-0063-F977-15E8-26D7564DA6F9}"/>
                </a:ext>
              </a:extLst>
            </p:cNvPr>
            <p:cNvCxnSpPr>
              <a:cxnSpLocks/>
            </p:cNvCxnSpPr>
            <p:nvPr/>
          </p:nvCxnSpPr>
          <p:spPr>
            <a:xfrm>
              <a:off x="3193417" y="2763731"/>
              <a:ext cx="0" cy="476535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A952C02-6E7A-2A39-8ACD-C61D26E4BDAD}"/>
                </a:ext>
              </a:extLst>
            </p:cNvPr>
            <p:cNvCxnSpPr>
              <a:cxnSpLocks/>
            </p:cNvCxnSpPr>
            <p:nvPr/>
          </p:nvCxnSpPr>
          <p:spPr>
            <a:xfrm>
              <a:off x="3183472" y="3236012"/>
              <a:ext cx="242306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9B055E2-25BC-9131-E732-F9527ACF2757}"/>
                </a:ext>
              </a:extLst>
            </p:cNvPr>
            <p:cNvCxnSpPr>
              <a:cxnSpLocks/>
            </p:cNvCxnSpPr>
            <p:nvPr/>
          </p:nvCxnSpPr>
          <p:spPr>
            <a:xfrm>
              <a:off x="3423397" y="2777910"/>
              <a:ext cx="242306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004FCBB-F1B6-1417-9721-56F0F0BA38C2}"/>
              </a:ext>
            </a:extLst>
          </p:cNvPr>
          <p:cNvSpPr txBox="1"/>
          <p:nvPr/>
        </p:nvSpPr>
        <p:spPr>
          <a:xfrm>
            <a:off x="8256416" y="1970477"/>
            <a:ext cx="344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0 ו-1 פעולות טובות, 2 פעולה גרועה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4B8B7-EA43-4526-5953-E5926614E20C}"/>
              </a:ext>
            </a:extLst>
          </p:cNvPr>
          <p:cNvSpPr txBox="1"/>
          <p:nvPr/>
        </p:nvSpPr>
        <p:spPr>
          <a:xfrm>
            <a:off x="550678" y="1968279"/>
            <a:ext cx="336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0 ו-2 פעולות טובות, 1 פעולה גרועה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5E5CA6-97DD-ED64-1C9C-1BE64E5C5533}"/>
              </a:ext>
            </a:extLst>
          </p:cNvPr>
          <p:cNvSpPr txBox="1"/>
          <p:nvPr/>
        </p:nvSpPr>
        <p:spPr>
          <a:xfrm>
            <a:off x="3949695" y="3716244"/>
            <a:ext cx="4292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000" dirty="0"/>
              <a:t>הפעולה הבטוחה היחידה היא 0, והמצב הבא לא ודאי</a:t>
            </a:r>
          </a:p>
          <a:p>
            <a:pPr algn="ctr" rtl="1"/>
            <a:r>
              <a:rPr lang="he-IL" sz="2000" dirty="0"/>
              <a:t>(יינתן פידבק </a:t>
            </a:r>
            <a:r>
              <a:rPr lang="he-IL" sz="2000" i="1" dirty="0"/>
              <a:t>שונה</a:t>
            </a:r>
            <a:r>
              <a:rPr lang="he-IL" sz="2000" dirty="0"/>
              <a:t> בנסיבות שנדמות זהות)</a:t>
            </a:r>
          </a:p>
        </p:txBody>
      </p:sp>
    </p:spTree>
    <p:extLst>
      <p:ext uri="{BB962C8B-B14F-4D97-AF65-F5344CB8AC3E}">
        <p14:creationId xmlns:p14="http://schemas.microsoft.com/office/powerpoint/2010/main" val="129199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656DB-EA66-BB53-2020-2221E282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פתרונות אפשריים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466CE-B430-2627-12F9-7C7A064B0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תנועה מוחלטת</a:t>
            </a:r>
          </a:p>
          <a:p>
            <a:pPr algn="r" rtl="1"/>
            <a:r>
              <a:rPr lang="he-IL" dirty="0"/>
              <a:t>ייצוג שונה לגוף הנחש</a:t>
            </a:r>
            <a:endParaRPr lang="en-US" dirty="0"/>
          </a:p>
          <a:p>
            <a:pPr algn="r" rtl="1"/>
            <a:r>
              <a:rPr lang="en-US" dirty="0">
                <a:hlinkClick r:id="rId2"/>
              </a:rPr>
              <a:t>State Frame Stacking</a:t>
            </a:r>
            <a:endParaRPr lang="en-US" dirty="0"/>
          </a:p>
          <a:p>
            <a:pPr algn="r" rtl="1"/>
            <a:r>
              <a:rPr lang="he-IL" dirty="0"/>
              <a:t>כיוון התנועה כחלק מהקלט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FB5B701-99DB-ECE0-113B-573F1474CD94}"/>
              </a:ext>
            </a:extLst>
          </p:cNvPr>
          <p:cNvCxnSpPr>
            <a:cxnSpLocks/>
          </p:cNvCxnSpPr>
          <p:nvPr/>
        </p:nvCxnSpPr>
        <p:spPr>
          <a:xfrm>
            <a:off x="4700587" y="2076450"/>
            <a:ext cx="3700463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70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E2851-CFD7-C703-FF7F-0BA437AC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פתרון: תנועה מוחלטת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7272A16-9ED5-7BC4-1AFD-2B7B7093169C}"/>
              </a:ext>
            </a:extLst>
          </p:cNvPr>
          <p:cNvGrpSpPr/>
          <p:nvPr/>
        </p:nvGrpSpPr>
        <p:grpSpPr>
          <a:xfrm>
            <a:off x="544009" y="2418127"/>
            <a:ext cx="3363662" cy="3638043"/>
            <a:chOff x="361129" y="2418127"/>
            <a:chExt cx="3363662" cy="3638043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1B3DED54-285A-4F89-AFAD-0A9704F77B9D}"/>
                </a:ext>
              </a:extLst>
            </p:cNvPr>
            <p:cNvGrpSpPr/>
            <p:nvPr/>
          </p:nvGrpSpPr>
          <p:grpSpPr>
            <a:xfrm>
              <a:off x="361129" y="2418127"/>
              <a:ext cx="3363662" cy="3638043"/>
              <a:chOff x="1446799" y="1874702"/>
              <a:chExt cx="3937583" cy="4258780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958851BC-484F-3155-1591-BABF26893435}"/>
                  </a:ext>
                </a:extLst>
              </p:cNvPr>
              <p:cNvGrpSpPr/>
              <p:nvPr/>
            </p:nvGrpSpPr>
            <p:grpSpPr>
              <a:xfrm>
                <a:off x="1446799" y="1874702"/>
                <a:ext cx="3937583" cy="4258780"/>
                <a:chOff x="1480891" y="2230234"/>
                <a:chExt cx="3294142" cy="3562851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9F3F82C6-A4A4-9421-0BDE-F7242892EF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80891" y="2507834"/>
                  <a:ext cx="3294142" cy="3285251"/>
                </a:xfrm>
                <a:prstGeom prst="rect">
                  <a:avLst/>
                </a:prstGeom>
              </p:spPr>
            </p:pic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D55844D6-A0FF-7488-66DE-265AA20B2CDC}"/>
                    </a:ext>
                  </a:extLst>
                </p:cNvPr>
                <p:cNvGrpSpPr/>
                <p:nvPr/>
              </p:nvGrpSpPr>
              <p:grpSpPr>
                <a:xfrm rot="16200000">
                  <a:off x="2512789" y="1908903"/>
                  <a:ext cx="874910" cy="1517571"/>
                  <a:chOff x="5553121" y="3170049"/>
                  <a:chExt cx="899923" cy="1560955"/>
                </a:xfrm>
              </p:grpSpPr>
              <p:sp>
                <p:nvSpPr>
                  <p:cNvPr id="17" name="Arrow: Right 16">
                    <a:extLst>
                      <a:ext uri="{FF2B5EF4-FFF2-40B4-BE49-F238E27FC236}">
                        <a16:creationId xmlns:a16="http://schemas.microsoft.com/office/drawing/2014/main" id="{63A1C326-5186-8004-35A9-089CDFAD3086}"/>
                      </a:ext>
                    </a:extLst>
                  </p:cNvPr>
                  <p:cNvSpPr/>
                  <p:nvPr/>
                </p:nvSpPr>
                <p:spPr>
                  <a:xfrm>
                    <a:off x="5848468" y="3873704"/>
                    <a:ext cx="264222" cy="123854"/>
                  </a:xfrm>
                  <a:prstGeom prst="rightArrow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" name="Arrow: Right 17">
                    <a:extLst>
                      <a:ext uri="{FF2B5EF4-FFF2-40B4-BE49-F238E27FC236}">
                        <a16:creationId xmlns:a16="http://schemas.microsoft.com/office/drawing/2014/main" id="{BA7A5791-A2B0-F9F2-6B11-A1C5BB8FBAD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616049" y="4230446"/>
                    <a:ext cx="264222" cy="123854"/>
                  </a:xfrm>
                  <a:prstGeom prst="rightArrow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" name="Arrow: Right 18">
                    <a:extLst>
                      <a:ext uri="{FF2B5EF4-FFF2-40B4-BE49-F238E27FC236}">
                        <a16:creationId xmlns:a16="http://schemas.microsoft.com/office/drawing/2014/main" id="{300FF893-5832-5443-F37C-E762318F354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41779" y="3560253"/>
                    <a:ext cx="264222" cy="123854"/>
                  </a:xfrm>
                  <a:prstGeom prst="rightArrow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Flowchart: Connector 19">
                    <a:extLst>
                      <a:ext uri="{FF2B5EF4-FFF2-40B4-BE49-F238E27FC236}">
                        <a16:creationId xmlns:a16="http://schemas.microsoft.com/office/drawing/2014/main" id="{9EE9DBC9-779B-F184-34A5-B8ED979A3E3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53121" y="3170049"/>
                    <a:ext cx="253139" cy="253139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21" name="Flowchart: Connector 20">
                    <a:extLst>
                      <a:ext uri="{FF2B5EF4-FFF2-40B4-BE49-F238E27FC236}">
                        <a16:creationId xmlns:a16="http://schemas.microsoft.com/office/drawing/2014/main" id="{A9C5F27D-4820-99FE-0836-C2FF5E44538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99905" y="3809062"/>
                    <a:ext cx="253139" cy="253139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22" name="Flowchart: Connector 21">
                    <a:extLst>
                      <a:ext uri="{FF2B5EF4-FFF2-40B4-BE49-F238E27FC236}">
                        <a16:creationId xmlns:a16="http://schemas.microsoft.com/office/drawing/2014/main" id="{BB7EB3FA-6B2F-2379-0C27-7D765F7C2A07}"/>
                      </a:ext>
                    </a:extLst>
                  </p:cNvPr>
                  <p:cNvSpPr/>
                  <p:nvPr/>
                </p:nvSpPr>
                <p:spPr>
                  <a:xfrm rot="5239128">
                    <a:off x="5621594" y="4477865"/>
                    <a:ext cx="253139" cy="253139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</p:grpSp>
          </p:grp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0867DB2-A775-1BCB-5BC3-4986044FDF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62901" y="2768493"/>
                <a:ext cx="2381" cy="955783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7DC0837-6D41-BE59-CF17-2498834958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8159" y="2768493"/>
                <a:ext cx="0" cy="476535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34BAA97E-0063-F977-15E8-26D7564DA6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3417" y="2763731"/>
                <a:ext cx="0" cy="476535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DA952C02-6E7A-2A39-8ACD-C61D26E4BD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3472" y="3236012"/>
                <a:ext cx="242306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A9B055E2-25BC-9131-E732-F9527ACF27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3397" y="2777910"/>
                <a:ext cx="242306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A9964004-7E8A-4E7F-3AA6-C60F8D6B6ECB}"/>
                </a:ext>
              </a:extLst>
            </p:cNvPr>
            <p:cNvSpPr/>
            <p:nvPr/>
          </p:nvSpPr>
          <p:spPr>
            <a:xfrm>
              <a:off x="1635167" y="3725769"/>
              <a:ext cx="249280" cy="24927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732D75A-5BEC-EF2B-57B3-1CED3C6592DE}"/>
                </a:ext>
              </a:extLst>
            </p:cNvPr>
            <p:cNvSpPr/>
            <p:nvPr/>
          </p:nvSpPr>
          <p:spPr>
            <a:xfrm rot="5400000">
              <a:off x="1629710" y="3452455"/>
              <a:ext cx="260194" cy="121966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025848-3E63-3A1A-5E80-0725A97F23EF}"/>
              </a:ext>
            </a:extLst>
          </p:cNvPr>
          <p:cNvGrpSpPr/>
          <p:nvPr/>
        </p:nvGrpSpPr>
        <p:grpSpPr>
          <a:xfrm>
            <a:off x="8311316" y="2418125"/>
            <a:ext cx="3336656" cy="3638045"/>
            <a:chOff x="8402756" y="2418125"/>
            <a:chExt cx="3336656" cy="3638045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E49B6BB1-A75B-CAE0-6C8E-F600508FE574}"/>
                </a:ext>
              </a:extLst>
            </p:cNvPr>
            <p:cNvGrpSpPr/>
            <p:nvPr/>
          </p:nvGrpSpPr>
          <p:grpSpPr>
            <a:xfrm>
              <a:off x="8402756" y="2418125"/>
              <a:ext cx="3336656" cy="3638045"/>
              <a:chOff x="6812374" y="1840236"/>
              <a:chExt cx="3937581" cy="4293245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897E05F-7DAA-CE20-8AB4-241D6B9D0BBC}"/>
                  </a:ext>
                </a:extLst>
              </p:cNvPr>
              <p:cNvGrpSpPr/>
              <p:nvPr/>
            </p:nvGrpSpPr>
            <p:grpSpPr>
              <a:xfrm>
                <a:off x="6812374" y="1840236"/>
                <a:ext cx="3937581" cy="4293245"/>
                <a:chOff x="5252236" y="2211289"/>
                <a:chExt cx="3294142" cy="3591685"/>
              </a:xfrm>
            </p:grpSpPr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451FD078-9BD2-4B66-2D90-8E6FAF6544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252236" y="2517723"/>
                  <a:ext cx="3294142" cy="3285251"/>
                </a:xfrm>
                <a:prstGeom prst="rect">
                  <a:avLst/>
                </a:prstGeom>
              </p:spPr>
            </p:pic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EDB46306-5187-F4DC-13A1-07A3C97E52CC}"/>
                    </a:ext>
                  </a:extLst>
                </p:cNvPr>
                <p:cNvGrpSpPr/>
                <p:nvPr/>
              </p:nvGrpSpPr>
              <p:grpSpPr>
                <a:xfrm rot="10800000">
                  <a:off x="5979693" y="2211289"/>
                  <a:ext cx="857601" cy="1537083"/>
                  <a:chOff x="5547320" y="3181725"/>
                  <a:chExt cx="882118" cy="1581024"/>
                </a:xfrm>
              </p:grpSpPr>
              <p:sp>
                <p:nvSpPr>
                  <p:cNvPr id="36" name="Arrow: Right 35">
                    <a:extLst>
                      <a:ext uri="{FF2B5EF4-FFF2-40B4-BE49-F238E27FC236}">
                        <a16:creationId xmlns:a16="http://schemas.microsoft.com/office/drawing/2014/main" id="{BA2FD6AC-DF1C-6567-A881-A6C5B9D399CA}"/>
                      </a:ext>
                    </a:extLst>
                  </p:cNvPr>
                  <p:cNvSpPr/>
                  <p:nvPr/>
                </p:nvSpPr>
                <p:spPr>
                  <a:xfrm>
                    <a:off x="5832732" y="3889441"/>
                    <a:ext cx="264222" cy="123854"/>
                  </a:xfrm>
                  <a:prstGeom prst="rightArrow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Arrow: Right 36">
                    <a:extLst>
                      <a:ext uri="{FF2B5EF4-FFF2-40B4-BE49-F238E27FC236}">
                        <a16:creationId xmlns:a16="http://schemas.microsoft.com/office/drawing/2014/main" id="{28DE6A1C-6C41-97C0-E1D0-EB1E7C910BF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41779" y="4220644"/>
                    <a:ext cx="264222" cy="123854"/>
                  </a:xfrm>
                  <a:prstGeom prst="rightArrow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" name="Flowchart: Connector 38">
                    <a:extLst>
                      <a:ext uri="{FF2B5EF4-FFF2-40B4-BE49-F238E27FC236}">
                        <a16:creationId xmlns:a16="http://schemas.microsoft.com/office/drawing/2014/main" id="{48E2ACAB-395B-2C5A-2A79-AF6D267ACF8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625639" y="3181725"/>
                    <a:ext cx="253139" cy="25313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40" name="Flowchart: Connector 39">
                    <a:extLst>
                      <a:ext uri="{FF2B5EF4-FFF2-40B4-BE49-F238E27FC236}">
                        <a16:creationId xmlns:a16="http://schemas.microsoft.com/office/drawing/2014/main" id="{EFC3221C-4829-FFE2-A0BE-BE66AF4052E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76299" y="3824797"/>
                    <a:ext cx="253139" cy="25313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41" name="Flowchart: Connector 40">
                    <a:extLst>
                      <a:ext uri="{FF2B5EF4-FFF2-40B4-BE49-F238E27FC236}">
                        <a16:creationId xmlns:a16="http://schemas.microsoft.com/office/drawing/2014/main" id="{6432D728-42F8-09CC-E1CD-A5B7A115288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547320" y="4509611"/>
                    <a:ext cx="253139" cy="25313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38" name="Arrow: Right 37">
                    <a:extLst>
                      <a:ext uri="{FF2B5EF4-FFF2-40B4-BE49-F238E27FC236}">
                        <a16:creationId xmlns:a16="http://schemas.microsoft.com/office/drawing/2014/main" id="{A6D4D48F-9D47-0D24-8299-FC342145849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620097" y="3588554"/>
                    <a:ext cx="264222" cy="123854"/>
                  </a:xfrm>
                  <a:prstGeom prst="rightArrow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863E95A-D69D-04A3-AA22-A0F8B182A3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50438" y="3009793"/>
                <a:ext cx="468150" cy="2381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526B5491-2394-0ECB-D6C4-FDA29FE31472}"/>
                  </a:ext>
                </a:extLst>
              </p:cNvPr>
              <p:cNvCxnSpPr/>
              <p:nvPr/>
            </p:nvCxnSpPr>
            <p:spPr>
              <a:xfrm>
                <a:off x="8559962" y="2773255"/>
                <a:ext cx="468150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5C396F33-9A74-FF6A-ADC6-F19863CDBC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28112" y="2763731"/>
                <a:ext cx="0" cy="255586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D00A6C4-3A6E-B037-E5D9-1586B72136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9962" y="3236012"/>
                <a:ext cx="468150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0BAE7659-B9A7-5A4E-0022-A9479E9758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9962" y="3009793"/>
                <a:ext cx="0" cy="235235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399FFA2-1FE4-B5B2-847D-BED219A9DF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28112" y="3226594"/>
                <a:ext cx="0" cy="497682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61D7608E-1EDD-AA4A-16C3-EED2C17C5455}"/>
                </a:ext>
              </a:extLst>
            </p:cNvPr>
            <p:cNvSpPr/>
            <p:nvPr/>
          </p:nvSpPr>
          <p:spPr>
            <a:xfrm>
              <a:off x="10095085" y="3062501"/>
              <a:ext cx="262300" cy="122953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5D304B41-D125-A81C-1C45-49A70170A798}"/>
                </a:ext>
              </a:extLst>
            </p:cNvPr>
            <p:cNvSpPr/>
            <p:nvPr/>
          </p:nvSpPr>
          <p:spPr>
            <a:xfrm rot="21439128">
              <a:off x="10437809" y="2998325"/>
              <a:ext cx="251297" cy="25129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7BA6CDC-B20D-ADBA-8EFE-D48E6071B50C}"/>
              </a:ext>
            </a:extLst>
          </p:cNvPr>
          <p:cNvSpPr txBox="1"/>
          <p:nvPr/>
        </p:nvSpPr>
        <p:spPr>
          <a:xfrm>
            <a:off x="3934878" y="3725769"/>
            <a:ext cx="4311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000" dirty="0"/>
              <a:t>0 ו-3 פעולות בטוחות והמצב בעקבותיהן ודאי </a:t>
            </a:r>
          </a:p>
          <a:p>
            <a:pPr algn="ctr" rtl="1"/>
            <a:r>
              <a:rPr lang="he-IL" sz="2000" dirty="0"/>
              <a:t>(יינתן פידבק </a:t>
            </a:r>
            <a:r>
              <a:rPr lang="he-IL" sz="2000" i="1" dirty="0"/>
              <a:t>דומה</a:t>
            </a:r>
            <a:r>
              <a:rPr lang="he-IL" sz="2000" dirty="0"/>
              <a:t> בנסיבות שנדמות זהות)</a:t>
            </a:r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A28D99-257C-32DF-20E2-3C8FAE2E58CC}"/>
              </a:ext>
            </a:extLst>
          </p:cNvPr>
          <p:cNvSpPr txBox="1"/>
          <p:nvPr/>
        </p:nvSpPr>
        <p:spPr>
          <a:xfrm>
            <a:off x="480479" y="1968279"/>
            <a:ext cx="371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0, 2 ו-3 פעולות טובות, 1 פעולה גרועה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565DAD-3958-66A3-F2BA-01B619550816}"/>
              </a:ext>
            </a:extLst>
          </p:cNvPr>
          <p:cNvSpPr txBox="1"/>
          <p:nvPr/>
        </p:nvSpPr>
        <p:spPr>
          <a:xfrm>
            <a:off x="8148121" y="1968279"/>
            <a:ext cx="371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0, 1 ו-3 פעולות טובות, 2 פעולה גרועה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2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E2851-CFD7-C703-FF7F-0BA437ACC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4112" y="2349896"/>
            <a:ext cx="3493388" cy="2158208"/>
          </a:xfrm>
        </p:spPr>
        <p:txBody>
          <a:bodyPr>
            <a:normAutofit/>
          </a:bodyPr>
          <a:lstStyle/>
          <a:p>
            <a:pPr algn="ctr" rtl="1"/>
            <a:r>
              <a:rPr lang="he-IL" dirty="0"/>
              <a:t>תנועה מוחלטת - תוצאות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8F3114-0CC1-DF1F-5C34-7A92E56DB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00" y="921234"/>
            <a:ext cx="6687373" cy="501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56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308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The Marshmallow Challenge – and what you can learn from it">
            <a:extLst>
              <a:ext uri="{FF2B5EF4-FFF2-40B4-BE49-F238E27FC236}">
                <a16:creationId xmlns:a16="http://schemas.microsoft.com/office/drawing/2014/main" id="{42D1B905-0CB8-5726-7C01-38EC957D0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7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786CD7-DEA8-D35B-777F-E810F3335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אתגרים שטרם נפתרו</a:t>
            </a:r>
          </a:p>
        </p:txBody>
      </p:sp>
    </p:spTree>
    <p:extLst>
      <p:ext uri="{BB962C8B-B14F-4D97-AF65-F5344CB8AC3E}">
        <p14:creationId xmlns:p14="http://schemas.microsoft.com/office/powerpoint/2010/main" val="2884511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0C99A-243A-C3BC-CA1A-0849ED285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לכידה עצמית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3F707-C319-23F3-937C-05BA83ED7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1825625"/>
            <a:ext cx="5995416" cy="4351338"/>
          </a:xfrm>
        </p:spPr>
        <p:txBody>
          <a:bodyPr/>
          <a:lstStyle/>
          <a:p>
            <a:pPr algn="r" rtl="1"/>
            <a:r>
              <a:rPr lang="en-US" dirty="0"/>
              <a:t>Credit Assignment Problem (CAP)</a:t>
            </a:r>
            <a:r>
              <a:rPr lang="he-IL" dirty="0"/>
              <a:t> :</a:t>
            </a:r>
            <a:endParaRPr lang="en-US" dirty="0"/>
          </a:p>
          <a:p>
            <a:pPr marL="0" indent="0" algn="r" rtl="1">
              <a:buNone/>
            </a:pPr>
            <a:r>
              <a:rPr lang="he-IL" sz="2400" dirty="0"/>
              <a:t>הסוכן מצליח לקשר בין פעולה לעונש עתידי הנובע ממנה</a:t>
            </a:r>
            <a:r>
              <a:rPr lang="en-US" sz="2400" dirty="0"/>
              <a:t> </a:t>
            </a:r>
            <a:r>
              <a:rPr lang="he-IL" sz="2400" dirty="0"/>
              <a:t> רק עד גבול מסוים</a:t>
            </a:r>
          </a:p>
          <a:p>
            <a:pPr algn="r" rtl="1"/>
            <a:r>
              <a:rPr lang="he-IL" dirty="0"/>
              <a:t>מפריע לתכנון ארוך טווח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u="sng" dirty="0"/>
              <a:t>פתרונות אפשריים</a:t>
            </a:r>
          </a:p>
          <a:p>
            <a:pPr lvl="1" algn="r" rtl="1"/>
            <a:r>
              <a:rPr lang="en-US" dirty="0"/>
              <a:t>N-step returns</a:t>
            </a:r>
          </a:p>
          <a:p>
            <a:pPr lvl="1" algn="r" rtl="1"/>
            <a:r>
              <a:rPr lang="en-US" dirty="0"/>
              <a:t>Reward shaping</a:t>
            </a:r>
          </a:p>
          <a:p>
            <a:pPr lvl="1" algn="r" rtl="1"/>
            <a:r>
              <a:rPr lang="en-US" dirty="0"/>
              <a:t>Monte Carlo</a:t>
            </a:r>
          </a:p>
          <a:p>
            <a:pPr algn="r" rt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026D8-4A34-3FEA-8011-9902D14EB3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2"/>
          <a:stretch/>
        </p:blipFill>
        <p:spPr>
          <a:xfrm>
            <a:off x="643103" y="1690688"/>
            <a:ext cx="4639081" cy="46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0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0C99A-243A-C3BC-CA1A-0849ED285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בחירת פרמטרים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3F707-C319-23F3-937C-05BA83ED7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Grid search</a:t>
            </a:r>
          </a:p>
          <a:p>
            <a:pPr algn="l"/>
            <a:r>
              <a:rPr lang="en-US" dirty="0"/>
              <a:t>Meta learning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A16F6F-E792-5168-B0C7-9A9C38520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129" y="1825625"/>
            <a:ext cx="2133638" cy="4592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62D482-56B4-B696-441A-0004F6453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580" y="3644075"/>
            <a:ext cx="5671681" cy="277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0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549E-5DCE-46E8-B7B4-3EBB420F8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אז מה זה </a:t>
            </a:r>
            <a:r>
              <a:rPr lang="en-US" dirty="0"/>
              <a:t>Reinforcement Learning</a:t>
            </a:r>
            <a:r>
              <a:rPr lang="he-IL" dirty="0"/>
              <a:t>?</a:t>
            </a:r>
            <a:r>
              <a:rPr lang="en-US" dirty="0"/>
              <a:t> (RL)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99DCF-2968-C026-9058-82DE43CC2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1880" y="1825625"/>
            <a:ext cx="7741920" cy="4351338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ענף בלמידת מכונה המתמקד בייעול וקבלת החלטות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לאמן סוכן להשיג מטרה בסביבה מסוימת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איך? </a:t>
            </a:r>
          </a:p>
          <a:p>
            <a:pPr marL="0" indent="0" algn="r" rtl="1">
              <a:buNone/>
            </a:pPr>
            <a:r>
              <a:rPr lang="he-IL" sz="2400" u="sng" dirty="0"/>
              <a:t>ניסוי וטעיה</a:t>
            </a:r>
            <a:r>
              <a:rPr lang="he-IL" sz="2400" dirty="0"/>
              <a:t> – הסוכן מקבל פרסים ועונשים בהתאם לפעולותיו,</a:t>
            </a:r>
          </a:p>
          <a:p>
            <a:pPr marL="0" indent="0" algn="r" rtl="1">
              <a:buNone/>
            </a:pPr>
            <a:r>
              <a:rPr lang="he-IL" sz="2400" dirty="0"/>
              <a:t>ולומד למקסם פרסים.</a:t>
            </a:r>
            <a:endParaRPr lang="en-US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AC402F-5E2C-ABBF-8E89-6312708CF5CF}"/>
              </a:ext>
            </a:extLst>
          </p:cNvPr>
          <p:cNvGrpSpPr/>
          <p:nvPr/>
        </p:nvGrpSpPr>
        <p:grpSpPr>
          <a:xfrm>
            <a:off x="336026" y="3049534"/>
            <a:ext cx="3648042" cy="3262366"/>
            <a:chOff x="189722" y="3049534"/>
            <a:chExt cx="3648042" cy="326236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3320977-FCB5-5749-CA88-762C6C7C9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722" y="3049534"/>
              <a:ext cx="3648042" cy="3262366"/>
            </a:xfrm>
            <a:prstGeom prst="rect">
              <a:avLst/>
            </a:prstGeom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F0FE4710-BCAB-4780-E617-6FA5F0483137}"/>
                </a:ext>
              </a:extLst>
            </p:cNvPr>
            <p:cNvSpPr/>
            <p:nvPr/>
          </p:nvSpPr>
          <p:spPr>
            <a:xfrm>
              <a:off x="2185416" y="5001768"/>
              <a:ext cx="292608" cy="13716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BC6E99-25F3-E88C-76F2-6F8E806C4669}"/>
                </a:ext>
              </a:extLst>
            </p:cNvPr>
            <p:cNvSpPr/>
            <p:nvPr/>
          </p:nvSpPr>
          <p:spPr>
            <a:xfrm rot="5400000">
              <a:off x="1863205" y="5368553"/>
              <a:ext cx="292608" cy="13716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E692FF8A-E54B-A4AC-E2F8-2599EF275475}"/>
                </a:ext>
              </a:extLst>
            </p:cNvPr>
            <p:cNvSpPr/>
            <p:nvPr/>
          </p:nvSpPr>
          <p:spPr>
            <a:xfrm rot="16200000">
              <a:off x="1863205" y="4637214"/>
              <a:ext cx="292608" cy="13716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283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is Cloud Computing? How Can it Benefit Our Company?">
            <a:extLst>
              <a:ext uri="{FF2B5EF4-FFF2-40B4-BE49-F238E27FC236}">
                <a16:creationId xmlns:a16="http://schemas.microsoft.com/office/drawing/2014/main" id="{709C2506-EB5B-0845-15DC-10C9F6A15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" r="767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90C99A-243A-C3BC-CA1A-0849ED28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 rtl="1"/>
            <a:r>
              <a:rPr lang="he-IL" dirty="0">
                <a:solidFill>
                  <a:srgbClr val="FFFFFF"/>
                </a:solidFill>
              </a:rPr>
              <a:t>משאבי מחשוב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3F707-C319-23F3-937C-05BA83ED7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ü"/>
            </a:pPr>
            <a:r>
              <a:rPr lang="he-IL" dirty="0">
                <a:solidFill>
                  <a:srgbClr val="FFFFFF"/>
                </a:solidFill>
              </a:rPr>
              <a:t>סביבה וקטורית – עזר</a:t>
            </a:r>
            <a:endParaRPr lang="en-US" dirty="0">
              <a:solidFill>
                <a:srgbClr val="FFFFFF"/>
              </a:solidFill>
            </a:endParaRP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FF"/>
                </a:solidFill>
              </a:rPr>
              <a:t>Minibatch</a:t>
            </a:r>
            <a:r>
              <a:rPr lang="he-IL" dirty="0">
                <a:solidFill>
                  <a:srgbClr val="FFFFFF"/>
                </a:solidFill>
              </a:rPr>
              <a:t> גדול – עזר</a:t>
            </a:r>
            <a:endParaRPr lang="en-US" dirty="0">
              <a:solidFill>
                <a:srgbClr val="FFFFFF"/>
              </a:solidFill>
            </a:endParaRP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he-IL" dirty="0">
                <a:solidFill>
                  <a:srgbClr val="FFFFFF"/>
                </a:solidFill>
              </a:rPr>
              <a:t>אימון במקביל לאינטרקציה – זניח</a:t>
            </a:r>
          </a:p>
          <a:p>
            <a:pPr marL="0" indent="0" algn="r" rtl="1">
              <a:buNone/>
            </a:pPr>
            <a:endParaRPr lang="he-IL" dirty="0">
              <a:solidFill>
                <a:srgbClr val="FFFFFF"/>
              </a:solidFill>
            </a:endParaRPr>
          </a:p>
          <a:p>
            <a:pPr marL="0" indent="0" algn="r" rtl="1">
              <a:buNone/>
            </a:pPr>
            <a:endParaRPr lang="he-IL" dirty="0">
              <a:solidFill>
                <a:srgbClr val="FFFFFF"/>
              </a:solidFill>
            </a:endParaRPr>
          </a:p>
          <a:p>
            <a:pPr marL="0" indent="0" algn="r" rtl="1">
              <a:buNone/>
            </a:pPr>
            <a:r>
              <a:rPr lang="he-IL" dirty="0">
                <a:solidFill>
                  <a:srgbClr val="FFFFFF"/>
                </a:solidFill>
              </a:rPr>
              <a:t>הפתרון האמיתי הוא אימון על </a:t>
            </a:r>
            <a:r>
              <a:rPr lang="en-US" dirty="0">
                <a:solidFill>
                  <a:srgbClr val="FFFFFF"/>
                </a:solidFill>
              </a:rPr>
              <a:t>GPU</a:t>
            </a:r>
            <a:r>
              <a:rPr lang="he-IL" dirty="0">
                <a:solidFill>
                  <a:srgbClr val="FFFFFF"/>
                </a:solidFill>
              </a:rPr>
              <a:t> בענן</a:t>
            </a:r>
          </a:p>
        </p:txBody>
      </p:sp>
    </p:spTree>
    <p:extLst>
      <p:ext uri="{BB962C8B-B14F-4D97-AF65-F5344CB8AC3E}">
        <p14:creationId xmlns:p14="http://schemas.microsoft.com/office/powerpoint/2010/main" val="2663967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7BBA-E9AC-66CF-D37C-A8455BE0B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סיכום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9D797-3D37-FE33-EB9C-0B7E68BC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400" dirty="0"/>
              <a:t>אימנתי בהצלחה סוכן </a:t>
            </a:r>
            <a:r>
              <a:rPr lang="en-US" sz="2400" dirty="0"/>
              <a:t>RL</a:t>
            </a:r>
            <a:r>
              <a:rPr lang="he-IL" sz="2400" dirty="0"/>
              <a:t> למשחק </a:t>
            </a:r>
            <a:r>
              <a:rPr lang="en-US" sz="2400" dirty="0"/>
              <a:t>Snake</a:t>
            </a:r>
            <a:r>
              <a:rPr lang="he-IL" sz="2400" dirty="0"/>
              <a:t>, בתשתית </a:t>
            </a:r>
            <a:r>
              <a:rPr lang="en-US" sz="2400" dirty="0"/>
              <a:t>DQN</a:t>
            </a:r>
            <a:r>
              <a:rPr lang="he-IL" sz="2400" dirty="0"/>
              <a:t> שבניתי.</a:t>
            </a:r>
          </a:p>
          <a:p>
            <a:pPr algn="r" rtl="1"/>
            <a:r>
              <a:rPr lang="he-IL" sz="2400" dirty="0"/>
              <a:t>הסוכן למד לאכול תפוחים ולהימנע מפסילה מיידית ועתידית ברמה גבוהה.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u="sng" dirty="0"/>
              <a:t>מה למדתי</a:t>
            </a:r>
            <a:r>
              <a:rPr lang="he-IL" dirty="0"/>
              <a:t>?</a:t>
            </a:r>
          </a:p>
          <a:p>
            <a:pPr algn="r" rtl="1"/>
            <a:r>
              <a:rPr lang="he-IL" sz="2400" dirty="0"/>
              <a:t>להתמודד עם פרויקט תוכנה ארוך טווח</a:t>
            </a:r>
          </a:p>
          <a:p>
            <a:pPr algn="r" rtl="1"/>
            <a:r>
              <a:rPr lang="he-IL" sz="2400" dirty="0"/>
              <a:t>לימוד עצמי יעיל</a:t>
            </a:r>
          </a:p>
          <a:p>
            <a:pPr algn="r" rtl="1"/>
            <a:r>
              <a:rPr lang="he-IL" sz="2400" dirty="0"/>
              <a:t>עקרונות וניואנסים של </a:t>
            </a:r>
            <a:r>
              <a:rPr lang="en-US" sz="2400" dirty="0"/>
              <a:t>RL</a:t>
            </a:r>
            <a:r>
              <a:rPr lang="he-IL" sz="2400" dirty="0"/>
              <a:t>, </a:t>
            </a:r>
            <a:r>
              <a:rPr lang="en-US" sz="2400" dirty="0"/>
              <a:t>DQN</a:t>
            </a:r>
            <a:r>
              <a:rPr lang="he-IL" sz="2400" dirty="0"/>
              <a:t> וחקר ביצועים</a:t>
            </a:r>
          </a:p>
          <a:p>
            <a:pPr algn="r" rtl="1"/>
            <a:r>
              <a:rPr lang="he-IL" sz="2400" dirty="0"/>
              <a:t>צברתי ניסיון בשימוש בספריות כגון </a:t>
            </a:r>
            <a:r>
              <a:rPr lang="en-US" sz="2400" dirty="0"/>
              <a:t>tensorflow, matplotlib, pygame</a:t>
            </a:r>
            <a:r>
              <a:rPr lang="he-IL" sz="2400" dirty="0"/>
              <a:t> </a:t>
            </a:r>
            <a:endParaRPr lang="en-US" sz="2400" dirty="0"/>
          </a:p>
          <a:p>
            <a:pPr marL="0" indent="0" algn="r" rtl="1">
              <a:buNone/>
            </a:pPr>
            <a:r>
              <a:rPr lang="he-IL" sz="2400" dirty="0"/>
              <a:t>	ובכלים כגון </a:t>
            </a:r>
            <a:r>
              <a:rPr lang="en-US" sz="2400" dirty="0"/>
              <a:t>Profiling, Multiprocessing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Debugging</a:t>
            </a:r>
            <a:endParaRPr lang="he-IL" sz="24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40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87C4-1519-78E0-3255-EBFDCF82E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עבודת המשך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B3F41-5E06-DD3C-4839-D4FFA1E90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5574" y="1825625"/>
            <a:ext cx="5758226" cy="4351338"/>
          </a:xfrm>
        </p:spPr>
        <p:txBody>
          <a:bodyPr>
            <a:normAutofit/>
          </a:bodyPr>
          <a:lstStyle/>
          <a:p>
            <a:pPr marL="514350" indent="-514350" algn="r" rtl="1">
              <a:lnSpc>
                <a:spcPct val="100000"/>
              </a:lnSpc>
              <a:buFont typeface="+mj-lt"/>
              <a:buAutoNum type="arabicPeriod"/>
            </a:pPr>
            <a:r>
              <a:rPr lang="en-US" sz="2500" u="sng" dirty="0"/>
              <a:t>Transfer Learning</a:t>
            </a:r>
            <a:r>
              <a:rPr lang="he-IL" sz="2500" dirty="0"/>
              <a:t>:</a:t>
            </a:r>
            <a:r>
              <a:rPr lang="en-US" sz="2400" dirty="0"/>
              <a:t>			 </a:t>
            </a:r>
            <a:r>
              <a:rPr lang="he-IL" sz="2400" dirty="0"/>
              <a:t>	</a:t>
            </a:r>
            <a:r>
              <a:rPr lang="he-IL" sz="2200" dirty="0"/>
              <a:t>הפעלת המודל על וריאנטים לבדיקת ופיתוח חוסן </a:t>
            </a:r>
            <a:r>
              <a:rPr lang="en-US" sz="2200" dirty="0"/>
              <a:t>(Robustness)</a:t>
            </a:r>
            <a:endParaRPr lang="he-IL" sz="2200" dirty="0"/>
          </a:p>
          <a:p>
            <a:pPr marL="514350" indent="-514350" algn="r" rtl="1">
              <a:lnSpc>
                <a:spcPct val="100000"/>
              </a:lnSpc>
              <a:buFont typeface="+mj-lt"/>
              <a:buAutoNum type="arabicPeriod"/>
            </a:pPr>
            <a:endParaRPr lang="he-IL" sz="2400" dirty="0"/>
          </a:p>
          <a:p>
            <a:pPr marL="514350" indent="-514350" algn="r" rtl="1">
              <a:lnSpc>
                <a:spcPct val="100000"/>
              </a:lnSpc>
              <a:buFont typeface="+mj-lt"/>
              <a:buAutoNum type="arabicPeriod"/>
            </a:pPr>
            <a:r>
              <a:rPr lang="en-US" sz="2500" u="sng" dirty="0"/>
              <a:t>Meta Learning</a:t>
            </a:r>
            <a:r>
              <a:rPr lang="he-IL" sz="2500" dirty="0"/>
              <a:t>: </a:t>
            </a:r>
            <a:r>
              <a:rPr lang="he-IL" sz="2400" dirty="0"/>
              <a:t>			 	</a:t>
            </a:r>
            <a:r>
              <a:rPr lang="he-IL" sz="2200" dirty="0"/>
              <a:t>אופטימיזציה לפרמטרים</a:t>
            </a:r>
            <a:r>
              <a:rPr lang="en-US" sz="2200" dirty="0"/>
              <a:t> </a:t>
            </a:r>
            <a:r>
              <a:rPr lang="he-IL" sz="2200" dirty="0"/>
              <a:t>וארכיטקטורה</a:t>
            </a:r>
          </a:p>
          <a:p>
            <a:pPr marL="514350" indent="-514350" algn="r" rtl="1">
              <a:lnSpc>
                <a:spcPct val="100000"/>
              </a:lnSpc>
              <a:buFont typeface="+mj-lt"/>
              <a:buAutoNum type="arabicPeriod"/>
            </a:pPr>
            <a:endParaRPr lang="he-IL" sz="2400" dirty="0"/>
          </a:p>
          <a:p>
            <a:pPr marL="514350" indent="-514350" algn="r" rtl="1">
              <a:lnSpc>
                <a:spcPct val="100000"/>
              </a:lnSpc>
              <a:buFont typeface="+mj-lt"/>
              <a:buAutoNum type="arabicPeriod"/>
            </a:pPr>
            <a:r>
              <a:rPr lang="en-US" sz="2500" u="sng" dirty="0"/>
              <a:t>Multi Agent Reinforcement Learning</a:t>
            </a:r>
            <a:r>
              <a:rPr lang="he-IL" sz="2500" dirty="0"/>
              <a:t>: 	</a:t>
            </a:r>
            <a:r>
              <a:rPr lang="he-IL" sz="2200" dirty="0"/>
              <a:t>סביבות מורכבות יותר</a:t>
            </a:r>
            <a:endParaRPr lang="he-IL" sz="2200" u="sng" dirty="0"/>
          </a:p>
          <a:p>
            <a:pPr marL="514350" indent="-514350" algn="r" rtl="1">
              <a:lnSpc>
                <a:spcPct val="100000"/>
              </a:lnSpc>
              <a:buFont typeface="+mj-lt"/>
              <a:buAutoNum type="arabicPeriod"/>
            </a:pPr>
            <a:endParaRPr lang="he-IL" sz="2400" dirty="0"/>
          </a:p>
        </p:txBody>
      </p:sp>
      <p:pic>
        <p:nvPicPr>
          <p:cNvPr id="1026" name="Picture 2" descr="The Many Benefits Of Employees Designing The Future Of Work">
            <a:extLst>
              <a:ext uri="{FF2B5EF4-FFF2-40B4-BE49-F238E27FC236}">
                <a16:creationId xmlns:a16="http://schemas.microsoft.com/office/drawing/2014/main" id="{F1B01C36-D10D-51EB-0FA8-19E206E9C4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12"/>
          <a:stretch/>
        </p:blipFill>
        <p:spPr bwMode="auto">
          <a:xfrm>
            <a:off x="376566" y="1896926"/>
            <a:ext cx="4992432" cy="420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23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3EFAFF-2EFF-1816-95C2-73066DA1C302}"/>
              </a:ext>
            </a:extLst>
          </p:cNvPr>
          <p:cNvSpPr/>
          <p:nvPr/>
        </p:nvSpPr>
        <p:spPr>
          <a:xfrm>
            <a:off x="1417320" y="822960"/>
            <a:ext cx="9441995" cy="52756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הדגמה על לוח גדול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74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CDAFF-AA6D-C407-B8DE-1A732D71D053}"/>
              </a:ext>
            </a:extLst>
          </p:cNvPr>
          <p:cNvSpPr txBox="1"/>
          <p:nvPr/>
        </p:nvSpPr>
        <p:spPr>
          <a:xfrm>
            <a:off x="1014405" y="2657872"/>
            <a:ext cx="4157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6000" dirty="0"/>
              <a:t>תודה רבה!</a:t>
            </a:r>
            <a:endParaRPr lang="en-US" sz="6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92220B-9E50-2103-3B63-8C8310751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213" y="1007095"/>
            <a:ext cx="5426382" cy="484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3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Head with gears outline">
            <a:extLst>
              <a:ext uri="{FF2B5EF4-FFF2-40B4-BE49-F238E27FC236}">
                <a16:creationId xmlns:a16="http://schemas.microsoft.com/office/drawing/2014/main" id="{5E838941-6776-8781-B8D2-E1CD41EE5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9612" y="3097793"/>
            <a:ext cx="1455162" cy="1455162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D84BB9-81A8-CE12-FCDA-7FFE00112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3798" y="3091561"/>
            <a:ext cx="1638120" cy="14551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B515A9F-AAB9-8CF3-D951-9B31F3E899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8866" y="776931"/>
            <a:ext cx="1207247" cy="1077638"/>
          </a:xfrm>
          <a:prstGeom prst="rect">
            <a:avLst/>
          </a:prstGeom>
        </p:spPr>
      </p:pic>
      <p:pic>
        <p:nvPicPr>
          <p:cNvPr id="27" name="Graphic 26" descr="Medal with solid fill">
            <a:extLst>
              <a:ext uri="{FF2B5EF4-FFF2-40B4-BE49-F238E27FC236}">
                <a16:creationId xmlns:a16="http://schemas.microsoft.com/office/drawing/2014/main" id="{5C359875-1B5A-B661-0192-32281B01D2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26026" y="1088614"/>
            <a:ext cx="690258" cy="690258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87E7A2E-1ED9-EC03-727A-C4D331A1FE28}"/>
              </a:ext>
            </a:extLst>
          </p:cNvPr>
          <p:cNvGrpSpPr/>
          <p:nvPr/>
        </p:nvGrpSpPr>
        <p:grpSpPr>
          <a:xfrm>
            <a:off x="5766113" y="6188049"/>
            <a:ext cx="392636" cy="392636"/>
            <a:chOff x="8141209" y="3293202"/>
            <a:chExt cx="822960" cy="822960"/>
          </a:xfrm>
        </p:grpSpPr>
        <p:pic>
          <p:nvPicPr>
            <p:cNvPr id="25" name="Graphic 24" descr="Line arrow: Straight with solid fill">
              <a:extLst>
                <a:ext uri="{FF2B5EF4-FFF2-40B4-BE49-F238E27FC236}">
                  <a16:creationId xmlns:a16="http://schemas.microsoft.com/office/drawing/2014/main" id="{B61B7F18-DC5E-78DF-88C6-9D64CE6BE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84004" y="3335997"/>
              <a:ext cx="737370" cy="737370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900D301-5650-3CF3-9C9F-3C00A8ACADC4}"/>
                </a:ext>
              </a:extLst>
            </p:cNvPr>
            <p:cNvSpPr/>
            <p:nvPr/>
          </p:nvSpPr>
          <p:spPr>
            <a:xfrm>
              <a:off x="8141209" y="3293202"/>
              <a:ext cx="822960" cy="82296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Arrow: Curved Up 35">
            <a:extLst>
              <a:ext uri="{FF2B5EF4-FFF2-40B4-BE49-F238E27FC236}">
                <a16:creationId xmlns:a16="http://schemas.microsoft.com/office/drawing/2014/main" id="{17EF4D74-7571-1CE1-9019-9D38E6205C3B}"/>
              </a:ext>
            </a:extLst>
          </p:cNvPr>
          <p:cNvSpPr/>
          <p:nvPr/>
        </p:nvSpPr>
        <p:spPr>
          <a:xfrm>
            <a:off x="3215018" y="4640192"/>
            <a:ext cx="5577840" cy="1047897"/>
          </a:xfrm>
          <a:prstGeom prst="curvedUpArrow">
            <a:avLst>
              <a:gd name="adj1" fmla="val 3033"/>
              <a:gd name="adj2" fmla="val 24625"/>
              <a:gd name="adj3" fmla="val 1161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7BC259-2407-BB3A-DB7E-8DF9200FDBE1}"/>
              </a:ext>
            </a:extLst>
          </p:cNvPr>
          <p:cNvSpPr txBox="1"/>
          <p:nvPr/>
        </p:nvSpPr>
        <p:spPr>
          <a:xfrm>
            <a:off x="4929092" y="5920196"/>
            <a:ext cx="84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0598D0B-28A4-1E9E-B2BA-5D717E73D582}"/>
              </a:ext>
            </a:extLst>
          </p:cNvPr>
          <p:cNvSpPr txBox="1"/>
          <p:nvPr/>
        </p:nvSpPr>
        <p:spPr>
          <a:xfrm>
            <a:off x="1610066" y="3449809"/>
            <a:ext cx="84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B98623-2618-40F3-FE04-FE36AF308779}"/>
              </a:ext>
            </a:extLst>
          </p:cNvPr>
          <p:cNvSpPr txBox="1"/>
          <p:nvPr/>
        </p:nvSpPr>
        <p:spPr>
          <a:xfrm>
            <a:off x="4768110" y="326035"/>
            <a:ext cx="78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  <p:sp>
        <p:nvSpPr>
          <p:cNvPr id="45" name="Arrow: Curved Up 44">
            <a:extLst>
              <a:ext uri="{FF2B5EF4-FFF2-40B4-BE49-F238E27FC236}">
                <a16:creationId xmlns:a16="http://schemas.microsoft.com/office/drawing/2014/main" id="{C7702084-850C-A23F-EB46-9B92293E99D6}"/>
              </a:ext>
            </a:extLst>
          </p:cNvPr>
          <p:cNvSpPr/>
          <p:nvPr/>
        </p:nvSpPr>
        <p:spPr>
          <a:xfrm rot="10800000">
            <a:off x="3022913" y="1942001"/>
            <a:ext cx="5577840" cy="1047897"/>
          </a:xfrm>
          <a:prstGeom prst="curvedUpArrow">
            <a:avLst>
              <a:gd name="adj1" fmla="val 3033"/>
              <a:gd name="adj2" fmla="val 24625"/>
              <a:gd name="adj3" fmla="val 1161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B602B4-8C33-8D00-7E0C-C07361CF1930}"/>
              </a:ext>
            </a:extLst>
          </p:cNvPr>
          <p:cNvSpPr txBox="1"/>
          <p:nvPr/>
        </p:nvSpPr>
        <p:spPr>
          <a:xfrm>
            <a:off x="6021895" y="669951"/>
            <a:ext cx="99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Reward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7A536F-22D6-C28A-6568-A3E937B67F39}"/>
              </a:ext>
            </a:extLst>
          </p:cNvPr>
          <p:cNvSpPr txBox="1"/>
          <p:nvPr/>
        </p:nvSpPr>
        <p:spPr>
          <a:xfrm>
            <a:off x="9721646" y="3449809"/>
            <a:ext cx="146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Environment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A3CA55-9BEE-3E3B-31DE-60A229A80DFA}"/>
              </a:ext>
            </a:extLst>
          </p:cNvPr>
          <p:cNvGrpSpPr/>
          <p:nvPr/>
        </p:nvGrpSpPr>
        <p:grpSpPr>
          <a:xfrm rot="16200000">
            <a:off x="6223335" y="6188049"/>
            <a:ext cx="392636" cy="392636"/>
            <a:chOff x="8141209" y="3293202"/>
            <a:chExt cx="822960" cy="822960"/>
          </a:xfrm>
        </p:grpSpPr>
        <p:pic>
          <p:nvPicPr>
            <p:cNvPr id="3" name="Graphic 2" descr="Line arrow: Straight with solid fill">
              <a:extLst>
                <a:ext uri="{FF2B5EF4-FFF2-40B4-BE49-F238E27FC236}">
                  <a16:creationId xmlns:a16="http://schemas.microsoft.com/office/drawing/2014/main" id="{E7F626A2-A0B8-929C-602C-62881FE55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84004" y="3335997"/>
              <a:ext cx="737370" cy="73737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1BE2FAD-D9F4-9473-A1FD-7774E2CE5113}"/>
                </a:ext>
              </a:extLst>
            </p:cNvPr>
            <p:cNvSpPr/>
            <p:nvPr/>
          </p:nvSpPr>
          <p:spPr>
            <a:xfrm>
              <a:off x="8141209" y="3293202"/>
              <a:ext cx="822960" cy="82296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98CD617-1F50-4D80-4300-CF5D934CCEFA}"/>
              </a:ext>
            </a:extLst>
          </p:cNvPr>
          <p:cNvGrpSpPr/>
          <p:nvPr/>
        </p:nvGrpSpPr>
        <p:grpSpPr>
          <a:xfrm rot="10800000">
            <a:off x="6680557" y="6188049"/>
            <a:ext cx="392636" cy="392636"/>
            <a:chOff x="8141209" y="3293202"/>
            <a:chExt cx="822960" cy="822960"/>
          </a:xfrm>
        </p:grpSpPr>
        <p:pic>
          <p:nvPicPr>
            <p:cNvPr id="6" name="Graphic 5" descr="Line arrow: Straight with solid fill">
              <a:extLst>
                <a:ext uri="{FF2B5EF4-FFF2-40B4-BE49-F238E27FC236}">
                  <a16:creationId xmlns:a16="http://schemas.microsoft.com/office/drawing/2014/main" id="{ACFDC101-669C-7C97-1504-B5FB7888E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84004" y="3335997"/>
              <a:ext cx="737370" cy="73737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4B0E93-ACAB-36D3-0F62-1A4A0535973F}"/>
                </a:ext>
              </a:extLst>
            </p:cNvPr>
            <p:cNvSpPr/>
            <p:nvPr/>
          </p:nvSpPr>
          <p:spPr>
            <a:xfrm>
              <a:off x="8141209" y="3293202"/>
              <a:ext cx="822960" cy="82296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6EDC495-9B00-7CC6-4490-696C1CF5A45A}"/>
              </a:ext>
            </a:extLst>
          </p:cNvPr>
          <p:cNvGrpSpPr/>
          <p:nvPr/>
        </p:nvGrpSpPr>
        <p:grpSpPr>
          <a:xfrm rot="5400000">
            <a:off x="6224800" y="5741751"/>
            <a:ext cx="392636" cy="392636"/>
            <a:chOff x="8141209" y="3293202"/>
            <a:chExt cx="822960" cy="822960"/>
          </a:xfrm>
        </p:grpSpPr>
        <p:pic>
          <p:nvPicPr>
            <p:cNvPr id="9" name="Graphic 8" descr="Line arrow: Straight with solid fill">
              <a:extLst>
                <a:ext uri="{FF2B5EF4-FFF2-40B4-BE49-F238E27FC236}">
                  <a16:creationId xmlns:a16="http://schemas.microsoft.com/office/drawing/2014/main" id="{53D8111F-FA48-F80A-F3E5-9DD9E1A22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84004" y="3335997"/>
              <a:ext cx="737370" cy="73737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BCEE56-C8A6-D9EC-1ED8-A6932AA44104}"/>
                </a:ext>
              </a:extLst>
            </p:cNvPr>
            <p:cNvSpPr/>
            <p:nvPr/>
          </p:nvSpPr>
          <p:spPr>
            <a:xfrm>
              <a:off x="8141209" y="3293202"/>
              <a:ext cx="822960" cy="82296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777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F018F8-90E4-97AD-E3F5-E1562DE04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926349"/>
              </p:ext>
            </p:extLst>
          </p:nvPr>
        </p:nvGraphicFramePr>
        <p:xfrm>
          <a:off x="1085086" y="2189751"/>
          <a:ext cx="5443728" cy="4138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644">
                  <a:extLst>
                    <a:ext uri="{9D8B030D-6E8A-4147-A177-3AD203B41FA5}">
                      <a16:colId xmlns:a16="http://schemas.microsoft.com/office/drawing/2014/main" val="3435810112"/>
                    </a:ext>
                  </a:extLst>
                </a:gridCol>
                <a:gridCol w="453644">
                  <a:extLst>
                    <a:ext uri="{9D8B030D-6E8A-4147-A177-3AD203B41FA5}">
                      <a16:colId xmlns:a16="http://schemas.microsoft.com/office/drawing/2014/main" val="1465526906"/>
                    </a:ext>
                  </a:extLst>
                </a:gridCol>
                <a:gridCol w="453644">
                  <a:extLst>
                    <a:ext uri="{9D8B030D-6E8A-4147-A177-3AD203B41FA5}">
                      <a16:colId xmlns:a16="http://schemas.microsoft.com/office/drawing/2014/main" val="3701897590"/>
                    </a:ext>
                  </a:extLst>
                </a:gridCol>
                <a:gridCol w="453644">
                  <a:extLst>
                    <a:ext uri="{9D8B030D-6E8A-4147-A177-3AD203B41FA5}">
                      <a16:colId xmlns:a16="http://schemas.microsoft.com/office/drawing/2014/main" val="3721247726"/>
                    </a:ext>
                  </a:extLst>
                </a:gridCol>
                <a:gridCol w="453644">
                  <a:extLst>
                    <a:ext uri="{9D8B030D-6E8A-4147-A177-3AD203B41FA5}">
                      <a16:colId xmlns:a16="http://schemas.microsoft.com/office/drawing/2014/main" val="963646026"/>
                    </a:ext>
                  </a:extLst>
                </a:gridCol>
                <a:gridCol w="453644">
                  <a:extLst>
                    <a:ext uri="{9D8B030D-6E8A-4147-A177-3AD203B41FA5}">
                      <a16:colId xmlns:a16="http://schemas.microsoft.com/office/drawing/2014/main" val="3546718721"/>
                    </a:ext>
                  </a:extLst>
                </a:gridCol>
                <a:gridCol w="453644">
                  <a:extLst>
                    <a:ext uri="{9D8B030D-6E8A-4147-A177-3AD203B41FA5}">
                      <a16:colId xmlns:a16="http://schemas.microsoft.com/office/drawing/2014/main" val="2651046193"/>
                    </a:ext>
                  </a:extLst>
                </a:gridCol>
                <a:gridCol w="453644">
                  <a:extLst>
                    <a:ext uri="{9D8B030D-6E8A-4147-A177-3AD203B41FA5}">
                      <a16:colId xmlns:a16="http://schemas.microsoft.com/office/drawing/2014/main" val="3381271755"/>
                    </a:ext>
                  </a:extLst>
                </a:gridCol>
                <a:gridCol w="453644">
                  <a:extLst>
                    <a:ext uri="{9D8B030D-6E8A-4147-A177-3AD203B41FA5}">
                      <a16:colId xmlns:a16="http://schemas.microsoft.com/office/drawing/2014/main" val="800482448"/>
                    </a:ext>
                  </a:extLst>
                </a:gridCol>
                <a:gridCol w="453644">
                  <a:extLst>
                    <a:ext uri="{9D8B030D-6E8A-4147-A177-3AD203B41FA5}">
                      <a16:colId xmlns:a16="http://schemas.microsoft.com/office/drawing/2014/main" val="91560706"/>
                    </a:ext>
                  </a:extLst>
                </a:gridCol>
                <a:gridCol w="453644">
                  <a:extLst>
                    <a:ext uri="{9D8B030D-6E8A-4147-A177-3AD203B41FA5}">
                      <a16:colId xmlns:a16="http://schemas.microsoft.com/office/drawing/2014/main" val="1152602221"/>
                    </a:ext>
                  </a:extLst>
                </a:gridCol>
                <a:gridCol w="453644">
                  <a:extLst>
                    <a:ext uri="{9D8B030D-6E8A-4147-A177-3AD203B41FA5}">
                      <a16:colId xmlns:a16="http://schemas.microsoft.com/office/drawing/2014/main" val="1064529998"/>
                    </a:ext>
                  </a:extLst>
                </a:gridCol>
              </a:tblGrid>
              <a:tr h="335544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612851"/>
                  </a:ext>
                </a:extLst>
              </a:tr>
              <a:tr h="33554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758288"/>
                  </a:ext>
                </a:extLst>
              </a:tr>
              <a:tr h="33554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643400"/>
                  </a:ext>
                </a:extLst>
              </a:tr>
              <a:tr h="33554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943135"/>
                  </a:ext>
                </a:extLst>
              </a:tr>
              <a:tr h="33554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.5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10469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-.5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30292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-.5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92566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-.5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990995"/>
                  </a:ext>
                </a:extLst>
              </a:tr>
              <a:tr h="33554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457980"/>
                  </a:ext>
                </a:extLst>
              </a:tr>
              <a:tr h="33554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166738"/>
                  </a:ext>
                </a:extLst>
              </a:tr>
              <a:tr h="33554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26806"/>
                  </a:ext>
                </a:extLst>
              </a:tr>
              <a:tr h="33554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74742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434549E-5DCE-46E8-B7B4-3EBB420F8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ייצוג מצב המשחק – </a:t>
            </a:r>
            <a:r>
              <a:rPr lang="en-US" dirty="0"/>
              <a:t>State Representation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542F54-2B44-B69C-DE6B-D973EE0B6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05512" y="2625547"/>
            <a:ext cx="3503864" cy="3484821"/>
          </a:xfrm>
          <a:prstGeom prst="rect">
            <a:avLst/>
          </a:prstGeom>
        </p:spPr>
      </p:pic>
      <p:graphicFrame>
        <p:nvGraphicFramePr>
          <p:cNvPr id="252" name="Table 251">
            <a:extLst>
              <a:ext uri="{FF2B5EF4-FFF2-40B4-BE49-F238E27FC236}">
                <a16:creationId xmlns:a16="http://schemas.microsoft.com/office/drawing/2014/main" id="{337CBB5B-96B9-763D-7DC5-5EBE5ECEB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766312"/>
              </p:ext>
            </p:extLst>
          </p:nvPr>
        </p:nvGraphicFramePr>
        <p:xfrm>
          <a:off x="1085086" y="2189751"/>
          <a:ext cx="5443728" cy="4138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644">
                  <a:extLst>
                    <a:ext uri="{9D8B030D-6E8A-4147-A177-3AD203B41FA5}">
                      <a16:colId xmlns:a16="http://schemas.microsoft.com/office/drawing/2014/main" val="3435810112"/>
                    </a:ext>
                  </a:extLst>
                </a:gridCol>
                <a:gridCol w="453644">
                  <a:extLst>
                    <a:ext uri="{9D8B030D-6E8A-4147-A177-3AD203B41FA5}">
                      <a16:colId xmlns:a16="http://schemas.microsoft.com/office/drawing/2014/main" val="1465526906"/>
                    </a:ext>
                  </a:extLst>
                </a:gridCol>
                <a:gridCol w="453644">
                  <a:extLst>
                    <a:ext uri="{9D8B030D-6E8A-4147-A177-3AD203B41FA5}">
                      <a16:colId xmlns:a16="http://schemas.microsoft.com/office/drawing/2014/main" val="3701897590"/>
                    </a:ext>
                  </a:extLst>
                </a:gridCol>
                <a:gridCol w="453644">
                  <a:extLst>
                    <a:ext uri="{9D8B030D-6E8A-4147-A177-3AD203B41FA5}">
                      <a16:colId xmlns:a16="http://schemas.microsoft.com/office/drawing/2014/main" val="3721247726"/>
                    </a:ext>
                  </a:extLst>
                </a:gridCol>
                <a:gridCol w="453644">
                  <a:extLst>
                    <a:ext uri="{9D8B030D-6E8A-4147-A177-3AD203B41FA5}">
                      <a16:colId xmlns:a16="http://schemas.microsoft.com/office/drawing/2014/main" val="963646026"/>
                    </a:ext>
                  </a:extLst>
                </a:gridCol>
                <a:gridCol w="453644">
                  <a:extLst>
                    <a:ext uri="{9D8B030D-6E8A-4147-A177-3AD203B41FA5}">
                      <a16:colId xmlns:a16="http://schemas.microsoft.com/office/drawing/2014/main" val="3546718721"/>
                    </a:ext>
                  </a:extLst>
                </a:gridCol>
                <a:gridCol w="453644">
                  <a:extLst>
                    <a:ext uri="{9D8B030D-6E8A-4147-A177-3AD203B41FA5}">
                      <a16:colId xmlns:a16="http://schemas.microsoft.com/office/drawing/2014/main" val="2651046193"/>
                    </a:ext>
                  </a:extLst>
                </a:gridCol>
                <a:gridCol w="453644">
                  <a:extLst>
                    <a:ext uri="{9D8B030D-6E8A-4147-A177-3AD203B41FA5}">
                      <a16:colId xmlns:a16="http://schemas.microsoft.com/office/drawing/2014/main" val="3381271755"/>
                    </a:ext>
                  </a:extLst>
                </a:gridCol>
                <a:gridCol w="453644">
                  <a:extLst>
                    <a:ext uri="{9D8B030D-6E8A-4147-A177-3AD203B41FA5}">
                      <a16:colId xmlns:a16="http://schemas.microsoft.com/office/drawing/2014/main" val="800482448"/>
                    </a:ext>
                  </a:extLst>
                </a:gridCol>
                <a:gridCol w="453644">
                  <a:extLst>
                    <a:ext uri="{9D8B030D-6E8A-4147-A177-3AD203B41FA5}">
                      <a16:colId xmlns:a16="http://schemas.microsoft.com/office/drawing/2014/main" val="91560706"/>
                    </a:ext>
                  </a:extLst>
                </a:gridCol>
                <a:gridCol w="453644">
                  <a:extLst>
                    <a:ext uri="{9D8B030D-6E8A-4147-A177-3AD203B41FA5}">
                      <a16:colId xmlns:a16="http://schemas.microsoft.com/office/drawing/2014/main" val="1152602221"/>
                    </a:ext>
                  </a:extLst>
                </a:gridCol>
                <a:gridCol w="453644">
                  <a:extLst>
                    <a:ext uri="{9D8B030D-6E8A-4147-A177-3AD203B41FA5}">
                      <a16:colId xmlns:a16="http://schemas.microsoft.com/office/drawing/2014/main" val="1064529998"/>
                    </a:ext>
                  </a:extLst>
                </a:gridCol>
              </a:tblGrid>
              <a:tr h="335544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9F9F9F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solidFill>
                            <a:srgbClr val="9F9F9F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solidFill>
                            <a:srgbClr val="9F9F9F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solidFill>
                            <a:srgbClr val="9F9F9F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9F9F9F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9F9F9F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9F9F9F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9F9F9F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9F9F9F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9F9F9F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9F9F9F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9F9F9F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612851"/>
                  </a:ext>
                </a:extLst>
              </a:tr>
              <a:tr h="33554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9F9F9F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9F9F9F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758288"/>
                  </a:ext>
                </a:extLst>
              </a:tr>
              <a:tr h="33554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9F9F9F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9F9F9F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643400"/>
                  </a:ext>
                </a:extLst>
              </a:tr>
              <a:tr h="33554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9F9F9F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9F9F9F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943135"/>
                  </a:ext>
                </a:extLst>
              </a:tr>
              <a:tr h="33554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9F9F9F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00FF"/>
                          </a:solidFill>
                        </a:rPr>
                        <a:t>.5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9F9F9F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10469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9F9F9F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009D"/>
                          </a:solidFill>
                        </a:rPr>
                        <a:t>-.5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9F9F9F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30292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9F9F9F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rgbClr val="00009D"/>
                          </a:solidFill>
                        </a:rPr>
                        <a:t>-.5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9F9F9F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92566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9F9F9F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009D"/>
                          </a:solidFill>
                        </a:rPr>
                        <a:t>-.5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9F9F9F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990995"/>
                  </a:ext>
                </a:extLst>
              </a:tr>
              <a:tr h="33554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9F9F9F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9F9F9F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457980"/>
                  </a:ext>
                </a:extLst>
              </a:tr>
              <a:tr h="33554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9F9F9F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9F9F9F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166738"/>
                  </a:ext>
                </a:extLst>
              </a:tr>
              <a:tr h="33554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9F9F9F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CC00"/>
                          </a:solidFill>
                        </a:rPr>
                        <a:t>0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9F9F9F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26806"/>
                  </a:ext>
                </a:extLst>
              </a:tr>
              <a:tr h="33554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9F9F9F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rgbClr val="9F9F9F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rgbClr val="9F9F9F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rgbClr val="9F9F9F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9F9F9F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9F9F9F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9F9F9F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9F9F9F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9F9F9F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9F9F9F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9F9F9F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9F9F9F"/>
                          </a:solidFill>
                        </a:rPr>
                        <a:t>-1</a:t>
                      </a:r>
                    </a:p>
                  </a:txBody>
                  <a:tcPr marL="115411" marR="115411" marT="57707" marB="577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747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58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549E-5DCE-46E8-B7B4-3EBB420F8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מרחב פעולה – </a:t>
            </a:r>
            <a:r>
              <a:rPr lang="en-US" dirty="0"/>
              <a:t>Action Space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1EF452-4AE0-B5C4-757F-EDE4A26422C3}"/>
              </a:ext>
            </a:extLst>
          </p:cNvPr>
          <p:cNvGrpSpPr/>
          <p:nvPr/>
        </p:nvGrpSpPr>
        <p:grpSpPr>
          <a:xfrm>
            <a:off x="6727982" y="1850645"/>
            <a:ext cx="4254160" cy="3769866"/>
            <a:chOff x="6710193" y="1911097"/>
            <a:chExt cx="4254160" cy="376986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4F77A12-51D1-C1CE-18C8-40BB4DD97753}"/>
                </a:ext>
              </a:extLst>
            </p:cNvPr>
            <p:cNvSpPr txBox="1"/>
            <p:nvPr/>
          </p:nvSpPr>
          <p:spPr>
            <a:xfrm>
              <a:off x="6710193" y="1911097"/>
              <a:ext cx="4254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he-IL" sz="2000" dirty="0"/>
                <a:t>אפשרות 1: תנועה </a:t>
              </a:r>
              <a:r>
                <a:rPr lang="he-IL" sz="2000" b="1" dirty="0"/>
                <a:t>יחסית</a:t>
              </a:r>
            </a:p>
            <a:p>
              <a:pPr algn="ctr" rtl="1"/>
              <a:r>
                <a:rPr lang="he-IL" sz="2000" dirty="0"/>
                <a:t>0=ישר, 1=</a:t>
              </a:r>
              <a:r>
                <a:rPr lang="he-IL" sz="2000" i="1" dirty="0"/>
                <a:t>לפנות</a:t>
              </a:r>
              <a:r>
                <a:rPr lang="he-IL" sz="2000" dirty="0"/>
                <a:t> ימינה, 2=</a:t>
              </a:r>
              <a:r>
                <a:rPr lang="he-IL" sz="2000" i="1" dirty="0"/>
                <a:t>לפנות</a:t>
              </a:r>
              <a:r>
                <a:rPr lang="he-IL" sz="2000" dirty="0"/>
                <a:t> שמאלה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86C4FF5-E27B-3BA7-95A9-BB550751ADA3}"/>
                </a:ext>
              </a:extLst>
            </p:cNvPr>
            <p:cNvGrpSpPr/>
            <p:nvPr/>
          </p:nvGrpSpPr>
          <p:grpSpPr>
            <a:xfrm>
              <a:off x="7194026" y="2735082"/>
              <a:ext cx="3294142" cy="2945881"/>
              <a:chOff x="7194026" y="2735082"/>
              <a:chExt cx="3294142" cy="2945881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03DC7C5-6A9B-6166-E3E4-54903488EED1}"/>
                  </a:ext>
                </a:extLst>
              </p:cNvPr>
              <p:cNvGrpSpPr/>
              <p:nvPr/>
            </p:nvGrpSpPr>
            <p:grpSpPr>
              <a:xfrm>
                <a:off x="7194026" y="2735082"/>
                <a:ext cx="3294142" cy="2945881"/>
                <a:chOff x="189722" y="3049534"/>
                <a:chExt cx="3648042" cy="3262366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AF69DA50-66FA-16B4-38CC-D9C19E3FE3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89722" y="3049534"/>
                  <a:ext cx="3648042" cy="3262366"/>
                </a:xfrm>
                <a:prstGeom prst="rect">
                  <a:avLst/>
                </a:prstGeom>
              </p:spPr>
            </p:pic>
            <p:sp>
              <p:nvSpPr>
                <p:cNvPr id="23" name="Arrow: Right 22">
                  <a:extLst>
                    <a:ext uri="{FF2B5EF4-FFF2-40B4-BE49-F238E27FC236}">
                      <a16:creationId xmlns:a16="http://schemas.microsoft.com/office/drawing/2014/main" id="{B6B58241-CD0D-E438-0519-62150C40F0D3}"/>
                    </a:ext>
                  </a:extLst>
                </p:cNvPr>
                <p:cNvSpPr/>
                <p:nvPr/>
              </p:nvSpPr>
              <p:spPr>
                <a:xfrm>
                  <a:off x="2185416" y="5001768"/>
                  <a:ext cx="292608" cy="137160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Arrow: Right 23">
                  <a:extLst>
                    <a:ext uri="{FF2B5EF4-FFF2-40B4-BE49-F238E27FC236}">
                      <a16:creationId xmlns:a16="http://schemas.microsoft.com/office/drawing/2014/main" id="{EB060911-F5FF-974A-0B95-2A775076D918}"/>
                    </a:ext>
                  </a:extLst>
                </p:cNvPr>
                <p:cNvSpPr/>
                <p:nvPr/>
              </p:nvSpPr>
              <p:spPr>
                <a:xfrm rot="5400000">
                  <a:off x="1863205" y="5368553"/>
                  <a:ext cx="292608" cy="137160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Arrow: Right 24">
                  <a:extLst>
                    <a:ext uri="{FF2B5EF4-FFF2-40B4-BE49-F238E27FC236}">
                      <a16:creationId xmlns:a16="http://schemas.microsoft.com/office/drawing/2014/main" id="{E9A71B6A-EFFC-78ED-8D20-8ADCA236A8CF}"/>
                    </a:ext>
                  </a:extLst>
                </p:cNvPr>
                <p:cNvSpPr/>
                <p:nvPr/>
              </p:nvSpPr>
              <p:spPr>
                <a:xfrm rot="16200000">
                  <a:off x="1863205" y="4637214"/>
                  <a:ext cx="292608" cy="137160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9" name="Flowchart: Connector 18">
                <a:extLst>
                  <a:ext uri="{FF2B5EF4-FFF2-40B4-BE49-F238E27FC236}">
                    <a16:creationId xmlns:a16="http://schemas.microsoft.com/office/drawing/2014/main" id="{7E563E4E-F010-D483-3442-3B3CA93F6640}"/>
                  </a:ext>
                </a:extLst>
              </p:cNvPr>
              <p:cNvSpPr/>
              <p:nvPr/>
            </p:nvSpPr>
            <p:spPr>
              <a:xfrm>
                <a:off x="8716505" y="3723270"/>
                <a:ext cx="253139" cy="253139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0" name="Flowchart: Connector 19">
                <a:extLst>
                  <a:ext uri="{FF2B5EF4-FFF2-40B4-BE49-F238E27FC236}">
                    <a16:creationId xmlns:a16="http://schemas.microsoft.com/office/drawing/2014/main" id="{873D40A4-A943-0DAC-33EA-14A859212377}"/>
                  </a:ext>
                </a:extLst>
              </p:cNvPr>
              <p:cNvSpPr/>
              <p:nvPr/>
            </p:nvSpPr>
            <p:spPr>
              <a:xfrm>
                <a:off x="9339683" y="4433284"/>
                <a:ext cx="253139" cy="253139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1" name="Flowchart: Connector 20">
                <a:extLst>
                  <a:ext uri="{FF2B5EF4-FFF2-40B4-BE49-F238E27FC236}">
                    <a16:creationId xmlns:a16="http://schemas.microsoft.com/office/drawing/2014/main" id="{304044B1-8022-BC48-2C7F-F98B6D5F6599}"/>
                  </a:ext>
                </a:extLst>
              </p:cNvPr>
              <p:cNvSpPr/>
              <p:nvPr/>
            </p:nvSpPr>
            <p:spPr>
              <a:xfrm>
                <a:off x="8710704" y="5118097"/>
                <a:ext cx="253139" cy="253139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5D72363-728A-06E2-B985-3B1312817C32}"/>
              </a:ext>
            </a:extLst>
          </p:cNvPr>
          <p:cNvGrpSpPr/>
          <p:nvPr/>
        </p:nvGrpSpPr>
        <p:grpSpPr>
          <a:xfrm>
            <a:off x="983193" y="1865562"/>
            <a:ext cx="4482657" cy="3754949"/>
            <a:chOff x="6657872" y="1926014"/>
            <a:chExt cx="4482657" cy="375494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81AE1C-C95D-08C4-C978-E528A224C9B0}"/>
                </a:ext>
              </a:extLst>
            </p:cNvPr>
            <p:cNvSpPr txBox="1"/>
            <p:nvPr/>
          </p:nvSpPr>
          <p:spPr>
            <a:xfrm>
              <a:off x="6657872" y="1926014"/>
              <a:ext cx="44826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sz="2000" dirty="0"/>
                <a:t>אפשרות 2: תנועה </a:t>
              </a:r>
              <a:r>
                <a:rPr lang="he-IL" sz="2000" b="1" dirty="0"/>
                <a:t>מוחלטת</a:t>
              </a:r>
            </a:p>
            <a:p>
              <a:pPr algn="ctr" rtl="1"/>
              <a:r>
                <a:rPr lang="he-IL" sz="2000" dirty="0"/>
                <a:t>0=למעלה, 1=ימינה, 2=למטה, 3=שמאלה</a:t>
              </a:r>
              <a:endParaRPr lang="en-US" sz="2000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BEAAA40-B398-420D-A0D1-5452B05BADDE}"/>
                </a:ext>
              </a:extLst>
            </p:cNvPr>
            <p:cNvGrpSpPr/>
            <p:nvPr/>
          </p:nvGrpSpPr>
          <p:grpSpPr>
            <a:xfrm>
              <a:off x="7194026" y="2735082"/>
              <a:ext cx="3294142" cy="2945881"/>
              <a:chOff x="7194026" y="2735082"/>
              <a:chExt cx="3294142" cy="294588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4B02FBFC-CCDF-391F-EDBF-75BFF8354525}"/>
                  </a:ext>
                </a:extLst>
              </p:cNvPr>
              <p:cNvGrpSpPr/>
              <p:nvPr/>
            </p:nvGrpSpPr>
            <p:grpSpPr>
              <a:xfrm>
                <a:off x="7194026" y="2735082"/>
                <a:ext cx="3294142" cy="2945881"/>
                <a:chOff x="189722" y="3049534"/>
                <a:chExt cx="3648042" cy="3262366"/>
              </a:xfrm>
            </p:grpSpPr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C8E15E86-03A9-EA83-9A71-EC5C9B87EE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89722" y="3049534"/>
                  <a:ext cx="3648042" cy="3262366"/>
                </a:xfrm>
                <a:prstGeom prst="rect">
                  <a:avLst/>
                </a:prstGeom>
              </p:spPr>
            </p:pic>
            <p:sp>
              <p:nvSpPr>
                <p:cNvPr id="37" name="Arrow: Right 36">
                  <a:extLst>
                    <a:ext uri="{FF2B5EF4-FFF2-40B4-BE49-F238E27FC236}">
                      <a16:creationId xmlns:a16="http://schemas.microsoft.com/office/drawing/2014/main" id="{8045AAC0-9E1D-3F9E-0324-75FD5F9BC5D8}"/>
                    </a:ext>
                  </a:extLst>
                </p:cNvPr>
                <p:cNvSpPr/>
                <p:nvPr/>
              </p:nvSpPr>
              <p:spPr>
                <a:xfrm>
                  <a:off x="2175290" y="5001768"/>
                  <a:ext cx="292608" cy="137160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Arrow: Right 37">
                  <a:extLst>
                    <a:ext uri="{FF2B5EF4-FFF2-40B4-BE49-F238E27FC236}">
                      <a16:creationId xmlns:a16="http://schemas.microsoft.com/office/drawing/2014/main" id="{51F0D6DF-52C0-4F55-9516-95D5D59D23E0}"/>
                    </a:ext>
                  </a:extLst>
                </p:cNvPr>
                <p:cNvSpPr/>
                <p:nvPr/>
              </p:nvSpPr>
              <p:spPr>
                <a:xfrm rot="5400000">
                  <a:off x="1863205" y="5368553"/>
                  <a:ext cx="292608" cy="137160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" name="Arrow: Right 38">
                  <a:extLst>
                    <a:ext uri="{FF2B5EF4-FFF2-40B4-BE49-F238E27FC236}">
                      <a16:creationId xmlns:a16="http://schemas.microsoft.com/office/drawing/2014/main" id="{819BF631-9369-D776-0F2F-563B70C2C114}"/>
                    </a:ext>
                  </a:extLst>
                </p:cNvPr>
                <p:cNvSpPr/>
                <p:nvPr/>
              </p:nvSpPr>
              <p:spPr>
                <a:xfrm rot="16200000">
                  <a:off x="1863205" y="4637214"/>
                  <a:ext cx="292608" cy="137160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Arrow: Right 39">
                  <a:extLst>
                    <a:ext uri="{FF2B5EF4-FFF2-40B4-BE49-F238E27FC236}">
                      <a16:creationId xmlns:a16="http://schemas.microsoft.com/office/drawing/2014/main" id="{0FB549D0-06D7-EF4A-820A-5593333E5401}"/>
                    </a:ext>
                  </a:extLst>
                </p:cNvPr>
                <p:cNvSpPr/>
                <p:nvPr/>
              </p:nvSpPr>
              <p:spPr>
                <a:xfrm rot="10800000">
                  <a:off x="1463069" y="5008009"/>
                  <a:ext cx="292608" cy="137160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D0120006-700F-BC80-3C0A-596D25AAE7C4}"/>
                  </a:ext>
                </a:extLst>
              </p:cNvPr>
              <p:cNvSpPr/>
              <p:nvPr/>
            </p:nvSpPr>
            <p:spPr>
              <a:xfrm>
                <a:off x="8744746" y="5107091"/>
                <a:ext cx="253139" cy="253139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33" name="Flowchart: Connector 32">
                <a:extLst>
                  <a:ext uri="{FF2B5EF4-FFF2-40B4-BE49-F238E27FC236}">
                    <a16:creationId xmlns:a16="http://schemas.microsoft.com/office/drawing/2014/main" id="{AD80F8A5-4F27-CAAB-2E23-D69D153926B6}"/>
                  </a:ext>
                </a:extLst>
              </p:cNvPr>
              <p:cNvSpPr/>
              <p:nvPr/>
            </p:nvSpPr>
            <p:spPr>
              <a:xfrm>
                <a:off x="8710704" y="3727711"/>
                <a:ext cx="253139" cy="253139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34" name="Flowchart: Connector 33">
                <a:extLst>
                  <a:ext uri="{FF2B5EF4-FFF2-40B4-BE49-F238E27FC236}">
                    <a16:creationId xmlns:a16="http://schemas.microsoft.com/office/drawing/2014/main" id="{4EFAF899-DCAD-3621-FBE2-B1399DEADAA4}"/>
                  </a:ext>
                </a:extLst>
              </p:cNvPr>
              <p:cNvSpPr/>
              <p:nvPr/>
            </p:nvSpPr>
            <p:spPr>
              <a:xfrm>
                <a:off x="9376961" y="4429777"/>
                <a:ext cx="253139" cy="253139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5" name="Flowchart: Connector 34">
                <a:extLst>
                  <a:ext uri="{FF2B5EF4-FFF2-40B4-BE49-F238E27FC236}">
                    <a16:creationId xmlns:a16="http://schemas.microsoft.com/office/drawing/2014/main" id="{0EC5B2D8-C916-39A5-6A8D-77FD94ECEE73}"/>
                  </a:ext>
                </a:extLst>
              </p:cNvPr>
              <p:cNvSpPr/>
              <p:nvPr/>
            </p:nvSpPr>
            <p:spPr>
              <a:xfrm>
                <a:off x="8012165" y="4442710"/>
                <a:ext cx="253139" cy="253139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E98C065-920C-19CC-9E88-64483E6617F5}"/>
              </a:ext>
            </a:extLst>
          </p:cNvPr>
          <p:cNvSpPr txBox="1"/>
          <p:nvPr/>
        </p:nvSpPr>
        <p:spPr>
          <a:xfrm>
            <a:off x="1697635" y="5796369"/>
            <a:ext cx="2806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*אי אפשר ללכת אחורה. במצב הזה 1 ו-3 יובילו ימינה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549E-5DCE-46E8-B7B4-3EBB420F8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מערכת תגמולים - </a:t>
            </a:r>
            <a:r>
              <a:rPr lang="en-US" dirty="0"/>
              <a:t>Reward Structure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F000BA7-7D2C-364A-743D-78AEDFC96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751846"/>
              </p:ext>
            </p:extLst>
          </p:nvPr>
        </p:nvGraphicFramePr>
        <p:xfrm>
          <a:off x="2617216" y="2313432"/>
          <a:ext cx="6609080" cy="3383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4540">
                  <a:extLst>
                    <a:ext uri="{9D8B030D-6E8A-4147-A177-3AD203B41FA5}">
                      <a16:colId xmlns:a16="http://schemas.microsoft.com/office/drawing/2014/main" val="1527630564"/>
                    </a:ext>
                  </a:extLst>
                </a:gridCol>
                <a:gridCol w="3304540">
                  <a:extLst>
                    <a:ext uri="{9D8B030D-6E8A-4147-A177-3AD203B41FA5}">
                      <a16:colId xmlns:a16="http://schemas.microsoft.com/office/drawing/2014/main" val="2477088373"/>
                    </a:ext>
                  </a:extLst>
                </a:gridCol>
              </a:tblGrid>
              <a:tr h="603251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תגמול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תנאי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903474"/>
                  </a:ext>
                </a:extLst>
              </a:tr>
              <a:tr h="556006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לאכול תפוח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851207"/>
                  </a:ext>
                </a:extLst>
              </a:tr>
              <a:tr h="556006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לפגוע בקיר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21732"/>
                  </a:ext>
                </a:extLst>
              </a:tr>
              <a:tr h="556006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לפגוע בגוף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091606"/>
                  </a:ext>
                </a:extLst>
              </a:tr>
              <a:tr h="556006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להתקרב לאוכל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171681"/>
                  </a:ext>
                </a:extLst>
              </a:tr>
              <a:tr h="556006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להתרחק מאוכל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737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676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D5F6A-8456-D3D1-7BA8-9EA567BED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1"/>
            <a:r>
              <a:rPr lang="he-IL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אלגוריתם 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DQN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7EF06-5BD5-168E-AAF4-BE80AD99F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881" y="5660607"/>
            <a:ext cx="10909643" cy="5526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rtl="1"/>
            <a:r>
              <a:rPr lang="he-IL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על קצה המזלג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E08EBF6A-BDCB-7D9F-3100-DACC00A1F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864" y="591670"/>
            <a:ext cx="6059676" cy="2742004"/>
          </a:xfrm>
          <a:prstGeom prst="rect">
            <a:avLst/>
          </a:prstGeom>
        </p:spPr>
      </p:pic>
      <p:sp>
        <p:nvSpPr>
          <p:cNvPr id="13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78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7CC2-1FB2-9933-786E-5E864469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/>
              <a:t>Q-Learning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0D44DB-9C37-453D-3A77-8385DB72A1B6}"/>
              </a:ext>
            </a:extLst>
          </p:cNvPr>
          <p:cNvGrpSpPr/>
          <p:nvPr/>
        </p:nvGrpSpPr>
        <p:grpSpPr>
          <a:xfrm>
            <a:off x="421550" y="3075607"/>
            <a:ext cx="3648042" cy="3262366"/>
            <a:chOff x="189722" y="3049534"/>
            <a:chExt cx="3648042" cy="32623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D85483F-FF35-0C8B-9AB4-E026FE771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722" y="3049534"/>
              <a:ext cx="3648042" cy="3262366"/>
            </a:xfrm>
            <a:prstGeom prst="rect">
              <a:avLst/>
            </a:prstGeom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F00EFCD-C8E6-151B-2E27-5222CB5D7B13}"/>
                </a:ext>
              </a:extLst>
            </p:cNvPr>
            <p:cNvSpPr/>
            <p:nvPr/>
          </p:nvSpPr>
          <p:spPr>
            <a:xfrm>
              <a:off x="2185416" y="5001768"/>
              <a:ext cx="292608" cy="13716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88F2821B-00E8-9274-C367-2B08D04626D0}"/>
                </a:ext>
              </a:extLst>
            </p:cNvPr>
            <p:cNvSpPr/>
            <p:nvPr/>
          </p:nvSpPr>
          <p:spPr>
            <a:xfrm rot="5400000">
              <a:off x="1863205" y="5368553"/>
              <a:ext cx="292608" cy="13716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BA19461B-D26E-0CA2-8F32-23A1DB03E957}"/>
                </a:ext>
              </a:extLst>
            </p:cNvPr>
            <p:cNvSpPr/>
            <p:nvPr/>
          </p:nvSpPr>
          <p:spPr>
            <a:xfrm rot="16200000">
              <a:off x="1863205" y="4637214"/>
              <a:ext cx="292608" cy="13716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3252DBC-D217-04A2-89A6-8C6E9A36F5C4}"/>
              </a:ext>
            </a:extLst>
          </p:cNvPr>
          <p:cNvSpPr txBox="1"/>
          <p:nvPr/>
        </p:nvSpPr>
        <p:spPr>
          <a:xfrm>
            <a:off x="4069592" y="3897172"/>
            <a:ext cx="7284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/>
              <a:t>אינטרקציה ← צבירת ניסיון ← הערכת</a:t>
            </a:r>
            <a:r>
              <a:rPr lang="en-US" sz="2400" dirty="0"/>
              <a:t>Q </a:t>
            </a:r>
            <a:r>
              <a:rPr lang="he-IL" sz="2400" dirty="0"/>
              <a:t> מדויקת יותר ← בחירת פעולות טובות יותר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1E2BD-EBE0-8423-B705-2A7A14A64EE1}"/>
              </a:ext>
            </a:extLst>
          </p:cNvPr>
          <p:cNvSpPr txBox="1"/>
          <p:nvPr/>
        </p:nvSpPr>
        <p:spPr>
          <a:xfrm>
            <a:off x="6305549" y="3112270"/>
            <a:ext cx="5048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/>
              <a:t>ערך </a:t>
            </a:r>
            <a:r>
              <a:rPr lang="en-US" sz="2400" dirty="0"/>
              <a:t>Q</a:t>
            </a:r>
            <a:r>
              <a:rPr lang="he-IL" sz="2400" dirty="0"/>
              <a:t> גבוה יותר =</a:t>
            </a:r>
            <a:r>
              <a:rPr lang="en-US" sz="2400" dirty="0"/>
              <a:t> </a:t>
            </a:r>
            <a:r>
              <a:rPr lang="he-IL" sz="2400" dirty="0"/>
              <a:t>מהלך טוב יותר.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A1C11C-5B55-65FD-E014-674CC0D55C97}"/>
              </a:ext>
            </a:extLst>
          </p:cNvPr>
          <p:cNvSpPr txBox="1"/>
          <p:nvPr/>
        </p:nvSpPr>
        <p:spPr>
          <a:xfrm>
            <a:off x="3990975" y="2062812"/>
            <a:ext cx="7362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/>
              <a:t>לכל צמד (</a:t>
            </a:r>
            <a:r>
              <a:rPr lang="en-US" sz="2400" dirty="0"/>
              <a:t>state, action</a:t>
            </a:r>
            <a:r>
              <a:rPr lang="he-IL" sz="2400" dirty="0"/>
              <a:t>) אפשר לתת ציון איכות </a:t>
            </a:r>
            <a:r>
              <a:rPr lang="en-US" sz="2400" dirty="0"/>
              <a:t>Q</a:t>
            </a:r>
            <a:r>
              <a:rPr lang="he-IL" sz="2400" dirty="0"/>
              <a:t>, הנקבע לפי הפרס מהפעולה הנוכחית והפרסים העתידיים.</a:t>
            </a:r>
            <a:endParaRPr lang="he-IL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D23930D-758B-D637-DB22-1E2FC6ACEEC8}"/>
                  </a:ext>
                </a:extLst>
              </p:cNvPr>
              <p:cNvSpPr txBox="1"/>
              <p:nvPr/>
            </p:nvSpPr>
            <p:spPr>
              <a:xfrm>
                <a:off x="5820799" y="5318500"/>
                <a:ext cx="4914899" cy="582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D23930D-758B-D637-DB22-1E2FC6ACE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799" y="5318500"/>
                <a:ext cx="4914899" cy="5820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75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1317</TotalTime>
  <Words>1278</Words>
  <Application>Microsoft Office PowerPoint</Application>
  <PresentationFormat>Widescreen</PresentationFormat>
  <Paragraphs>613</Paragraphs>
  <Slides>34</Slides>
  <Notes>4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Aptos</vt:lpstr>
      <vt:lpstr>Aptos Display</vt:lpstr>
      <vt:lpstr>Arial</vt:lpstr>
      <vt:lpstr>Cambria Math</vt:lpstr>
      <vt:lpstr>Wingdings</vt:lpstr>
      <vt:lpstr>Office Theme</vt:lpstr>
      <vt:lpstr>פרויקט למידת מכונה – Snake</vt:lpstr>
      <vt:lpstr>קצת על המשחק</vt:lpstr>
      <vt:lpstr>אז מה זה Reinforcement Learning? (RL) </vt:lpstr>
      <vt:lpstr>PowerPoint Presentation</vt:lpstr>
      <vt:lpstr>ייצוג מצב המשחק – State Representation</vt:lpstr>
      <vt:lpstr>מרחב פעולה – Action Space</vt:lpstr>
      <vt:lpstr>מערכת תגמולים - Reward Structure</vt:lpstr>
      <vt:lpstr>אלגוריתם  DQN</vt:lpstr>
      <vt:lpstr>Q-Learning</vt:lpstr>
      <vt:lpstr>Deep Q-Learning</vt:lpstr>
      <vt:lpstr>Architecture &amp; Features</vt:lpstr>
      <vt:lpstr>Hyperparameters Example</vt:lpstr>
      <vt:lpstr>תוצאות</vt:lpstr>
      <vt:lpstr>תוצאות</vt:lpstr>
      <vt:lpstr>תוצאות</vt:lpstr>
      <vt:lpstr>התפלגות ניקוד למשחק</vt:lpstr>
      <vt:lpstr>אתגרים ופתרונות</vt:lpstr>
      <vt:lpstr>התכנסות איטית</vt:lpstr>
      <vt:lpstr>פתרון: הגדלת מודל מאומן</vt:lpstr>
      <vt:lpstr>הגדלת מודל מאומן - תוצאות</vt:lpstr>
      <vt:lpstr>בכמה להגדיל?</vt:lpstr>
      <vt:lpstr>מצבים זהים לכאורה</vt:lpstr>
      <vt:lpstr>הבעיה</vt:lpstr>
      <vt:lpstr>פתרונות אפשריים</vt:lpstr>
      <vt:lpstr>פתרון: תנועה מוחלטת</vt:lpstr>
      <vt:lpstr>תנועה מוחלטת - תוצאות</vt:lpstr>
      <vt:lpstr>אתגרים שטרם נפתרו</vt:lpstr>
      <vt:lpstr>לכידה עצמית</vt:lpstr>
      <vt:lpstr>בחירת פרמטרים</vt:lpstr>
      <vt:lpstr>משאבי מחשוב</vt:lpstr>
      <vt:lpstr>סיכום</vt:lpstr>
      <vt:lpstr>עבודת המשך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שובל גלעד</dc:creator>
  <cp:lastModifiedBy>שובל גלעד</cp:lastModifiedBy>
  <cp:revision>509</cp:revision>
  <dcterms:created xsi:type="dcterms:W3CDTF">2024-09-08T07:56:29Z</dcterms:created>
  <dcterms:modified xsi:type="dcterms:W3CDTF">2024-09-14T16:52:01Z</dcterms:modified>
</cp:coreProperties>
</file>