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37"/>
  </p:notesMasterIdLst>
  <p:sldIdLst>
    <p:sldId id="276" r:id="rId5"/>
    <p:sldId id="307" r:id="rId6"/>
    <p:sldId id="271" r:id="rId7"/>
    <p:sldId id="306" r:id="rId8"/>
    <p:sldId id="278" r:id="rId9"/>
    <p:sldId id="289" r:id="rId10"/>
    <p:sldId id="279" r:id="rId11"/>
    <p:sldId id="311" r:id="rId12"/>
    <p:sldId id="257" r:id="rId13"/>
    <p:sldId id="315" r:id="rId14"/>
    <p:sldId id="297" r:id="rId15"/>
    <p:sldId id="308" r:id="rId16"/>
    <p:sldId id="298" r:id="rId17"/>
    <p:sldId id="303" r:id="rId18"/>
    <p:sldId id="310" r:id="rId19"/>
    <p:sldId id="300" r:id="rId20"/>
    <p:sldId id="302" r:id="rId21"/>
    <p:sldId id="312" r:id="rId22"/>
    <p:sldId id="304" r:id="rId23"/>
    <p:sldId id="313" r:id="rId24"/>
    <p:sldId id="280" r:id="rId25"/>
    <p:sldId id="281" r:id="rId26"/>
    <p:sldId id="282" r:id="rId27"/>
    <p:sldId id="283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5" r:id="rId36"/>
  </p:sldIdLst>
  <p:sldSz cx="9144000" cy="6858000" type="screen4x3"/>
  <p:notesSz cx="7099300" cy="102346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6EA6C-A6FC-4A1E-9257-48FA170CD7B4}" v="1012" dt="2021-01-20T08:39:59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2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1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fld id="{03D60308-27D0-425E-92BC-2EA1C48853DA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2E9DAD-E537-45D1-A9F0-8A24BF107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50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BC77F-0048-41F6-BB4E-B8339F3DFF2E}" type="slidenum">
              <a:rPr lang="he-IL" smtClean="0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08" y="4867875"/>
            <a:ext cx="5208086" cy="4132703"/>
          </a:xfrm>
          <a:noFill/>
          <a:ln/>
        </p:spPr>
        <p:txBody>
          <a:bodyPr lIns="96819" tIns="48409" rIns="96819" bIns="48409"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9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8FEB2-5E4E-493C-A28F-A5BF9B76CB4E}" type="slidenum">
              <a:rPr lang="he-IL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08" y="4867875"/>
            <a:ext cx="5208086" cy="4132703"/>
          </a:xfrm>
          <a:noFill/>
          <a:ln/>
        </p:spPr>
        <p:txBody>
          <a:bodyPr lIns="96819" tIns="48409" rIns="96819" bIns="48409"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A089E-DC36-4FDA-AC88-FC64AB8F3112}" type="slidenum">
              <a:rPr lang="he-IL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08" y="4867875"/>
            <a:ext cx="5208086" cy="4132703"/>
          </a:xfrm>
          <a:noFill/>
          <a:ln/>
        </p:spPr>
        <p:txBody>
          <a:bodyPr lIns="96819" tIns="48409" rIns="96819" bIns="48409"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9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A089E-DC36-4FDA-AC88-FC64AB8F3112}" type="slidenum">
              <a:rPr lang="he-IL" smtClean="0"/>
              <a:pPr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08" y="4867875"/>
            <a:ext cx="5208086" cy="4132703"/>
          </a:xfrm>
          <a:noFill/>
          <a:ln/>
        </p:spPr>
        <p:txBody>
          <a:bodyPr lIns="96819" tIns="48409" rIns="96819" bIns="48409"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E9DAD-E537-45D1-A9F0-8A24BF10704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E9DAD-E537-45D1-A9F0-8A24BF10704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37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A089E-DC36-4FDA-AC88-FC64AB8F3112}" type="slidenum">
              <a:rPr lang="he-IL" smtClean="0"/>
              <a:pPr/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08" y="4867875"/>
            <a:ext cx="5208086" cy="4132703"/>
          </a:xfrm>
          <a:noFill/>
          <a:ln/>
        </p:spPr>
        <p:txBody>
          <a:bodyPr lIns="96819" tIns="48409" rIns="96819" bIns="48409"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9DAD-E537-45D1-A9F0-8A24BF10704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25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9DAD-E537-45D1-A9F0-8A24BF10704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67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8EF6-1B4C-448C-AA0C-C80E9E91F8A7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50C-F677-4A0D-8D10-96BCB3DD789D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9DE5-8A60-459B-92A6-CCFEDD5FE875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EC74-913A-41A9-BE89-B7F7B72CD791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8BB2-C996-4A50-B58C-0A78DA0FC7B1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A387-69A1-4BDF-A9B9-55F8BF7FD019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483-E3DA-4815-968B-403F678EBB4F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B77F-E05A-482C-BFEA-358D934548F8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8D5-BFDD-44C7-BB4E-EBAB60DC2ECB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5BD0-EFB5-4811-AEC8-97EF0DE1C4D6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01F9-1DE7-4D4A-9151-40CCC43FD5DE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BA88-696E-48E9-879B-002AD9021B3E}" type="datetime8">
              <a:rPr lang="he-IL" smtClean="0"/>
              <a:t>20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1837-0D8E-4173-AED5-3139472DAE5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5400" dirty="0"/>
              <a:t>Multithreading</a:t>
            </a: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12</a:t>
            </a:r>
          </a:p>
          <a:p>
            <a:r>
              <a:rPr lang="en-US" dirty="0"/>
              <a:t>Computer Architecture 246267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31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9EFDE-5C08-4292-AE36-23057D1FFC66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836" y="1380682"/>
            <a:ext cx="8554328" cy="473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200000"/>
              </a:lnSpc>
            </a:pPr>
            <a:r>
              <a:rPr lang="he-IL" sz="2200" dirty="0"/>
              <a:t>א. חשבו את ה-</a:t>
            </a:r>
            <a:r>
              <a:rPr lang="en-US" sz="2200" dirty="0"/>
              <a:t>IPC (instructions per cycle)</a:t>
            </a:r>
            <a:r>
              <a:rPr lang="he-IL" sz="2200" dirty="0"/>
              <a:t> כתלות במס' ה-</a:t>
            </a:r>
            <a:r>
              <a:rPr lang="en-US" sz="2200" dirty="0"/>
              <a:t>threads</a:t>
            </a:r>
            <a:r>
              <a:rPr lang="he-IL" sz="2200" dirty="0"/>
              <a:t> (</a:t>
            </a:r>
            <a:r>
              <a:rPr lang="en-US" sz="2200" dirty="0"/>
              <a:t>N</a:t>
            </a:r>
            <a:r>
              <a:rPr lang="he-IL" sz="2200" dirty="0"/>
              <a:t>)</a:t>
            </a:r>
          </a:p>
          <a:p>
            <a:pPr rtl="1">
              <a:lnSpc>
                <a:spcPct val="200000"/>
              </a:lnSpc>
            </a:pPr>
            <a:r>
              <a:rPr lang="he-IL" sz="2200" dirty="0"/>
              <a:t>ב. מהו ה-</a:t>
            </a:r>
            <a:r>
              <a:rPr lang="en-US" sz="2200" dirty="0"/>
              <a:t>IPC</a:t>
            </a:r>
            <a:r>
              <a:rPr lang="he-IL" sz="2200" dirty="0"/>
              <a:t> המקסימלי שניתן להשיג?</a:t>
            </a:r>
          </a:p>
          <a:p>
            <a:pPr rtl="1">
              <a:lnSpc>
                <a:spcPct val="200000"/>
              </a:lnSpc>
            </a:pPr>
            <a:r>
              <a:rPr lang="he-IL" sz="2200" dirty="0"/>
              <a:t>ג. מהו מס' החוטים </a:t>
            </a:r>
            <a:r>
              <a:rPr lang="en-US" sz="2200" dirty="0"/>
              <a:t>N</a:t>
            </a:r>
            <a:r>
              <a:rPr lang="en-US" sz="2200" baseline="-25000" dirty="0"/>
              <a:t>1</a:t>
            </a:r>
            <a:r>
              <a:rPr lang="he-IL" sz="2200" dirty="0"/>
              <a:t> המאפשר ביצועים מקסימליים?</a:t>
            </a:r>
          </a:p>
          <a:p>
            <a:pPr rtl="1">
              <a:lnSpc>
                <a:spcPct val="200000"/>
              </a:lnSpc>
            </a:pPr>
            <a:r>
              <a:rPr lang="he-IL" sz="2200" dirty="0"/>
              <a:t>ד. שרטטו גרף של </a:t>
            </a:r>
            <a:r>
              <a:rPr lang="en-US" sz="2200" dirty="0"/>
              <a:t>IPC(N)</a:t>
            </a:r>
          </a:p>
          <a:p>
            <a:pPr rtl="1">
              <a:lnSpc>
                <a:spcPct val="200000"/>
              </a:lnSpc>
            </a:pPr>
            <a:r>
              <a:rPr lang="he-IL" sz="2200" dirty="0"/>
              <a:t>ה. ...</a:t>
            </a:r>
          </a:p>
          <a:p>
            <a:pPr rtl="1">
              <a:lnSpc>
                <a:spcPct val="200000"/>
              </a:lnSpc>
            </a:pPr>
            <a:r>
              <a:rPr lang="he-IL" sz="2200" dirty="0"/>
              <a:t>ו. ...</a:t>
            </a:r>
          </a:p>
          <a:p>
            <a:pPr rtl="1"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B224A-CC53-4874-BCC7-27081EBF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5" y="4698916"/>
            <a:ext cx="6696744" cy="15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1.a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224136"/>
          </a:xfrm>
        </p:spPr>
        <p:txBody>
          <a:bodyPr/>
          <a:lstStyle/>
          <a:p>
            <a:pPr algn="l" rtl="0"/>
            <a:r>
              <a:rPr lang="en-US" dirty="0"/>
              <a:t>Develop an equation for the IPC as a function of the running threads (N)?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11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268" y="5205009"/>
                <a:ext cx="3905708" cy="108241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𝑟𝑒𝑎𝑑𝑠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8" y="5205009"/>
                <a:ext cx="3905708" cy="1082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268" y="2852936"/>
                <a:ext cx="6065948" cy="699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𝑟𝑒𝑎𝑑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𝐶𝑃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3200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∙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8" y="2852936"/>
                <a:ext cx="6065948" cy="699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436096" y="2185355"/>
            <a:ext cx="1656184" cy="49254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access: Q cycles 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4139952" y="2431627"/>
            <a:ext cx="1296144" cy="46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3635896" y="3488351"/>
            <a:ext cx="2952328" cy="34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53D163-F66B-457D-AEE1-94521363CB0E}"/>
                  </a:ext>
                </a:extLst>
              </p:cNvPr>
              <p:cNvSpPr txBox="1"/>
              <p:nvPr/>
            </p:nvSpPr>
            <p:spPr>
              <a:xfrm>
                <a:off x="-945939" y="3847617"/>
                <a:ext cx="8858361" cy="1240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𝑟𝑒𝑎𝑑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53D163-F66B-457D-AEE1-94521363C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5939" y="3847617"/>
                <a:ext cx="8858361" cy="1240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6588224" y="3488351"/>
            <a:ext cx="1728192" cy="6994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access:</a:t>
            </a:r>
          </a:p>
          <a:p>
            <a:pPr algn="ctr"/>
            <a:r>
              <a:rPr lang="en-US" sz="1400" dirty="0"/>
              <a:t>Each M instructions</a:t>
            </a:r>
          </a:p>
        </p:txBody>
      </p:sp>
    </p:spTree>
    <p:extLst>
      <p:ext uri="{BB962C8B-B14F-4D97-AF65-F5344CB8AC3E}">
        <p14:creationId xmlns:p14="http://schemas.microsoft.com/office/powerpoint/2010/main" val="5473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4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Question 1.a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788" y="2008102"/>
                <a:ext cx="8229600" cy="3230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e-IL" sz="2200" u="sng" dirty="0"/>
                  <a:t>דרך ב'</a:t>
                </a:r>
                <a:r>
                  <a:rPr lang="en-US" sz="2200" u="sng" dirty="0"/>
                  <a:t> </a:t>
                </a:r>
                <a:endParaRPr lang="he-IL" sz="2200" u="sng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Thread</a:t>
                </a:r>
                <a:r>
                  <a:rPr lang="he-IL" sz="2200" dirty="0"/>
                  <a:t> כלשהו יצא להמתנה עבור גישה לזכרון בכל</a:t>
                </a:r>
                <a:r>
                  <a:rPr lang="en-US" sz="2200" dirty="0"/>
                  <a:t> </a:t>
                </a:r>
                <a:r>
                  <a:rPr lang="he-IL" sz="2200" dirty="0"/>
                  <a:t> </a:t>
                </a:r>
                <a:r>
                  <a:rPr lang="en-US" sz="2200" dirty="0"/>
                  <a:t>M</a:t>
                </a:r>
                <a:r>
                  <a:rPr lang="he-IL" sz="2200" dirty="0"/>
                  <a:t> פקודות, כלומר </a:t>
                </a:r>
                <a:r>
                  <a:rPr lang="en-US" sz="2200" dirty="0" err="1"/>
                  <a:t>M∙CPI</a:t>
                </a:r>
                <a:r>
                  <a:rPr lang="en-US" sz="2200" baseline="-25000" dirty="0" err="1"/>
                  <a:t>ideal</a:t>
                </a:r>
                <a:r>
                  <a:rPr lang="he-IL" sz="2200" dirty="0"/>
                  <a:t> מחזורים.</a:t>
                </a:r>
                <a:endParaRPr lang="en-US" sz="2200" dirty="0"/>
              </a:p>
              <a:p>
                <a:r>
                  <a:rPr lang="he-IL" sz="2200" dirty="0"/>
                  <a:t>בזמן ההמתנה (שאורכת </a:t>
                </a:r>
                <a:r>
                  <a:rPr lang="en-US" sz="2200" dirty="0"/>
                  <a:t>q</a:t>
                </a:r>
                <a:r>
                  <a:rPr lang="he-IL" sz="2200" dirty="0"/>
                  <a:t> מחזורים) נתפנה להרצת </a:t>
                </a:r>
                <a:r>
                  <a:rPr lang="en-US" sz="2200" dirty="0"/>
                  <a:t>(N-1)</a:t>
                </a:r>
                <a:r>
                  <a:rPr lang="he-IL" sz="2200" dirty="0"/>
                  <a:t> ה-</a:t>
                </a:r>
                <a:r>
                  <a:rPr lang="en-US" sz="2200" dirty="0"/>
                  <a:t>threads</a:t>
                </a:r>
                <a:r>
                  <a:rPr lang="he-IL" sz="2200" dirty="0"/>
                  <a:t> האחרים, כלומר סה"כ נבצע </a:t>
                </a:r>
                <a:r>
                  <a:rPr lang="en-US" sz="2200" dirty="0"/>
                  <a:t>N ∙ M</a:t>
                </a:r>
                <a:r>
                  <a:rPr lang="he-IL" sz="2200" dirty="0"/>
                  <a:t> פקודות</a:t>
                </a:r>
                <a:r>
                  <a:rPr lang="en-US" sz="2200" dirty="0"/>
                  <a:t> </a:t>
                </a:r>
                <a:r>
                  <a:rPr lang="he-IL" sz="2200" dirty="0"/>
                  <a:t> ב-</a:t>
                </a:r>
                <a:r>
                  <a:rPr lang="en-US" sz="2200" dirty="0" err="1"/>
                  <a:t>M∙CPI</a:t>
                </a:r>
                <a:r>
                  <a:rPr lang="en-US" sz="2200" baseline="-25000" dirty="0" err="1"/>
                  <a:t>ideal</a:t>
                </a:r>
                <a:r>
                  <a:rPr lang="en-US" sz="2200" dirty="0" err="1"/>
                  <a:t>+q</a:t>
                </a:r>
                <a:r>
                  <a:rPr lang="en-US" sz="2200" dirty="0"/>
                  <a:t> </a:t>
                </a:r>
                <a:r>
                  <a:rPr lang="he-IL" sz="2200" dirty="0"/>
                  <a:t> מחזורים, ולכן</a:t>
                </a:r>
                <a:r>
                  <a:rPr lang="en-US" sz="2200" dirty="0"/>
                  <a:t>:</a:t>
                </a:r>
                <a:endParaRPr lang="he-IL" sz="2200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𝐼𝑃𝐶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𝐶𝑃𝐼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𝑖𝑑𝑒𝑎𝑙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𝐶𝑃𝐼𝑖𝑑𝑒𝑎𝑙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/>
              </a:p>
              <a:p>
                <a:pPr algn="l" rtl="0"/>
                <a:endParaRPr lang="en-US" sz="2200" dirty="0"/>
              </a:p>
              <a:p>
                <a:pPr marL="0" indent="0" algn="l" rtl="0"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den>
                    </m:f>
                  </m:oMath>
                </a14:m>
                <a:endParaRPr lang="he-IL" sz="2400" dirty="0">
                  <a:solidFill>
                    <a:srgbClr val="0000FF"/>
                  </a:solidFill>
                </a:endParaRPr>
              </a:p>
              <a:p>
                <a:endParaRPr lang="en-US" sz="22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788" y="2008102"/>
                <a:ext cx="8229600" cy="3230563"/>
              </a:xfrm>
              <a:blipFill>
                <a:blip r:embed="rId3"/>
                <a:stretch>
                  <a:fillRect t="-1321" r="-963" b="-2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9EFDE-5C08-4292-AE36-23057D1FFC66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55576" y="5444408"/>
            <a:ext cx="1835224" cy="7694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836" y="1380682"/>
            <a:ext cx="85543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he-IL" sz="2200" dirty="0"/>
              <a:t>חשבו את ה-</a:t>
            </a:r>
            <a:r>
              <a:rPr lang="en-US" sz="2200" dirty="0"/>
              <a:t>IPC (instructions per cycle)</a:t>
            </a:r>
            <a:r>
              <a:rPr lang="he-IL" sz="2200" dirty="0"/>
              <a:t> כתלות במס' ה-</a:t>
            </a:r>
            <a:r>
              <a:rPr lang="en-US" sz="2200" dirty="0"/>
              <a:t>threads</a:t>
            </a:r>
            <a:r>
              <a:rPr lang="he-IL" sz="2200" dirty="0"/>
              <a:t> (</a:t>
            </a:r>
            <a:r>
              <a:rPr lang="en-US" sz="2200" dirty="0"/>
              <a:t>N</a:t>
            </a:r>
            <a:r>
              <a:rPr lang="he-IL" sz="2200" dirty="0"/>
              <a:t>).</a:t>
            </a:r>
          </a:p>
          <a:p>
            <a:pPr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00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1.b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24" y="1268761"/>
            <a:ext cx="8229600" cy="2592287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What is the best achievable performance?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What is the highest IPC?</a:t>
            </a:r>
          </a:p>
          <a:p>
            <a:pPr marL="0" indent="0" algn="l" rtl="0">
              <a:buNone/>
            </a:pPr>
            <a:r>
              <a:rPr lang="en-US" u="sng" dirty="0">
                <a:solidFill>
                  <a:srgbClr val="0070C0"/>
                </a:solidFill>
              </a:rPr>
              <a:t>Answer: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Best IPC is achieved when there are no delays due to memory accesses (all latencies are masked by other threads’ instructions):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13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2015716" y="4182583"/>
            <a:ext cx="5112568" cy="1080120"/>
            <a:chOff x="3131840" y="4509120"/>
            <a:chExt cx="5112568" cy="108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47864" y="4721196"/>
                  <a:ext cx="46805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𝐼𝑃𝐶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𝐼𝑃𝐶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4721196"/>
                  <a:ext cx="4680520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131840" y="4509120"/>
              <a:ext cx="5112568" cy="108012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0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24" y="1268761"/>
            <a:ext cx="8229600" cy="122413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What is the number of threads (N</a:t>
            </a:r>
            <a:r>
              <a:rPr lang="en-US" baseline="-25000" dirty="0"/>
              <a:t>1</a:t>
            </a:r>
            <a:r>
              <a:rPr lang="en-US" dirty="0"/>
              <a:t>) that allows reaching this performance?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14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829" y="2520712"/>
                <a:ext cx="5105205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9" y="2520712"/>
                <a:ext cx="5105205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5465" y="3578971"/>
                <a:ext cx="4176464" cy="9278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5" y="3578971"/>
                <a:ext cx="4176464" cy="9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48064" y="5009625"/>
                <a:ext cx="3538982" cy="8107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009625"/>
                <a:ext cx="3538982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05232-86C3-416D-B937-C20655440583}"/>
                  </a:ext>
                </a:extLst>
              </p:cNvPr>
              <p:cNvSpPr txBox="1"/>
              <p:nvPr/>
            </p:nvSpPr>
            <p:spPr>
              <a:xfrm>
                <a:off x="899592" y="4981809"/>
                <a:ext cx="5616624" cy="86568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05232-86C3-416D-B937-C2065544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81809"/>
                <a:ext cx="5616624" cy="865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A203601-0448-4E7E-A102-DD0DE1AF235E}"/>
              </a:ext>
            </a:extLst>
          </p:cNvPr>
          <p:cNvSpPr/>
          <p:nvPr/>
        </p:nvSpPr>
        <p:spPr>
          <a:xfrm>
            <a:off x="4427984" y="530120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9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Question 1.c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285" y="1979484"/>
                <a:ext cx="8229600" cy="3230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e-IL" sz="2200" u="sng" dirty="0"/>
                  <a:t>דרך ב'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sz="2200" dirty="0"/>
                  <a:t>על מנת למסך את הגישה לזכרון של התהליך, אנו צריכים למלא </a:t>
                </a:r>
                <a:r>
                  <a:rPr lang="en-US" sz="2200" dirty="0"/>
                  <a:t>q</a:t>
                </a:r>
                <a:r>
                  <a:rPr lang="he-IL" sz="2200" dirty="0"/>
                  <a:t> מחזורים באמצעות </a:t>
                </a:r>
                <a:r>
                  <a:rPr lang="en-US" sz="2200" dirty="0"/>
                  <a:t>(N-1)</a:t>
                </a:r>
                <a:r>
                  <a:rPr lang="he-IL" sz="2200" dirty="0"/>
                  <a:t> תהליכים אחרים.</a:t>
                </a:r>
              </a:p>
              <a:p>
                <a:r>
                  <a:rPr lang="he-IL" sz="2200" dirty="0"/>
                  <a:t>כל אחד מהתהליכים הנ"ל יבצע </a:t>
                </a:r>
                <a:r>
                  <a:rPr lang="en-US" sz="2200" dirty="0" err="1">
                    <a:solidFill>
                      <a:srgbClr val="0000FF"/>
                    </a:solidFill>
                  </a:rPr>
                  <a:t>M∙CPI</a:t>
                </a:r>
                <a:r>
                  <a:rPr lang="en-US" sz="2200" baseline="-25000" dirty="0" err="1">
                    <a:solidFill>
                      <a:srgbClr val="0000FF"/>
                    </a:solidFill>
                  </a:rPr>
                  <a:t>ideal</a:t>
                </a:r>
                <a:r>
                  <a:rPr lang="he-IL" sz="2200" dirty="0">
                    <a:solidFill>
                      <a:srgbClr val="0000FF"/>
                    </a:solidFill>
                  </a:rPr>
                  <a:t> </a:t>
                </a:r>
                <a:r>
                  <a:rPr lang="he-IL" sz="2200" dirty="0"/>
                  <a:t>מחזורים</a:t>
                </a:r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sz="2200" dirty="0"/>
                  <a:t>סה"כ נקבל:</a:t>
                </a:r>
                <a:endParaRPr lang="en-US" sz="22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200" b="0" i="1" baseline="-25000" dirty="0" smtClean="0">
                          <a:latin typeface="Cambria Math" panose="02040503050406030204" pitchFamily="18" charset="0"/>
                        </a:rPr>
                        <m:t>𝑖𝑑𝑒𝑎𝑙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 algn="l" rtl="0">
                  <a:buNone/>
                </a:pPr>
                <a:endParaRPr lang="en-US" sz="22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2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2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den>
                      </m:f>
                      <m:r>
                        <a:rPr lang="en-US" sz="2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285" y="1979484"/>
                <a:ext cx="8229600" cy="3230563"/>
              </a:xfrm>
              <a:blipFill>
                <a:blip r:embed="rId2"/>
                <a:stretch>
                  <a:fillRect t="-1132" r="-963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9EFDE-5C08-4292-AE36-23057D1FFC6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80049" y="4608521"/>
            <a:ext cx="3149205" cy="732485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432" y="1417638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200" dirty="0"/>
              <a:t>מהו מס' החוטים </a:t>
            </a:r>
            <a:r>
              <a:rPr lang="en-US" sz="2200" dirty="0"/>
              <a:t>N</a:t>
            </a:r>
            <a:r>
              <a:rPr lang="en-US" sz="2200" baseline="-25000" dirty="0"/>
              <a:t>1</a:t>
            </a:r>
            <a:r>
              <a:rPr lang="he-IL" sz="2200" dirty="0"/>
              <a:t> אשר יתן ביצועים מקסימליים </a:t>
            </a:r>
            <a:r>
              <a:rPr lang="en-US" sz="2200" dirty="0"/>
              <a:t>CPI(ideal)</a:t>
            </a:r>
            <a:r>
              <a:rPr lang="he-IL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51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1.d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24" y="1268761"/>
            <a:ext cx="8229600" cy="122413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Draw the graph of IPC as a function of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16</a:t>
            </a:fld>
            <a:endParaRPr lang="he-IL"/>
          </a:p>
        </p:txBody>
      </p:sp>
      <p:grpSp>
        <p:nvGrpSpPr>
          <p:cNvPr id="25" name="Group 24"/>
          <p:cNvGrpSpPr/>
          <p:nvPr/>
        </p:nvGrpSpPr>
        <p:grpSpPr>
          <a:xfrm>
            <a:off x="1025802" y="2140105"/>
            <a:ext cx="7649789" cy="4114883"/>
            <a:chOff x="1025802" y="2140105"/>
            <a:chExt cx="7649789" cy="411488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15616" y="5733256"/>
              <a:ext cx="748883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1259632" y="2564904"/>
              <a:ext cx="8384" cy="332075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99088" y="586013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Threads (N)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5802" y="214010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25802" y="3501008"/>
              <a:ext cx="72906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33899" y="34404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IPC</a:t>
              </a:r>
              <a:r>
                <a:rPr lang="en-US" baseline="-25000" dirty="0" err="1"/>
                <a:t>ideal</a:t>
              </a:r>
              <a:endParaRPr lang="en-US" baseline="-250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268016" y="3501008"/>
              <a:ext cx="5104184" cy="22322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72200" y="3501008"/>
              <a:ext cx="194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72200" y="3212976"/>
              <a:ext cx="0" cy="2647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08552" y="588565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65710" y="4605021"/>
                <a:ext cx="1813570" cy="695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10" y="4605021"/>
                <a:ext cx="1813570" cy="695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4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dirty="0"/>
              <a:t>Question 1.e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338803"/>
            <a:ext cx="2133600" cy="365125"/>
          </a:xfrm>
        </p:spPr>
        <p:txBody>
          <a:bodyPr/>
          <a:lstStyle/>
          <a:p>
            <a:fld id="{7D971837-0D8E-4173-AED5-3139472DAE5D}" type="slidenum">
              <a:rPr lang="he-IL" smtClean="0"/>
              <a:t>17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1758" y="2976847"/>
                <a:ext cx="4952490" cy="6915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58" y="2976847"/>
                <a:ext cx="495249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6860" y="2532418"/>
            <a:ext cx="770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 k = miss rate to the equation (k = 1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100% miss rate. Hit rate =  1-k):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860" y="4956352"/>
            <a:ext cx="39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Solve the following equation to get 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8729" y="5497111"/>
                <a:ext cx="8713752" cy="829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9" y="5497111"/>
                <a:ext cx="8713752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62826" y="932535"/>
                <a:ext cx="8229600" cy="1728192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70000" lnSpcReduction="20000"/>
              </a:bodyPr>
              <a:lstStyle>
                <a:lvl1pPr marL="342900" indent="-3429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r>
                  <a:rPr lang="en-US" dirty="0"/>
                  <a:t>An improvement was suggested: adding a L1 cache with 0 cycles access time.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value of the cache hit rate will provide maximum performance when we have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en-US" b="0" i="0" baseline="-250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/2  </a:t>
                </a:r>
                <a:r>
                  <a:rPr lang="en-US" dirty="0">
                    <a:solidFill>
                      <a:schemeClr val="tx1"/>
                    </a:solidFill>
                  </a:rPr>
                  <a:t>threads?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u="sng" dirty="0">
                    <a:solidFill>
                      <a:schemeClr val="tx2"/>
                    </a:solidFill>
                  </a:rPr>
                  <a:t>Answer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6" y="932535"/>
                <a:ext cx="8229600" cy="1728192"/>
              </a:xfrm>
              <a:prstGeom prst="rect">
                <a:avLst/>
              </a:prstGeom>
              <a:blipFill>
                <a:blip r:embed="rId5"/>
                <a:stretch>
                  <a:fillRect l="-963" t="-6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1BA16457-C47F-405D-B612-AA7B792F4BF2}"/>
                  </a:ext>
                </a:extLst>
              </p:cNvPr>
              <p:cNvSpPr/>
              <p:nvPr/>
            </p:nvSpPr>
            <p:spPr>
              <a:xfrm>
                <a:off x="7092280" y="6228368"/>
                <a:ext cx="1224136" cy="62963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1BA16457-C47F-405D-B612-AA7B792F4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6228368"/>
                <a:ext cx="1224136" cy="6296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4C6D6-6C7A-4372-9E83-1F2E12FDFB7C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6222252"/>
            <a:ext cx="288032" cy="23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562511-4812-4CFE-A9A1-ECD1DE7A1344}"/>
                  </a:ext>
                </a:extLst>
              </p:cNvPr>
              <p:cNvSpPr txBox="1"/>
              <p:nvPr/>
            </p:nvSpPr>
            <p:spPr>
              <a:xfrm>
                <a:off x="457200" y="4312954"/>
                <a:ext cx="339173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562511-4812-4CFE-A9A1-ECD1DE7A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12954"/>
                <a:ext cx="3391739" cy="307777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A0D33-650C-493C-A93B-782E13450891}"/>
                  </a:ext>
                </a:extLst>
              </p:cNvPr>
              <p:cNvSpPr txBox="1"/>
              <p:nvPr/>
            </p:nvSpPr>
            <p:spPr>
              <a:xfrm>
                <a:off x="4139952" y="4014871"/>
                <a:ext cx="3908891" cy="834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𝐶𝑃𝐼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A0D33-650C-493C-A93B-782E13450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014871"/>
                <a:ext cx="3908891" cy="834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91667FB-B3D2-496F-8593-0A9D7669A9B5}"/>
              </a:ext>
            </a:extLst>
          </p:cNvPr>
          <p:cNvSpPr txBox="1"/>
          <p:nvPr/>
        </p:nvSpPr>
        <p:spPr>
          <a:xfrm>
            <a:off x="178728" y="3744083"/>
            <a:ext cx="452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these constraints into the CPI equation:</a:t>
            </a:r>
          </a:p>
        </p:txBody>
      </p:sp>
    </p:spTree>
    <p:extLst>
      <p:ext uri="{BB962C8B-B14F-4D97-AF65-F5344CB8AC3E}">
        <p14:creationId xmlns:p14="http://schemas.microsoft.com/office/powerpoint/2010/main" val="39070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11" grpId="0" animBg="1"/>
      <p:bldP spid="13" grpId="0" animBg="1"/>
      <p:bldP spid="15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69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dirty="0"/>
              <a:t>Question 1.e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338803"/>
            <a:ext cx="2133600" cy="365125"/>
          </a:xfrm>
        </p:spPr>
        <p:txBody>
          <a:bodyPr/>
          <a:lstStyle/>
          <a:p>
            <a:fld id="{7D971837-0D8E-4173-AED5-3139472DAE5D}" type="slidenum">
              <a:rPr lang="he-IL" smtClean="0"/>
              <a:t>18</a:t>
            </a:fld>
            <a:endParaRPr lang="he-I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750" y="834658"/>
            <a:ext cx="8229600" cy="143003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dirty="0">
                <a:solidFill>
                  <a:srgbClr val="0070C0"/>
                </a:solidFill>
              </a:rPr>
              <a:t>What value of the cache hit rate will provide maximum performance when we have N1/2 threads?</a:t>
            </a:r>
          </a:p>
          <a:p>
            <a:pPr marL="0" indent="0">
              <a:buNone/>
            </a:pPr>
            <a:r>
              <a:rPr lang="he-IL" sz="2200" u="sng" dirty="0"/>
              <a:t>דרך ב'</a:t>
            </a:r>
            <a:endParaRPr lang="en-US" sz="2200" u="sng" dirty="0"/>
          </a:p>
          <a:p>
            <a:pPr marL="0" indent="0" rtl="0">
              <a:buNone/>
            </a:pPr>
            <a:endParaRPr lang="he-IL" sz="2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750" y="1984913"/>
                <a:ext cx="8229600" cy="4536452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עם הוספת המטמון זמן הגישה </a:t>
                </a:r>
                <a:r>
                  <a:rPr lang="he-IL" sz="2000" u="sng" dirty="0"/>
                  <a:t>הממוצע</a:t>
                </a:r>
                <a:r>
                  <a:rPr lang="he-IL" sz="2000" dirty="0"/>
                  <a:t> לזכרון הופך ל-</a:t>
                </a:r>
                <a:r>
                  <a:rPr lang="en-US" sz="2000" dirty="0" err="1"/>
                  <a:t>q∙miss_rate</a:t>
                </a:r>
                <a:endParaRPr lang="he-IL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בסעיף קודם חישבנו את הנוסחה למס' החוטים שמאפשר ביצועים מקסימליים. נחליף את </a:t>
                </a:r>
                <a:r>
                  <a:rPr lang="en-US" sz="2000" dirty="0"/>
                  <a:t>q</a:t>
                </a:r>
                <a:r>
                  <a:rPr lang="he-IL" sz="2000" dirty="0"/>
                  <a:t> ב-</a:t>
                </a:r>
                <a:r>
                  <a:rPr lang="en-US" sz="2000" dirty="0" err="1"/>
                  <a:t>q∙miss_rate</a:t>
                </a:r>
                <a:r>
                  <a:rPr lang="he-IL" sz="2000" dirty="0"/>
                  <a:t> והנוסחה תקפה גם כאן:</a:t>
                </a:r>
                <a:endParaRPr lang="en-US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𝐶𝑃𝐼𝑖𝑑𝑒𝑎𝑙</m:t>
                          </m:r>
                        </m:den>
                      </m:f>
                    </m:oMath>
                  </m:oMathPara>
                </a14:m>
                <a:endParaRPr lang="he-IL" sz="1800" dirty="0"/>
              </a:p>
              <a:p>
                <a:r>
                  <a:rPr lang="he-IL" sz="2000" dirty="0"/>
                  <a:t>נשווה את הנוסחה הנ"ל למס' החוטים הדרוש, שהינו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sz="2000" dirty="0"/>
                  <a:t>, ונקבל: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e>
                      </m:d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 baseline="-25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num>
                        <m:den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solidFill>
                    <a:srgbClr val="0000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𝐶𝑃𝐼𝑖𝑑𝑒𝑎𝑙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70C0"/>
                          </a:solidFill>
                        </a:rPr>
                        <m:t>+ 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𝐶𝑃𝐼𝑖𝑑𝑒𝑎𝑙</m:t>
                          </m:r>
                        </m:den>
                      </m:f>
                    </m:oMath>
                  </m:oMathPara>
                </a14:m>
                <a:endParaRPr lang="he-IL" sz="2000" dirty="0">
                  <a:solidFill>
                    <a:srgbClr val="0070C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נבודד את </a:t>
                </a:r>
                <a:r>
                  <a:rPr lang="en-US" sz="2000" dirty="0" err="1"/>
                  <a:t>miss_rate</a:t>
                </a:r>
                <a:r>
                  <a:rPr lang="he-IL" sz="2000" dirty="0"/>
                  <a:t> ונקבל: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𝑚𝑖𝑠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𝐶𝑃𝐼𝑖𝑑𝑒𝑎𝑙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 rtl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1 –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miss_rate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=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hit_rate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  <m:r>
                          <a:rPr lang="en-US" sz="2000" b="0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50" y="1984913"/>
                <a:ext cx="8229600" cy="4536452"/>
              </a:xfrm>
              <a:blipFill>
                <a:blip r:embed="rId2"/>
                <a:stretch>
                  <a:fillRect t="-941" r="-741" b="-5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4355976" y="6211021"/>
            <a:ext cx="2520280" cy="492907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dirty="0"/>
              <a:t>Question 1.f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338803"/>
            <a:ext cx="2133600" cy="365125"/>
          </a:xfrm>
        </p:spPr>
        <p:txBody>
          <a:bodyPr/>
          <a:lstStyle/>
          <a:p>
            <a:fld id="{7D971837-0D8E-4173-AED5-3139472DAE5D}" type="slidenum">
              <a:rPr lang="he-IL" smtClean="0"/>
              <a:t>19</a:t>
            </a:fld>
            <a:endParaRPr lang="he-IL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1624" y="1124744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How will the cache addition affect this CPU?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Impact on area</a:t>
            </a:r>
          </a:p>
          <a:p>
            <a:pPr algn="l" rtl="0"/>
            <a:r>
              <a:rPr lang="en-US" dirty="0"/>
              <a:t>Impact on power</a:t>
            </a:r>
          </a:p>
          <a:p>
            <a:pPr algn="l" rtl="0"/>
            <a:r>
              <a:rPr lang="en-US" dirty="0"/>
              <a:t>Impact on complexity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2563" y="314096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rgbClr val="0070C0"/>
                </a:solidFill>
              </a:rPr>
              <a:t>Area will increase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Power will decrease (assuming a sufficient hit rate)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Complexity will increase due to cache</a:t>
            </a:r>
          </a:p>
          <a:p>
            <a:pPr lvl="1" algn="l" rtl="0"/>
            <a:r>
              <a:rPr lang="en-US" dirty="0">
                <a:solidFill>
                  <a:srgbClr val="0070C0"/>
                </a:solidFill>
              </a:rPr>
              <a:t>but will decrease if the CPU will be redesigned to run less threads..</a:t>
            </a:r>
          </a:p>
        </p:txBody>
      </p:sp>
    </p:spTree>
    <p:extLst>
      <p:ext uri="{BB962C8B-B14F-4D97-AF65-F5344CB8AC3E}">
        <p14:creationId xmlns:p14="http://schemas.microsoft.com/office/powerpoint/2010/main" val="26319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2359"/>
            <a:ext cx="8624069" cy="65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98" y="362745"/>
            <a:ext cx="8619479" cy="584200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Fine Grained Multithreading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823913" y="5246688"/>
            <a:ext cx="768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Arial Narrow" pitchFamily="34" charset="0"/>
              </a:rPr>
              <a:t>Increases utilization/throughput by reducing impact of dependences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4650" y="1360488"/>
            <a:ext cx="6003925" cy="3606801"/>
            <a:chOff x="1644650" y="1360488"/>
            <a:chExt cx="6003925" cy="3606801"/>
          </a:xfrm>
        </p:grpSpPr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1644650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2322513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3000375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676650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354513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032375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644650" y="270827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322513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3676650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5032375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1644650" y="35147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676650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5032375" y="35147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676650" y="4322763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5708650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5708650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5708650" y="35147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6386513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6386513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8" name="Rectangle 23"/>
            <p:cNvSpPr>
              <a:spLocks noChangeArrowheads="1"/>
            </p:cNvSpPr>
            <p:nvPr/>
          </p:nvSpPr>
          <p:spPr bwMode="auto">
            <a:xfrm>
              <a:off x="6386513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9" name="Rectangle 24"/>
            <p:cNvSpPr>
              <a:spLocks noChangeArrowheads="1"/>
            </p:cNvSpPr>
            <p:nvPr/>
          </p:nvSpPr>
          <p:spPr bwMode="auto">
            <a:xfrm>
              <a:off x="6384925" y="4322763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0" name="Rectangle 25"/>
            <p:cNvSpPr>
              <a:spLocks noChangeArrowheads="1"/>
            </p:cNvSpPr>
            <p:nvPr/>
          </p:nvSpPr>
          <p:spPr bwMode="auto">
            <a:xfrm>
              <a:off x="7064375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644650" y="2708276"/>
              <a:ext cx="6003925" cy="2259013"/>
              <a:chOff x="1165" y="1706"/>
              <a:chExt cx="4255" cy="1423"/>
            </a:xfrm>
          </p:grpSpPr>
          <p:sp>
            <p:nvSpPr>
              <p:cNvPr id="11294" name="Rectangle 27"/>
              <p:cNvSpPr>
                <a:spLocks noChangeArrowheads="1"/>
              </p:cNvSpPr>
              <p:nvPr/>
            </p:nvSpPr>
            <p:spPr bwMode="auto">
              <a:xfrm>
                <a:off x="212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5" name="Rectangle 28"/>
              <p:cNvSpPr>
                <a:spLocks noChangeArrowheads="1"/>
              </p:cNvSpPr>
              <p:nvPr/>
            </p:nvSpPr>
            <p:spPr bwMode="auto">
              <a:xfrm>
                <a:off x="308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6" name="Rectangle 29"/>
              <p:cNvSpPr>
                <a:spLocks noChangeArrowheads="1"/>
              </p:cNvSpPr>
              <p:nvPr/>
            </p:nvSpPr>
            <p:spPr bwMode="auto">
              <a:xfrm>
                <a:off x="1646" y="2214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7" name="Rectangle 30"/>
              <p:cNvSpPr>
                <a:spLocks noChangeArrowheads="1"/>
              </p:cNvSpPr>
              <p:nvPr/>
            </p:nvSpPr>
            <p:spPr bwMode="auto">
              <a:xfrm>
                <a:off x="212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8" name="Rectangle 31"/>
              <p:cNvSpPr>
                <a:spLocks noChangeArrowheads="1"/>
              </p:cNvSpPr>
              <p:nvPr/>
            </p:nvSpPr>
            <p:spPr bwMode="auto">
              <a:xfrm>
                <a:off x="308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9" name="Rectangle 32"/>
              <p:cNvSpPr>
                <a:spLocks noChangeArrowheads="1"/>
              </p:cNvSpPr>
              <p:nvPr/>
            </p:nvSpPr>
            <p:spPr bwMode="auto">
              <a:xfrm>
                <a:off x="116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0" name="Rectangle 33"/>
              <p:cNvSpPr>
                <a:spLocks noChangeArrowheads="1"/>
              </p:cNvSpPr>
              <p:nvPr/>
            </p:nvSpPr>
            <p:spPr bwMode="auto">
              <a:xfrm>
                <a:off x="16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1" name="Rectangle 34"/>
              <p:cNvSpPr>
                <a:spLocks noChangeArrowheads="1"/>
              </p:cNvSpPr>
              <p:nvPr/>
            </p:nvSpPr>
            <p:spPr bwMode="auto">
              <a:xfrm>
                <a:off x="212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2" name="Rectangle 35"/>
              <p:cNvSpPr>
                <a:spLocks noChangeArrowheads="1"/>
              </p:cNvSpPr>
              <p:nvPr/>
            </p:nvSpPr>
            <p:spPr bwMode="auto">
              <a:xfrm>
                <a:off x="308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3" name="Rectangle 36"/>
              <p:cNvSpPr>
                <a:spLocks noChangeArrowheads="1"/>
              </p:cNvSpPr>
              <p:nvPr/>
            </p:nvSpPr>
            <p:spPr bwMode="auto">
              <a:xfrm>
                <a:off x="356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4" name="Rectangle 37"/>
              <p:cNvSpPr>
                <a:spLocks noChangeArrowheads="1"/>
              </p:cNvSpPr>
              <p:nvPr/>
            </p:nvSpPr>
            <p:spPr bwMode="auto">
              <a:xfrm>
                <a:off x="40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5" name="Rectangle 38"/>
              <p:cNvSpPr>
                <a:spLocks noChangeArrowheads="1"/>
              </p:cNvSpPr>
              <p:nvPr/>
            </p:nvSpPr>
            <p:spPr bwMode="auto">
              <a:xfrm>
                <a:off x="500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6" name="Rectangle 39"/>
              <p:cNvSpPr>
                <a:spLocks noChangeArrowheads="1"/>
              </p:cNvSpPr>
              <p:nvPr/>
            </p:nvSpPr>
            <p:spPr bwMode="auto">
              <a:xfrm>
                <a:off x="500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7" name="Rectangle 40"/>
              <p:cNvSpPr>
                <a:spLocks noChangeArrowheads="1"/>
              </p:cNvSpPr>
              <p:nvPr/>
            </p:nvSpPr>
            <p:spPr bwMode="auto">
              <a:xfrm>
                <a:off x="500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292" name="Rectangle 41"/>
            <p:cNvSpPr>
              <a:spLocks noChangeArrowheads="1"/>
            </p:cNvSpPr>
            <p:nvPr/>
          </p:nvSpPr>
          <p:spPr bwMode="auto">
            <a:xfrm>
              <a:off x="3059113" y="1360488"/>
              <a:ext cx="8096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Time</a:t>
              </a:r>
            </a:p>
          </p:txBody>
        </p:sp>
        <p:sp>
          <p:nvSpPr>
            <p:cNvPr id="11293" name="Line 42"/>
            <p:cNvSpPr>
              <a:spLocks noChangeShapeType="1"/>
            </p:cNvSpPr>
            <p:nvPr/>
          </p:nvSpPr>
          <p:spPr bwMode="auto">
            <a:xfrm>
              <a:off x="3984625" y="1587501"/>
              <a:ext cx="1885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9480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21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2"/>
          <a:stretch/>
        </p:blipFill>
        <p:spPr bwMode="auto">
          <a:xfrm>
            <a:off x="227562" y="548680"/>
            <a:ext cx="8688875" cy="382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22</a:t>
            </a:fld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55" y="260648"/>
            <a:ext cx="63341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63722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97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23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8155732" cy="375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653136"/>
            <a:ext cx="7268080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CPI</a:t>
            </a:r>
            <a:r>
              <a:rPr lang="en-US" baseline="-25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= 2 + 0.1 * 40 * (1-p</a:t>
            </a:r>
            <a:r>
              <a:rPr lang="en-US" baseline="-25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)    // each 10 cycles may be a miss penalty of 40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CPI</a:t>
            </a:r>
            <a:r>
              <a:rPr lang="en-US" baseline="-25000" dirty="0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 = 1 + 0.2 * 20 * (1-p</a:t>
            </a:r>
            <a:r>
              <a:rPr lang="en-US" baseline="-25000" dirty="0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)    // each 5 cycles may be a miss penalty of 20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9845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24</a:t>
            </a:fld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315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56792"/>
            <a:ext cx="70294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8198" y="4797152"/>
            <a:ext cx="750923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CPI</a:t>
            </a:r>
            <a:r>
              <a:rPr lang="en-US" baseline="-25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= 2 + 0.05 * 200 * (1-p</a:t>
            </a:r>
            <a:r>
              <a:rPr lang="en-US" baseline="-25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)    // each 20 cycles may be a miss penalty of 200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CPI</a:t>
            </a:r>
            <a:r>
              <a:rPr lang="en-US" baseline="-25000" dirty="0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 = 1 + 0.1 * 100 * (1-p</a:t>
            </a:r>
            <a:r>
              <a:rPr lang="en-US" baseline="-25000" dirty="0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)    // each 10 cycles may be a miss penalty of 100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MT</a:t>
            </a:r>
            <a:r>
              <a:rPr lang="en-US" dirty="0">
                <a:solidFill>
                  <a:srgbClr val="FF0000"/>
                </a:solidFill>
              </a:rPr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3721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Power/Performance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no. 13</a:t>
            </a:r>
          </a:p>
          <a:p>
            <a:r>
              <a:rPr lang="en-US" dirty="0"/>
              <a:t>Computer Architecture 046267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443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Power/Performance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>
            <a:normAutofit/>
          </a:bodyPr>
          <a:lstStyle/>
          <a:p>
            <a:r>
              <a:rPr lang="he-IL" sz="2400" dirty="0"/>
              <a:t>נתונים שני מעבדים, קטן וגדול:</a:t>
            </a:r>
            <a:r>
              <a:rPr lang="en-US" sz="2400" dirty="0"/>
              <a:t>	</a:t>
            </a:r>
            <a:endParaRPr lang="he-IL" sz="2400" dirty="0"/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26</a:t>
            </a:fld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4008" y="2492896"/>
          <a:ext cx="38637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b="0" dirty="0"/>
                        <a:t>המעבד הגדול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0" dirty="0"/>
                        <a:t>המעבד</a:t>
                      </a:r>
                      <a:r>
                        <a:rPr lang="he-IL" b="0" baseline="0" dirty="0"/>
                        <a:t> הקטן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4mm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2mm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שטח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רוחב</a:t>
                      </a:r>
                      <a:r>
                        <a:rPr lang="he-IL" baseline="0" dirty="0"/>
                        <a:t> ה-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Leakage Power</a:t>
                      </a:r>
                      <a:r>
                        <a:rPr lang="he-IL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1500pF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קיבול דינאמי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</a:t>
                      </a:r>
                      <a:r>
                        <a:rPr lang="he-IL" baseline="0" dirty="0"/>
                        <a:t> </a:t>
                      </a:r>
                      <a:r>
                        <a:rPr lang="en-US" baseline="0" dirty="0"/>
                        <a:t>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1560" y="2492893"/>
          <a:ext cx="3240360" cy="363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2010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u="none" strike="noStrike" dirty="0">
                          <a:effectLst/>
                        </a:rPr>
                        <a:t>תדר ב </a:t>
                      </a:r>
                      <a:r>
                        <a:rPr lang="he-IL" sz="1600" b="0" u="none" strike="noStrike" dirty="0" err="1">
                          <a:effectLst/>
                        </a:rPr>
                        <a:t>Ghz</a:t>
                      </a:r>
                      <a:r>
                        <a:rPr lang="he-IL" sz="1600" b="0" u="none" strike="noStrike" dirty="0">
                          <a:effectLst/>
                        </a:rPr>
                        <a:t> מעבד גדול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u="none" strike="noStrike">
                          <a:effectLst/>
                        </a:rPr>
                        <a:t>תדר ב Ghz מעבד קטן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u="none" strike="noStrike" dirty="0">
                          <a:effectLst/>
                        </a:rPr>
                        <a:t>מתח ב-</a:t>
                      </a:r>
                      <a:r>
                        <a:rPr lang="en-US" sz="1600" b="0" u="none" strike="noStrike" dirty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1.75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2.75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251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958" y="1595835"/>
            <a:ext cx="3435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נקודות מתח ותדר אפשריות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לעבודת המעבדים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830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7"/>
            <a:ext cx="8507288" cy="2448271"/>
          </a:xfrm>
        </p:spPr>
        <p:txBody>
          <a:bodyPr>
            <a:normAutofit/>
          </a:bodyPr>
          <a:lstStyle/>
          <a:p>
            <a:pPr lvl="0"/>
            <a:r>
              <a:rPr lang="he-IL" sz="2400" dirty="0"/>
              <a:t>המהנדסים רוצים לבנות מחשב המסוגל לפזר הספק מעבד של </a:t>
            </a:r>
            <a:r>
              <a:rPr lang="en-US" sz="2400" dirty="0"/>
              <a:t>4W</a:t>
            </a:r>
            <a:r>
              <a:rPr lang="he-IL" sz="2400" dirty="0"/>
              <a:t>. באיזה מעבד עליהם לבחור כדי לקבל ביצועי </a:t>
            </a:r>
            <a:r>
              <a:rPr lang="en-US" sz="2400" dirty="0"/>
              <a:t>Single Thread</a:t>
            </a:r>
            <a:r>
              <a:rPr lang="he-IL" sz="2400" dirty="0"/>
              <a:t> גבוהים ביותר? הסבירו.</a:t>
            </a:r>
          </a:p>
          <a:p>
            <a:pPr lvl="0">
              <a:spcBef>
                <a:spcPts val="1800"/>
              </a:spcBef>
            </a:pPr>
            <a:endParaRPr lang="en-US" sz="1050" dirty="0"/>
          </a:p>
          <a:p>
            <a:pPr lvl="0">
              <a:spcBef>
                <a:spcPts val="1800"/>
              </a:spcBef>
            </a:pPr>
            <a:r>
              <a:rPr lang="he-IL" sz="2400" dirty="0"/>
              <a:t>נניח שה-</a:t>
            </a:r>
            <a:r>
              <a:rPr lang="en-US" sz="2400" dirty="0"/>
              <a:t>leakage</a:t>
            </a:r>
            <a:r>
              <a:rPr lang="he-IL" sz="2400" dirty="0"/>
              <a:t> פרופורציונאלי בקירוב לשטח:</a:t>
            </a:r>
          </a:p>
          <a:p>
            <a:pPr lvl="0">
              <a:spcBef>
                <a:spcPts val="1800"/>
              </a:spcBef>
            </a:pPr>
            <a:endParaRPr lang="en-US" sz="2400" dirty="0"/>
          </a:p>
          <a:p>
            <a:pPr marL="0" lvl="0" indent="0" algn="l" rtl="0">
              <a:buNone/>
            </a:pPr>
            <a:endParaRPr lang="he-IL" sz="2400" dirty="0"/>
          </a:p>
          <a:p>
            <a:pPr lvl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27</a:t>
            </a:fld>
            <a:endParaRPr lang="he-IL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9832" y="3488349"/>
          <a:ext cx="38637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b="0" dirty="0"/>
                        <a:t>המעבד הגדול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0" dirty="0"/>
                        <a:t>המעבד</a:t>
                      </a:r>
                      <a:r>
                        <a:rPr lang="he-IL" b="0" baseline="0" dirty="0"/>
                        <a:t> הקטן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4mm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2mm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שטח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Leakage Power</a:t>
                      </a:r>
                      <a:r>
                        <a:rPr lang="he-IL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1912" y="5157192"/>
            <a:ext cx="8507288" cy="1174810"/>
            <a:chOff x="331912" y="4918486"/>
            <a:chExt cx="8507288" cy="1174810"/>
          </a:xfrm>
        </p:grpSpPr>
        <p:grpSp>
          <p:nvGrpSpPr>
            <p:cNvPr id="9" name="Group 8"/>
            <p:cNvGrpSpPr/>
            <p:nvPr/>
          </p:nvGrpSpPr>
          <p:grpSpPr>
            <a:xfrm>
              <a:off x="2720828" y="4918486"/>
              <a:ext cx="1712328" cy="844281"/>
              <a:chOff x="2806490" y="3573016"/>
              <a:chExt cx="1712328" cy="84428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814505" y="3573016"/>
                <a:ext cx="14975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:r>
                  <a:rPr lang="en-US" sz="2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big core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806490" y="3986410"/>
                <a:ext cx="17123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:r>
                  <a:rPr lang="en-US" sz="2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58208" y="4063481"/>
                <a:ext cx="16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331912" y="5157192"/>
              <a:ext cx="8507288" cy="936104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342900" indent="-3429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spcBef>
                  <a:spcPts val="1800"/>
                </a:spcBef>
              </a:pPr>
              <a:r>
                <a:rPr lang="en-US" sz="2400" dirty="0"/>
                <a:t>Leakage </a:t>
              </a:r>
              <a:r>
                <a:rPr lang="en-US" sz="2400" baseline="-25000" dirty="0"/>
                <a:t>big core </a:t>
              </a:r>
              <a:r>
                <a:rPr lang="en-US" sz="2400" dirty="0"/>
                <a:t>=                          × Leakage </a:t>
              </a:r>
              <a:r>
                <a:rPr lang="en-US" sz="2400" baseline="-25000" dirty="0"/>
                <a:t>small core</a:t>
              </a:r>
              <a:r>
                <a:rPr lang="en-US" sz="2400" dirty="0"/>
                <a:t> = 2 × 0.5w = 1w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4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878505"/>
            <a:ext cx="8229600" cy="5447630"/>
          </a:xfrm>
        </p:spPr>
        <p:txBody>
          <a:bodyPr>
            <a:normAutofit/>
          </a:bodyPr>
          <a:lstStyle/>
          <a:p>
            <a:r>
              <a:rPr lang="he-IL" sz="2400" dirty="0"/>
              <a:t>נשתמש </a:t>
            </a:r>
            <a:r>
              <a:rPr lang="he-IL" sz="2400" dirty="0" err="1"/>
              <a:t>בנוסחא</a:t>
            </a:r>
            <a:r>
              <a:rPr lang="he-IL" sz="2400" dirty="0"/>
              <a:t>:   </a:t>
            </a:r>
            <a:r>
              <a:rPr lang="en-US" sz="2400" dirty="0"/>
              <a:t>Power = leakage + cv</a:t>
            </a:r>
            <a:r>
              <a:rPr lang="en-US" sz="2400" baseline="30000" dirty="0"/>
              <a:t>2</a:t>
            </a:r>
            <a:r>
              <a:rPr lang="en-US" sz="2400" dirty="0"/>
              <a:t>f</a:t>
            </a:r>
            <a:endParaRPr lang="he-IL" sz="2400" dirty="0"/>
          </a:p>
          <a:p>
            <a:endParaRPr lang="he-IL" sz="2400" dirty="0"/>
          </a:p>
          <a:p>
            <a:pPr lvl="0"/>
            <a:r>
              <a:rPr lang="he-IL" sz="2400" dirty="0"/>
              <a:t>ההספק למעבד</a:t>
            </a:r>
            <a:br>
              <a:rPr lang="en-US" sz="2400" dirty="0"/>
            </a:br>
            <a:r>
              <a:rPr lang="he-IL" sz="2400" dirty="0"/>
              <a:t>צריך להיות </a:t>
            </a:r>
            <a:r>
              <a:rPr lang="en-US" sz="2400" dirty="0"/>
              <a:t>≤4W</a:t>
            </a:r>
            <a:endParaRPr lang="he-IL" sz="2400" dirty="0"/>
          </a:p>
          <a:p>
            <a:pPr lvl="0">
              <a:spcBef>
                <a:spcPts val="1800"/>
              </a:spcBef>
            </a:pPr>
            <a:r>
              <a:rPr lang="he-IL" sz="2400" dirty="0"/>
              <a:t>המעבד הקטן</a:t>
            </a:r>
            <a:br>
              <a:rPr lang="en-US" sz="2400" dirty="0"/>
            </a:br>
            <a:r>
              <a:rPr lang="he-IL" sz="2400" dirty="0"/>
              <a:t>ירוץ בתדר </a:t>
            </a:r>
            <a:r>
              <a:rPr lang="en-US" sz="2400" dirty="0"/>
              <a:t>3GHz</a:t>
            </a:r>
          </a:p>
          <a:p>
            <a:pPr>
              <a:spcBef>
                <a:spcPts val="1800"/>
              </a:spcBef>
            </a:pPr>
            <a:r>
              <a:rPr lang="he-IL" sz="2400" dirty="0"/>
              <a:t>המעבד הגדול</a:t>
            </a:r>
            <a:br>
              <a:rPr lang="en-US" sz="2400" dirty="0"/>
            </a:br>
            <a:r>
              <a:rPr lang="he-IL" sz="2400" dirty="0"/>
              <a:t>ירוץ בתדר </a:t>
            </a:r>
            <a:r>
              <a:rPr lang="en-US" sz="2400" dirty="0"/>
              <a:t>2.5GHz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28</a:t>
            </a:fld>
            <a:endParaRPr lang="he-IL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48817" y="2996952"/>
          <a:ext cx="5203303" cy="3672408"/>
        </p:xfrm>
        <a:graphic>
          <a:graphicData uri="http://schemas.openxmlformats.org/drawingml/2006/table">
            <a:tbl>
              <a:tblPr/>
              <a:tblGrid>
                <a:gridCol w="74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5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tot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גדול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tot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קטן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act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גדול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act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קטן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תדר מעבד גדול </a:t>
                      </a: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תדר מעבד קטן </a:t>
                      </a: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מתח ב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Volt’s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42425" y="5510024"/>
            <a:ext cx="3506792" cy="288032"/>
            <a:chOff x="2001312" y="3925848"/>
            <a:chExt cx="3506792" cy="288032"/>
          </a:xfrm>
        </p:grpSpPr>
        <p:sp>
          <p:nvSpPr>
            <p:cNvPr id="7" name="Oval 6"/>
            <p:cNvSpPr/>
            <p:nvPr/>
          </p:nvSpPr>
          <p:spPr>
            <a:xfrm>
              <a:off x="2001312" y="3925848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04048" y="3925848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7" idx="6"/>
              <a:endCxn id="8" idx="2"/>
            </p:cNvCxnSpPr>
            <p:nvPr/>
          </p:nvCxnSpPr>
          <p:spPr>
            <a:xfrm>
              <a:off x="2505368" y="4069864"/>
              <a:ext cx="24986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312913" y="6388528"/>
            <a:ext cx="3461556" cy="288032"/>
            <a:chOff x="2771800" y="4804352"/>
            <a:chExt cx="3461556" cy="288032"/>
          </a:xfrm>
        </p:grpSpPr>
        <p:sp>
          <p:nvSpPr>
            <p:cNvPr id="6" name="Oval 5"/>
            <p:cNvSpPr/>
            <p:nvPr/>
          </p:nvSpPr>
          <p:spPr>
            <a:xfrm>
              <a:off x="2771800" y="4804352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29300" y="4804352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6"/>
            </p:cNvCxnSpPr>
            <p:nvPr/>
          </p:nvCxnSpPr>
          <p:spPr>
            <a:xfrm>
              <a:off x="3275856" y="4948368"/>
              <a:ext cx="24534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465869"/>
          <a:ext cx="386375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sz="1600" b="0" dirty="0"/>
                        <a:t>המעבד הגדול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0" dirty="0"/>
                        <a:t>המעבד</a:t>
                      </a:r>
                      <a:r>
                        <a:rPr lang="he-IL" sz="1600" b="0" baseline="0" dirty="0"/>
                        <a:t> הקטן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1500pF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קיבול דינאמי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Leakage Power</a:t>
                      </a:r>
                      <a:r>
                        <a:rPr lang="he-IL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3528" y="2958397"/>
            <a:ext cx="309634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3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he-IL" sz="2800" dirty="0"/>
              <a:t>נניח שהביצועים פרופורציונאליים בקירוב ל- </a:t>
            </a:r>
            <a:r>
              <a:rPr lang="en-US" sz="2800" dirty="0"/>
              <a:t>IPC × F</a:t>
            </a:r>
            <a:endParaRPr lang="he-IL" sz="2800" dirty="0"/>
          </a:p>
          <a:p>
            <a:endParaRPr lang="he-IL" sz="2800" dirty="0"/>
          </a:p>
          <a:p>
            <a:r>
              <a:rPr lang="he-IL" sz="2800" dirty="0"/>
              <a:t>ביצועי המעבד הקטן</a:t>
            </a:r>
          </a:p>
          <a:p>
            <a:pPr algn="l" rtl="0"/>
            <a:r>
              <a:rPr lang="en-US" sz="2800" dirty="0" err="1"/>
              <a:t>Perf</a:t>
            </a:r>
            <a:r>
              <a:rPr lang="en-US" sz="2800" dirty="0"/>
              <a:t> = 1inst/</a:t>
            </a:r>
            <a:r>
              <a:rPr lang="en-US" sz="2800" dirty="0" err="1"/>
              <a:t>cyc</a:t>
            </a:r>
            <a:r>
              <a:rPr lang="en-US" sz="2800" dirty="0"/>
              <a:t> × 3GHz = 3G </a:t>
            </a:r>
            <a:r>
              <a:rPr lang="en-US" sz="2800" dirty="0" err="1"/>
              <a:t>inst</a:t>
            </a:r>
            <a:r>
              <a:rPr lang="en-US" sz="2800" dirty="0"/>
              <a:t>/sec</a:t>
            </a:r>
          </a:p>
          <a:p>
            <a:endParaRPr lang="he-IL" sz="2800" dirty="0"/>
          </a:p>
          <a:p>
            <a:r>
              <a:rPr lang="he-IL" sz="2800" dirty="0"/>
              <a:t>ביצועי המעבד הגדול</a:t>
            </a:r>
          </a:p>
          <a:p>
            <a:pPr algn="l" rtl="0"/>
            <a:r>
              <a:rPr lang="en-US" sz="2800" dirty="0" err="1"/>
              <a:t>Perf</a:t>
            </a:r>
            <a:r>
              <a:rPr lang="en-US" sz="2800" dirty="0"/>
              <a:t> = 2inst/</a:t>
            </a:r>
            <a:r>
              <a:rPr lang="en-US" sz="2800" dirty="0" err="1"/>
              <a:t>cyc</a:t>
            </a:r>
            <a:r>
              <a:rPr lang="en-US" sz="2800" dirty="0"/>
              <a:t> × 2.5GHz = 5G </a:t>
            </a:r>
            <a:r>
              <a:rPr lang="en-US" sz="2800" dirty="0" err="1"/>
              <a:t>inst</a:t>
            </a:r>
            <a:r>
              <a:rPr lang="en-US" sz="2800" dirty="0"/>
              <a:t>/sec</a:t>
            </a:r>
          </a:p>
          <a:p>
            <a:pPr algn="r"/>
            <a:endParaRPr lang="he-IL" sz="2800" dirty="0"/>
          </a:p>
          <a:p>
            <a:pPr algn="r"/>
            <a:r>
              <a:rPr lang="he-IL" sz="2800" dirty="0"/>
              <a:t>לכן למעבד הגדול ביצועים טובים יותר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9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381000"/>
            <a:ext cx="6397625" cy="584200"/>
          </a:xfrm>
        </p:spPr>
        <p:txBody>
          <a:bodyPr>
            <a:normAutofit fontScale="90000"/>
          </a:bodyPr>
          <a:lstStyle/>
          <a:p>
            <a:r>
              <a:rPr lang="en-US"/>
              <a:t>Superscalar Execution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69011" y="5246688"/>
            <a:ext cx="657744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Arial Narrow" pitchFamily="34" charset="0"/>
              </a:rPr>
              <a:t>Dependencies, cache misses, and branch mispredictions</a:t>
            </a:r>
          </a:p>
          <a:p>
            <a:pPr algn="ctr"/>
            <a:r>
              <a:rPr lang="en-US" sz="2400" dirty="0">
                <a:latin typeface="Arial Narrow" pitchFamily="34" charset="0"/>
              </a:rPr>
              <a:t> reduce throughput/utilization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54513" y="270827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354513" y="351472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44650" y="4322763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352925" y="4322763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354513" y="190182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032375" y="2708275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064375" y="270827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032375" y="3514725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708650" y="3514725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030788" y="4322763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384925" y="4322763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000375" y="190182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032375" y="1901825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000375" y="270827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322513" y="3514725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000375" y="351472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064375" y="3514725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320925" y="4322763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2998788" y="4322763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44650" y="1901825"/>
            <a:ext cx="6003925" cy="3049588"/>
            <a:chOff x="1166" y="1198"/>
            <a:chExt cx="4254" cy="1921"/>
          </a:xfrm>
        </p:grpSpPr>
        <p:sp>
          <p:nvSpPr>
            <p:cNvPr id="7196" name="Rectangle 24"/>
            <p:cNvSpPr>
              <a:spLocks noChangeArrowheads="1"/>
            </p:cNvSpPr>
            <p:nvPr/>
          </p:nvSpPr>
          <p:spPr bwMode="auto">
            <a:xfrm>
              <a:off x="4526" y="1198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97" name="Rectangle 25"/>
            <p:cNvSpPr>
              <a:spLocks noChangeArrowheads="1"/>
            </p:cNvSpPr>
            <p:nvPr/>
          </p:nvSpPr>
          <p:spPr bwMode="auto">
            <a:xfrm>
              <a:off x="4526" y="1706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98" name="Rectangle 26"/>
            <p:cNvSpPr>
              <a:spLocks noChangeArrowheads="1"/>
            </p:cNvSpPr>
            <p:nvPr/>
          </p:nvSpPr>
          <p:spPr bwMode="auto">
            <a:xfrm>
              <a:off x="1166" y="2214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99" name="Rectangle 27"/>
            <p:cNvSpPr>
              <a:spLocks noChangeArrowheads="1"/>
            </p:cNvSpPr>
            <p:nvPr/>
          </p:nvSpPr>
          <p:spPr bwMode="auto">
            <a:xfrm>
              <a:off x="4526" y="2214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0" name="Rectangle 28"/>
            <p:cNvSpPr>
              <a:spLocks noChangeArrowheads="1"/>
            </p:cNvSpPr>
            <p:nvPr/>
          </p:nvSpPr>
          <p:spPr bwMode="auto">
            <a:xfrm>
              <a:off x="1166" y="1198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646" y="1198"/>
              <a:ext cx="414" cy="40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2" name="Rectangle 30"/>
            <p:cNvSpPr>
              <a:spLocks noChangeArrowheads="1"/>
            </p:cNvSpPr>
            <p:nvPr/>
          </p:nvSpPr>
          <p:spPr bwMode="auto">
            <a:xfrm>
              <a:off x="1166" y="1706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3" name="Rectangle 31"/>
            <p:cNvSpPr>
              <a:spLocks noChangeArrowheads="1"/>
            </p:cNvSpPr>
            <p:nvPr/>
          </p:nvSpPr>
          <p:spPr bwMode="auto">
            <a:xfrm>
              <a:off x="2606" y="1706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4" name="Rectangle 32"/>
            <p:cNvSpPr>
              <a:spLocks noChangeArrowheads="1"/>
            </p:cNvSpPr>
            <p:nvPr/>
          </p:nvSpPr>
          <p:spPr bwMode="auto">
            <a:xfrm>
              <a:off x="2606" y="2214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5" name="Rectangle 33"/>
            <p:cNvSpPr>
              <a:spLocks noChangeArrowheads="1"/>
            </p:cNvSpPr>
            <p:nvPr/>
          </p:nvSpPr>
          <p:spPr bwMode="auto">
            <a:xfrm>
              <a:off x="2606" y="1198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6" name="Rectangle 34"/>
            <p:cNvSpPr>
              <a:spLocks noChangeArrowheads="1"/>
            </p:cNvSpPr>
            <p:nvPr/>
          </p:nvSpPr>
          <p:spPr bwMode="auto">
            <a:xfrm>
              <a:off x="4046" y="1198"/>
              <a:ext cx="414" cy="40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7" name="Rectangle 35"/>
            <p:cNvSpPr>
              <a:spLocks noChangeArrowheads="1"/>
            </p:cNvSpPr>
            <p:nvPr/>
          </p:nvSpPr>
          <p:spPr bwMode="auto">
            <a:xfrm>
              <a:off x="5006" y="1198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8" name="Rectangle 36"/>
            <p:cNvSpPr>
              <a:spLocks noChangeArrowheads="1"/>
            </p:cNvSpPr>
            <p:nvPr/>
          </p:nvSpPr>
          <p:spPr bwMode="auto">
            <a:xfrm>
              <a:off x="1646" y="1706"/>
              <a:ext cx="414" cy="40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09" name="Rectangle 37"/>
            <p:cNvSpPr>
              <a:spLocks noChangeArrowheads="1"/>
            </p:cNvSpPr>
            <p:nvPr/>
          </p:nvSpPr>
          <p:spPr bwMode="auto">
            <a:xfrm>
              <a:off x="4046" y="1706"/>
              <a:ext cx="414" cy="40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210" name="Rectangle 38"/>
            <p:cNvSpPr>
              <a:spLocks noChangeArrowheads="1"/>
            </p:cNvSpPr>
            <p:nvPr/>
          </p:nvSpPr>
          <p:spPr bwMode="auto">
            <a:xfrm>
              <a:off x="2605" y="2723"/>
              <a:ext cx="414" cy="396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7192" name="Rectangle 39"/>
          <p:cNvSpPr>
            <a:spLocks noChangeArrowheads="1"/>
          </p:cNvSpPr>
          <p:nvPr/>
        </p:nvSpPr>
        <p:spPr bwMode="auto">
          <a:xfrm>
            <a:off x="5708650" y="4322763"/>
            <a:ext cx="584200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93" name="Rectangle 40"/>
          <p:cNvSpPr>
            <a:spLocks noChangeArrowheads="1"/>
          </p:cNvSpPr>
          <p:nvPr/>
        </p:nvSpPr>
        <p:spPr bwMode="auto">
          <a:xfrm>
            <a:off x="7062788" y="4322763"/>
            <a:ext cx="584200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194" name="Rectangle 41"/>
          <p:cNvSpPr>
            <a:spLocks noChangeArrowheads="1"/>
          </p:cNvSpPr>
          <p:nvPr/>
        </p:nvSpPr>
        <p:spPr bwMode="auto">
          <a:xfrm>
            <a:off x="3059832" y="1360488"/>
            <a:ext cx="809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Time</a:t>
            </a:r>
          </a:p>
        </p:txBody>
      </p:sp>
      <p:sp>
        <p:nvSpPr>
          <p:cNvPr id="7195" name="Line 42"/>
          <p:cNvSpPr>
            <a:spLocks noChangeShapeType="1"/>
          </p:cNvSpPr>
          <p:nvPr/>
        </p:nvSpPr>
        <p:spPr bwMode="auto">
          <a:xfrm>
            <a:off x="3984625" y="15875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3617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0"/>
            <a:ext cx="8229600" cy="568986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052736"/>
            <a:ext cx="8229600" cy="4929411"/>
          </a:xfrm>
        </p:spPr>
        <p:txBody>
          <a:bodyPr>
            <a:normAutofit/>
          </a:bodyPr>
          <a:lstStyle/>
          <a:p>
            <a:pPr lvl="0"/>
            <a:r>
              <a:rPr lang="he-IL" sz="2400" dirty="0"/>
              <a:t>במידה ויש לבחור בשני מעבדים גדולים או בשני מעבדים קטנים כדי לקבל מחשב בעל ביצועי </a:t>
            </a:r>
            <a:r>
              <a:rPr lang="en-US" sz="2400" dirty="0"/>
              <a:t>2way Multi Thread</a:t>
            </a:r>
            <a:r>
              <a:rPr lang="he-IL" sz="2400" dirty="0"/>
              <a:t> גבוהים ביותר, באיזה מעבדי יש לבחור (שניים גדולים או שניים קטנים)? הסבירו.</a:t>
            </a:r>
          </a:p>
          <a:p>
            <a:pPr lvl="0"/>
            <a:endParaRPr lang="he-IL" sz="2400" dirty="0"/>
          </a:p>
          <a:p>
            <a:pPr lvl="0"/>
            <a:r>
              <a:rPr lang="he-IL" sz="2400" dirty="0"/>
              <a:t>ההספק למעבד</a:t>
            </a:r>
            <a:br>
              <a:rPr lang="en-US" sz="2400" dirty="0"/>
            </a:br>
            <a:r>
              <a:rPr lang="he-IL" sz="2400" dirty="0"/>
              <a:t>צריך להיות </a:t>
            </a:r>
            <a:r>
              <a:rPr lang="en-US" sz="2400" dirty="0"/>
              <a:t>≤2W</a:t>
            </a:r>
            <a:endParaRPr lang="he-IL" sz="2400" dirty="0"/>
          </a:p>
          <a:p>
            <a:pPr lvl="0">
              <a:spcBef>
                <a:spcPts val="1800"/>
              </a:spcBef>
            </a:pPr>
            <a:r>
              <a:rPr lang="he-IL" sz="2400" dirty="0"/>
              <a:t>המעבדים הקטנים</a:t>
            </a:r>
            <a:br>
              <a:rPr lang="en-US" sz="2400" dirty="0"/>
            </a:br>
            <a:r>
              <a:rPr lang="he-IL" sz="2400" dirty="0"/>
              <a:t>ירוצו בתדר </a:t>
            </a:r>
            <a:r>
              <a:rPr lang="en-US" sz="2400" dirty="0"/>
              <a:t>3GHz</a:t>
            </a:r>
          </a:p>
          <a:p>
            <a:pPr>
              <a:spcBef>
                <a:spcPts val="1800"/>
              </a:spcBef>
            </a:pPr>
            <a:r>
              <a:rPr lang="he-IL" sz="2400" dirty="0"/>
              <a:t>המעבדים הגדולים</a:t>
            </a:r>
            <a:br>
              <a:rPr lang="en-US" sz="2400" dirty="0"/>
            </a:br>
            <a:r>
              <a:rPr lang="he-IL" sz="2400" dirty="0"/>
              <a:t>ירוצו בתדר </a:t>
            </a:r>
            <a:r>
              <a:rPr lang="en-US" sz="2400" dirty="0"/>
              <a:t>1.35GHz</a:t>
            </a:r>
          </a:p>
          <a:p>
            <a:pPr lvl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30</a:t>
            </a:fld>
            <a:endParaRPr lang="he-IL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67544" y="2564904"/>
          <a:ext cx="5203303" cy="3672408"/>
        </p:xfrm>
        <a:graphic>
          <a:graphicData uri="http://schemas.openxmlformats.org/drawingml/2006/table">
            <a:tbl>
              <a:tblPr/>
              <a:tblGrid>
                <a:gridCol w="74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5785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tot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גדול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tot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קטן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act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גדול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 act </a:t>
                      </a:r>
                      <a:r>
                        <a:rPr lang="he-I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מעבד קטן </a:t>
                      </a: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תדר מעבד גדול </a:t>
                      </a: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תדר מעבד קטן </a:t>
                      </a: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מתח ב </a:t>
                      </a: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Volt’s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847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331640" y="5953225"/>
            <a:ext cx="3506792" cy="288032"/>
            <a:chOff x="2001312" y="3925848"/>
            <a:chExt cx="3506792" cy="288032"/>
          </a:xfrm>
        </p:grpSpPr>
        <p:sp>
          <p:nvSpPr>
            <p:cNvPr id="8" name="Oval 7"/>
            <p:cNvSpPr/>
            <p:nvPr/>
          </p:nvSpPr>
          <p:spPr>
            <a:xfrm>
              <a:off x="2001312" y="3925848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04048" y="3925848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6"/>
              <a:endCxn id="9" idx="2"/>
            </p:cNvCxnSpPr>
            <p:nvPr/>
          </p:nvCxnSpPr>
          <p:spPr>
            <a:xfrm>
              <a:off x="2505368" y="4069864"/>
              <a:ext cx="24986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1560" y="4221088"/>
            <a:ext cx="3461556" cy="288032"/>
            <a:chOff x="2771800" y="4804352"/>
            <a:chExt cx="3461556" cy="288032"/>
          </a:xfrm>
        </p:grpSpPr>
        <p:sp>
          <p:nvSpPr>
            <p:cNvPr id="12" name="Oval 11"/>
            <p:cNvSpPr/>
            <p:nvPr/>
          </p:nvSpPr>
          <p:spPr>
            <a:xfrm>
              <a:off x="2771800" y="4804352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29300" y="4804352"/>
              <a:ext cx="50405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</p:cNvCxnSpPr>
            <p:nvPr/>
          </p:nvCxnSpPr>
          <p:spPr>
            <a:xfrm>
              <a:off x="3275856" y="4948368"/>
              <a:ext cx="24534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2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8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he-IL" sz="2400" dirty="0"/>
              <a:t>נניח שהביצועים פרופורציונאליים בקירוב ל-</a:t>
            </a:r>
            <a:r>
              <a:rPr lang="en-US" sz="2400" dirty="0"/>
              <a:t> </a:t>
            </a:r>
            <a:r>
              <a:rPr lang="he-IL" sz="2400" dirty="0"/>
              <a:t> </a:t>
            </a:r>
            <a:r>
              <a:rPr lang="en-US" sz="2400" dirty="0"/>
              <a:t>IPC × F × N</a:t>
            </a:r>
            <a:br>
              <a:rPr lang="en-US" sz="2400" dirty="0"/>
            </a:br>
            <a:r>
              <a:rPr lang="he-IL" sz="2400" dirty="0"/>
              <a:t>(</a:t>
            </a:r>
            <a:r>
              <a:rPr lang="en-US" sz="2400" dirty="0"/>
              <a:t>N</a:t>
            </a:r>
            <a:r>
              <a:rPr lang="he-IL" sz="2400" dirty="0"/>
              <a:t> הוא מספר המעבדים)</a:t>
            </a:r>
          </a:p>
          <a:p>
            <a:endParaRPr lang="he-IL" sz="2400" dirty="0"/>
          </a:p>
          <a:p>
            <a:r>
              <a:rPr lang="he-IL" sz="2400" dirty="0"/>
              <a:t>ביצועי זוג המעבדים הקטנים</a:t>
            </a:r>
          </a:p>
          <a:p>
            <a:pPr algn="l" rtl="0"/>
            <a:r>
              <a:rPr lang="en-US" sz="2400" dirty="0" err="1"/>
              <a:t>Perf</a:t>
            </a:r>
            <a:r>
              <a:rPr lang="en-US" sz="2400" dirty="0"/>
              <a:t> = 1inst/</a:t>
            </a:r>
            <a:r>
              <a:rPr lang="en-US" sz="2400" dirty="0" err="1"/>
              <a:t>cyc</a:t>
            </a:r>
            <a:r>
              <a:rPr lang="en-US" sz="2400" dirty="0"/>
              <a:t> × 3GHz × 2 = 6G </a:t>
            </a:r>
            <a:r>
              <a:rPr lang="en-US" sz="2400" dirty="0" err="1"/>
              <a:t>inst</a:t>
            </a:r>
            <a:r>
              <a:rPr lang="en-US" sz="2400" dirty="0"/>
              <a:t>/sec</a:t>
            </a:r>
          </a:p>
          <a:p>
            <a:endParaRPr lang="he-IL" sz="2400" dirty="0"/>
          </a:p>
          <a:p>
            <a:r>
              <a:rPr lang="he-IL" sz="2400" dirty="0"/>
              <a:t>ביצועי זוג המעבדים הגדולים</a:t>
            </a:r>
          </a:p>
          <a:p>
            <a:pPr algn="l" rtl="0"/>
            <a:r>
              <a:rPr lang="en-US" sz="2400" dirty="0" err="1"/>
              <a:t>Perf</a:t>
            </a:r>
            <a:r>
              <a:rPr lang="en-US" sz="2400" dirty="0"/>
              <a:t> = 2inst/</a:t>
            </a:r>
            <a:r>
              <a:rPr lang="en-US" sz="2400" dirty="0" err="1"/>
              <a:t>cyc</a:t>
            </a:r>
            <a:r>
              <a:rPr lang="en-US" sz="2400" dirty="0"/>
              <a:t> × 1.35GHz × 2 = 5.4G </a:t>
            </a:r>
            <a:r>
              <a:rPr lang="en-US" sz="2400" dirty="0" err="1"/>
              <a:t>inst</a:t>
            </a:r>
            <a:r>
              <a:rPr lang="en-US" sz="2400" dirty="0"/>
              <a:t>/sec</a:t>
            </a:r>
          </a:p>
          <a:p>
            <a:endParaRPr lang="he-IL" sz="2400" dirty="0"/>
          </a:p>
          <a:p>
            <a:r>
              <a:rPr lang="he-IL" sz="2400" dirty="0"/>
              <a:t>לכן לזוג המעבדים הקטנים ביצועים טובים יותר</a:t>
            </a:r>
            <a:endParaRPr lang="en-US" sz="2400" dirty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78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1888" y="6356350"/>
            <a:ext cx="2133600" cy="365125"/>
          </a:xfrm>
        </p:spPr>
        <p:txBody>
          <a:bodyPr/>
          <a:lstStyle/>
          <a:p>
            <a:fld id="{7D971837-0D8E-4173-AED5-3139472DAE5D}" type="slidenum">
              <a:rPr lang="he-IL" smtClean="0"/>
              <a:t>32</a:t>
            </a:fld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179512" y="1290243"/>
            <a:ext cx="8169038" cy="5307109"/>
            <a:chOff x="5603131" y="4068282"/>
            <a:chExt cx="2879107" cy="2063831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749208" y="4181892"/>
              <a:ext cx="0" cy="1779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735450" y="5972592"/>
              <a:ext cx="26656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Arc 8"/>
            <p:cNvSpPr>
              <a:spLocks/>
            </p:cNvSpPr>
            <p:nvPr/>
          </p:nvSpPr>
          <p:spPr bwMode="auto">
            <a:xfrm flipV="1">
              <a:off x="6306421" y="4310481"/>
              <a:ext cx="1604566" cy="122237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874870" y="4320006"/>
              <a:ext cx="91150" cy="66675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247947" y="5510630"/>
              <a:ext cx="91150" cy="68262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902388" y="4137442"/>
              <a:ext cx="444352" cy="30777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0000"/>
                  </a:solidFill>
                  <a:latin typeface="Verdana" pitchFamily="34" charset="0"/>
                </a:rPr>
                <a:t>P0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640011" y="4600330"/>
              <a:ext cx="180473" cy="1196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0000"/>
                  </a:solidFill>
                  <a:latin typeface="Verdana" pitchFamily="34" charset="0"/>
                </a:rPr>
                <a:t>P1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066538" y="5468407"/>
              <a:ext cx="192375" cy="1196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solidFill>
                    <a:srgbClr val="000000"/>
                  </a:solidFill>
                  <a:latin typeface="Verdana" pitchFamily="34" charset="0"/>
                </a:rPr>
                <a:t>Pn</a:t>
              </a:r>
              <a:endParaRPr lang="en-US" sz="14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8183422" y="5986639"/>
              <a:ext cx="298816" cy="14547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000000"/>
                  </a:solidFill>
                  <a:latin typeface="Verdana" pitchFamily="34" charset="0"/>
                </a:rPr>
                <a:t>Freq</a:t>
              </a:r>
              <a:endParaRPr lang="en-US" sz="16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603131" y="4068282"/>
              <a:ext cx="373969" cy="14547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Verdana" pitchFamily="34" charset="0"/>
                </a:rPr>
                <a:t>Power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757925" y="4696243"/>
              <a:ext cx="89429" cy="68263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58681" y="5077243"/>
              <a:ext cx="89429" cy="68263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7310090" y="4992365"/>
              <a:ext cx="180195" cy="1196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P2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67744" y="5036983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Vmin</a:t>
            </a:r>
            <a:r>
              <a:rPr lang="en-US" dirty="0"/>
              <a:t> = Energy efficient point</a:t>
            </a:r>
          </a:p>
          <a:p>
            <a:pPr algn="l" rtl="0"/>
            <a:r>
              <a:rPr lang="en-US" dirty="0" err="1"/>
              <a:t>Freq</a:t>
            </a:r>
            <a:r>
              <a:rPr lang="en-US" dirty="0"/>
              <a:t> decrease </a:t>
            </a:r>
            <a:r>
              <a:rPr lang="en-US" dirty="0" err="1"/>
              <a:t>doen’t</a:t>
            </a:r>
            <a:r>
              <a:rPr lang="en-US" dirty="0"/>
              <a:t> decrease V:  P ~ K.F</a:t>
            </a:r>
          </a:p>
          <a:p>
            <a:pPr algn="l" rtl="0"/>
            <a:r>
              <a:rPr lang="en-US" dirty="0" err="1"/>
              <a:t>freq</a:t>
            </a:r>
            <a:r>
              <a:rPr lang="en-US" dirty="0"/>
              <a:t> decrease by 1% decreases power by 1%</a:t>
            </a:r>
          </a:p>
          <a:p>
            <a:pPr algn="l" rtl="0"/>
            <a:r>
              <a:rPr lang="en-US" dirty="0" err="1"/>
              <a:t>Perf</a:t>
            </a:r>
            <a:r>
              <a:rPr lang="en-US" dirty="0"/>
              <a:t>. features better than 1:1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8825" y="1362251"/>
            <a:ext cx="4572000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1" algn="l"/>
            <a:r>
              <a:rPr lang="en-US" sz="1600" dirty="0"/>
              <a:t>Power = CV</a:t>
            </a:r>
            <a:r>
              <a:rPr lang="en-US" sz="1600" baseline="30000" dirty="0"/>
              <a:t>2</a:t>
            </a:r>
            <a:r>
              <a:rPr lang="en-US" sz="1600" dirty="0"/>
              <a:t>f ;  </a:t>
            </a:r>
            <a:r>
              <a:rPr lang="en-US" dirty="0"/>
              <a:t>f = KV </a:t>
            </a:r>
            <a:r>
              <a:rPr lang="en-US" dirty="0">
                <a:sym typeface="Symbol"/>
              </a:rPr>
              <a:t> </a:t>
            </a:r>
            <a:r>
              <a:rPr lang="en-US" dirty="0">
                <a:sym typeface="Wingdings" pitchFamily="2" charset="2"/>
              </a:rPr>
              <a:t>Power ~ f</a:t>
            </a:r>
            <a:r>
              <a:rPr lang="en-US" baseline="30000" dirty="0">
                <a:sym typeface="Wingdings" pitchFamily="2" charset="2"/>
              </a:rPr>
              <a:t>3</a:t>
            </a:r>
            <a:r>
              <a:rPr lang="en-US" dirty="0"/>
              <a:t>  </a:t>
            </a:r>
          </a:p>
          <a:p>
            <a:pPr lvl="1" algn="l"/>
            <a:r>
              <a:rPr lang="en-US" sz="1600" dirty="0">
                <a:sym typeface="Wingdings" pitchFamily="2" charset="2"/>
              </a:rPr>
              <a:t>Program execution time ~ 1/f</a:t>
            </a:r>
          </a:p>
          <a:p>
            <a:pPr lvl="1" algn="l"/>
            <a:r>
              <a:rPr lang="en-US" sz="1600" dirty="0">
                <a:sym typeface="Wingdings" pitchFamily="2" charset="2"/>
              </a:rPr>
              <a:t>E = </a:t>
            </a:r>
            <a:r>
              <a:rPr lang="en-US" sz="1600" dirty="0" err="1">
                <a:sym typeface="Wingdings" pitchFamily="2" charset="2"/>
              </a:rPr>
              <a:t>P×t</a:t>
            </a:r>
            <a:r>
              <a:rPr lang="en-US" sz="1600" dirty="0">
                <a:sym typeface="Wingdings" pitchFamily="2" charset="2"/>
              </a:rPr>
              <a:t>   </a:t>
            </a:r>
            <a:r>
              <a:rPr lang="en-US" sz="1600" dirty="0">
                <a:sym typeface="Symbol"/>
              </a:rPr>
              <a:t>  E </a:t>
            </a:r>
            <a:r>
              <a:rPr lang="en-US" sz="1600" dirty="0">
                <a:sym typeface="Wingdings" pitchFamily="2" charset="2"/>
              </a:rPr>
              <a:t>~ f</a:t>
            </a:r>
            <a:r>
              <a:rPr lang="en-US" sz="1600" baseline="30000" dirty="0">
                <a:sym typeface="Wingdings" pitchFamily="2" charset="2"/>
              </a:rPr>
              <a:t>2</a:t>
            </a:r>
            <a:endParaRPr lang="en-US" sz="1600" dirty="0"/>
          </a:p>
          <a:p>
            <a:pPr marL="336550" lvl="1" algn="l"/>
            <a:r>
              <a:rPr lang="en-US" sz="1600" dirty="0">
                <a:sym typeface="Symbol"/>
              </a:rPr>
              <a:t>     </a:t>
            </a:r>
            <a:r>
              <a:rPr lang="en-US" sz="1600" dirty="0" err="1"/>
              <a:t>Pn</a:t>
            </a:r>
            <a:r>
              <a:rPr lang="en-US" sz="1600" dirty="0"/>
              <a:t> is the most energy efficient point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357634" y="2442371"/>
            <a:ext cx="1041383" cy="1233428"/>
            <a:chOff x="7020272" y="2420888"/>
            <a:chExt cx="1041383" cy="123342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020272" y="3284984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524328" y="2420888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164288" y="328498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328" y="270892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~3X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63593" y="3573016"/>
            <a:ext cx="306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/>
              <a:t>Perf</a:t>
            </a:r>
            <a:r>
              <a:rPr lang="en-US" dirty="0"/>
              <a:t>. Features better than 1:3</a:t>
            </a:r>
          </a:p>
          <a:p>
            <a:pPr algn="l" rtl="0"/>
            <a:r>
              <a:rPr lang="en-US" dirty="0"/>
              <a:t>(1% </a:t>
            </a:r>
            <a:r>
              <a:rPr lang="en-US" dirty="0" err="1"/>
              <a:t>perf</a:t>
            </a:r>
            <a:r>
              <a:rPr lang="en-US" dirty="0"/>
              <a:t> / less than 3% power)</a:t>
            </a:r>
          </a:p>
        </p:txBody>
      </p:sp>
    </p:spTree>
    <p:extLst>
      <p:ext uri="{BB962C8B-B14F-4D97-AF65-F5344CB8AC3E}">
        <p14:creationId xmlns:p14="http://schemas.microsoft.com/office/powerpoint/2010/main" val="36985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4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99311-4E2F-43B6-9366-CBDD211F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2776"/>
            <a:ext cx="6340342" cy="39503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9BBF0B-C4A6-443B-8E64-A980AD48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4989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381000"/>
            <a:ext cx="6397625" cy="58420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Blocked Multithreading (“Switch On Event”)</a:t>
            </a:r>
          </a:p>
        </p:txBody>
      </p:sp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706438" y="5246688"/>
            <a:ext cx="793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Arial Narrow" pitchFamily="34" charset="0"/>
              </a:rPr>
              <a:t>May increase utilization and throughput, but must switch when current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  <a:latin typeface="Arial Narrow" pitchFamily="34" charset="0"/>
              </a:rPr>
              <a:t>thread goes to low utilization/throughput section (e.g. L2 cache miss)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4650" y="1360488"/>
            <a:ext cx="6003925" cy="3606801"/>
            <a:chOff x="1644650" y="1360488"/>
            <a:chExt cx="6003925" cy="3606801"/>
          </a:xfrm>
        </p:grpSpPr>
        <p:sp>
          <p:nvSpPr>
            <p:cNvPr id="10245" name="Rectangle 3"/>
            <p:cNvSpPr>
              <a:spLocks noChangeArrowheads="1"/>
            </p:cNvSpPr>
            <p:nvPr/>
          </p:nvSpPr>
          <p:spPr bwMode="auto">
            <a:xfrm>
              <a:off x="1644650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2322513" y="1901826"/>
              <a:ext cx="584200" cy="644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3000375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676650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4354513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5032375" y="1901826"/>
              <a:ext cx="584200" cy="6445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1644650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2322513" y="2708276"/>
              <a:ext cx="584200" cy="644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3676650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5032375" y="2708276"/>
              <a:ext cx="584200" cy="6445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1644650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676650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5032375" y="3514726"/>
              <a:ext cx="584200" cy="6445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3676650" y="4322763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5708650" y="1901826"/>
              <a:ext cx="584200" cy="644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5708650" y="2708276"/>
              <a:ext cx="584200" cy="644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5708650" y="3514726"/>
              <a:ext cx="584200" cy="644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6386513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3" name="Rectangle 22"/>
            <p:cNvSpPr>
              <a:spLocks noChangeArrowheads="1"/>
            </p:cNvSpPr>
            <p:nvPr/>
          </p:nvSpPr>
          <p:spPr bwMode="auto">
            <a:xfrm>
              <a:off x="6386513" y="270827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6386513" y="35147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5" name="Rectangle 24"/>
            <p:cNvSpPr>
              <a:spLocks noChangeArrowheads="1"/>
            </p:cNvSpPr>
            <p:nvPr/>
          </p:nvSpPr>
          <p:spPr bwMode="auto">
            <a:xfrm>
              <a:off x="6384925" y="4322763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66" name="Rectangle 25"/>
            <p:cNvSpPr>
              <a:spLocks noChangeArrowheads="1"/>
            </p:cNvSpPr>
            <p:nvPr/>
          </p:nvSpPr>
          <p:spPr bwMode="auto">
            <a:xfrm>
              <a:off x="7064375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644650" y="2708276"/>
              <a:ext cx="6003925" cy="2259013"/>
              <a:chOff x="1165" y="1706"/>
              <a:chExt cx="4255" cy="1423"/>
            </a:xfrm>
          </p:grpSpPr>
          <p:sp>
            <p:nvSpPr>
              <p:cNvPr id="10270" name="Rectangle 27"/>
              <p:cNvSpPr>
                <a:spLocks noChangeArrowheads="1"/>
              </p:cNvSpPr>
              <p:nvPr/>
            </p:nvSpPr>
            <p:spPr bwMode="auto">
              <a:xfrm>
                <a:off x="212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1" name="Rectangle 28"/>
              <p:cNvSpPr>
                <a:spLocks noChangeArrowheads="1"/>
              </p:cNvSpPr>
              <p:nvPr/>
            </p:nvSpPr>
            <p:spPr bwMode="auto">
              <a:xfrm>
                <a:off x="308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2" name="Rectangle 29"/>
              <p:cNvSpPr>
                <a:spLocks noChangeArrowheads="1"/>
              </p:cNvSpPr>
              <p:nvPr/>
            </p:nvSpPr>
            <p:spPr bwMode="auto">
              <a:xfrm>
                <a:off x="1646" y="2214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3" name="Rectangle 30"/>
              <p:cNvSpPr>
                <a:spLocks noChangeArrowheads="1"/>
              </p:cNvSpPr>
              <p:nvPr/>
            </p:nvSpPr>
            <p:spPr bwMode="auto">
              <a:xfrm>
                <a:off x="212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4" name="Rectangle 31"/>
              <p:cNvSpPr>
                <a:spLocks noChangeArrowheads="1"/>
              </p:cNvSpPr>
              <p:nvPr/>
            </p:nvSpPr>
            <p:spPr bwMode="auto">
              <a:xfrm>
                <a:off x="308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5" name="Rectangle 32"/>
              <p:cNvSpPr>
                <a:spLocks noChangeArrowheads="1"/>
              </p:cNvSpPr>
              <p:nvPr/>
            </p:nvSpPr>
            <p:spPr bwMode="auto">
              <a:xfrm>
                <a:off x="116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6" name="Rectangle 33"/>
              <p:cNvSpPr>
                <a:spLocks noChangeArrowheads="1"/>
              </p:cNvSpPr>
              <p:nvPr/>
            </p:nvSpPr>
            <p:spPr bwMode="auto">
              <a:xfrm>
                <a:off x="16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7" name="Rectangle 34"/>
              <p:cNvSpPr>
                <a:spLocks noChangeArrowheads="1"/>
              </p:cNvSpPr>
              <p:nvPr/>
            </p:nvSpPr>
            <p:spPr bwMode="auto">
              <a:xfrm>
                <a:off x="212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8" name="Rectangle 35"/>
              <p:cNvSpPr>
                <a:spLocks noChangeArrowheads="1"/>
              </p:cNvSpPr>
              <p:nvPr/>
            </p:nvSpPr>
            <p:spPr bwMode="auto">
              <a:xfrm>
                <a:off x="308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9" name="Rectangle 36"/>
              <p:cNvSpPr>
                <a:spLocks noChangeArrowheads="1"/>
              </p:cNvSpPr>
              <p:nvPr/>
            </p:nvSpPr>
            <p:spPr bwMode="auto">
              <a:xfrm>
                <a:off x="356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80" name="Rectangle 37"/>
              <p:cNvSpPr>
                <a:spLocks noChangeArrowheads="1"/>
              </p:cNvSpPr>
              <p:nvPr/>
            </p:nvSpPr>
            <p:spPr bwMode="auto">
              <a:xfrm>
                <a:off x="40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81" name="Rectangle 38"/>
              <p:cNvSpPr>
                <a:spLocks noChangeArrowheads="1"/>
              </p:cNvSpPr>
              <p:nvPr/>
            </p:nvSpPr>
            <p:spPr bwMode="auto">
              <a:xfrm>
                <a:off x="500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82" name="Rectangle 39"/>
              <p:cNvSpPr>
                <a:spLocks noChangeArrowheads="1"/>
              </p:cNvSpPr>
              <p:nvPr/>
            </p:nvSpPr>
            <p:spPr bwMode="auto">
              <a:xfrm>
                <a:off x="500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83" name="Rectangle 40"/>
              <p:cNvSpPr>
                <a:spLocks noChangeArrowheads="1"/>
              </p:cNvSpPr>
              <p:nvPr/>
            </p:nvSpPr>
            <p:spPr bwMode="auto">
              <a:xfrm>
                <a:off x="500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303588" y="1360488"/>
              <a:ext cx="8096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  <a:latin typeface="Arial" pitchFamily="34" charset="0"/>
                </a:rPr>
                <a:t>Time</a:t>
              </a:r>
            </a:p>
          </p:txBody>
        </p:sp>
        <p:sp>
          <p:nvSpPr>
            <p:cNvPr id="10269" name="Line 42"/>
            <p:cNvSpPr>
              <a:spLocks noChangeShapeType="1"/>
            </p:cNvSpPr>
            <p:nvPr/>
          </p:nvSpPr>
          <p:spPr bwMode="auto">
            <a:xfrm>
              <a:off x="4198938" y="1587501"/>
              <a:ext cx="1885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00450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381000"/>
            <a:ext cx="6397625" cy="584200"/>
          </a:xfrm>
        </p:spPr>
        <p:txBody>
          <a:bodyPr>
            <a:normAutofit fontScale="90000"/>
          </a:bodyPr>
          <a:lstStyle/>
          <a:p>
            <a:r>
              <a:rPr lang="en-US"/>
              <a:t>Fine Grained Multithreading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823913" y="5246688"/>
            <a:ext cx="768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Arial Narrow" pitchFamily="34" charset="0"/>
              </a:rPr>
              <a:t>Increases utilization/throughput by reducing impact of dependences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4650" y="1360488"/>
            <a:ext cx="6003925" cy="3606801"/>
            <a:chOff x="1644650" y="1360488"/>
            <a:chExt cx="6003925" cy="3606801"/>
          </a:xfrm>
        </p:grpSpPr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1644650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2322513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3000375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676650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354513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032375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644650" y="270827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322513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3676650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5032375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1644650" y="35147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676650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5032375" y="35147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676650" y="4322763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5708650" y="19018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5708650" y="270827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5708650" y="3514726"/>
              <a:ext cx="584200" cy="644525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6386513" y="19018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6386513" y="270827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8" name="Rectangle 23"/>
            <p:cNvSpPr>
              <a:spLocks noChangeArrowheads="1"/>
            </p:cNvSpPr>
            <p:nvPr/>
          </p:nvSpPr>
          <p:spPr bwMode="auto">
            <a:xfrm>
              <a:off x="6386513" y="3514726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9" name="Rectangle 24"/>
            <p:cNvSpPr>
              <a:spLocks noChangeArrowheads="1"/>
            </p:cNvSpPr>
            <p:nvPr/>
          </p:nvSpPr>
          <p:spPr bwMode="auto">
            <a:xfrm>
              <a:off x="6384925" y="4322763"/>
              <a:ext cx="584200" cy="62865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0" name="Rectangle 25"/>
            <p:cNvSpPr>
              <a:spLocks noChangeArrowheads="1"/>
            </p:cNvSpPr>
            <p:nvPr/>
          </p:nvSpPr>
          <p:spPr bwMode="auto">
            <a:xfrm>
              <a:off x="7064375" y="1901826"/>
              <a:ext cx="584200" cy="6286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644650" y="2708276"/>
              <a:ext cx="6003925" cy="2259013"/>
              <a:chOff x="1165" y="1706"/>
              <a:chExt cx="4255" cy="1423"/>
            </a:xfrm>
          </p:grpSpPr>
          <p:sp>
            <p:nvSpPr>
              <p:cNvPr id="11294" name="Rectangle 27"/>
              <p:cNvSpPr>
                <a:spLocks noChangeArrowheads="1"/>
              </p:cNvSpPr>
              <p:nvPr/>
            </p:nvSpPr>
            <p:spPr bwMode="auto">
              <a:xfrm>
                <a:off x="212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5" name="Rectangle 28"/>
              <p:cNvSpPr>
                <a:spLocks noChangeArrowheads="1"/>
              </p:cNvSpPr>
              <p:nvPr/>
            </p:nvSpPr>
            <p:spPr bwMode="auto">
              <a:xfrm>
                <a:off x="308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6" name="Rectangle 29"/>
              <p:cNvSpPr>
                <a:spLocks noChangeArrowheads="1"/>
              </p:cNvSpPr>
              <p:nvPr/>
            </p:nvSpPr>
            <p:spPr bwMode="auto">
              <a:xfrm>
                <a:off x="1646" y="2214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7" name="Rectangle 30"/>
              <p:cNvSpPr>
                <a:spLocks noChangeArrowheads="1"/>
              </p:cNvSpPr>
              <p:nvPr/>
            </p:nvSpPr>
            <p:spPr bwMode="auto">
              <a:xfrm>
                <a:off x="212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8" name="Rectangle 31"/>
              <p:cNvSpPr>
                <a:spLocks noChangeArrowheads="1"/>
              </p:cNvSpPr>
              <p:nvPr/>
            </p:nvSpPr>
            <p:spPr bwMode="auto">
              <a:xfrm>
                <a:off x="308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9" name="Rectangle 32"/>
              <p:cNvSpPr>
                <a:spLocks noChangeArrowheads="1"/>
              </p:cNvSpPr>
              <p:nvPr/>
            </p:nvSpPr>
            <p:spPr bwMode="auto">
              <a:xfrm>
                <a:off x="116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0" name="Rectangle 33"/>
              <p:cNvSpPr>
                <a:spLocks noChangeArrowheads="1"/>
              </p:cNvSpPr>
              <p:nvPr/>
            </p:nvSpPr>
            <p:spPr bwMode="auto">
              <a:xfrm>
                <a:off x="16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1" name="Rectangle 34"/>
              <p:cNvSpPr>
                <a:spLocks noChangeArrowheads="1"/>
              </p:cNvSpPr>
              <p:nvPr/>
            </p:nvSpPr>
            <p:spPr bwMode="auto">
              <a:xfrm>
                <a:off x="212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2" name="Rectangle 35"/>
              <p:cNvSpPr>
                <a:spLocks noChangeArrowheads="1"/>
              </p:cNvSpPr>
              <p:nvPr/>
            </p:nvSpPr>
            <p:spPr bwMode="auto">
              <a:xfrm>
                <a:off x="308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3" name="Rectangle 36"/>
              <p:cNvSpPr>
                <a:spLocks noChangeArrowheads="1"/>
              </p:cNvSpPr>
              <p:nvPr/>
            </p:nvSpPr>
            <p:spPr bwMode="auto">
              <a:xfrm>
                <a:off x="356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4" name="Rectangle 37"/>
              <p:cNvSpPr>
                <a:spLocks noChangeArrowheads="1"/>
              </p:cNvSpPr>
              <p:nvPr/>
            </p:nvSpPr>
            <p:spPr bwMode="auto">
              <a:xfrm>
                <a:off x="4045" y="2723"/>
                <a:ext cx="414" cy="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5" name="Rectangle 38"/>
              <p:cNvSpPr>
                <a:spLocks noChangeArrowheads="1"/>
              </p:cNvSpPr>
              <p:nvPr/>
            </p:nvSpPr>
            <p:spPr bwMode="auto">
              <a:xfrm>
                <a:off x="5006" y="1706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6" name="Rectangle 39"/>
              <p:cNvSpPr>
                <a:spLocks noChangeArrowheads="1"/>
              </p:cNvSpPr>
              <p:nvPr/>
            </p:nvSpPr>
            <p:spPr bwMode="auto">
              <a:xfrm>
                <a:off x="5006" y="2214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307" name="Rectangle 40"/>
              <p:cNvSpPr>
                <a:spLocks noChangeArrowheads="1"/>
              </p:cNvSpPr>
              <p:nvPr/>
            </p:nvSpPr>
            <p:spPr bwMode="auto">
              <a:xfrm>
                <a:off x="5005" y="2723"/>
                <a:ext cx="414" cy="3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292" name="Rectangle 41"/>
            <p:cNvSpPr>
              <a:spLocks noChangeArrowheads="1"/>
            </p:cNvSpPr>
            <p:nvPr/>
          </p:nvSpPr>
          <p:spPr bwMode="auto">
            <a:xfrm>
              <a:off x="3059113" y="1360488"/>
              <a:ext cx="8096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Time</a:t>
              </a:r>
            </a:p>
          </p:txBody>
        </p:sp>
        <p:sp>
          <p:nvSpPr>
            <p:cNvPr id="11293" name="Line 42"/>
            <p:cNvSpPr>
              <a:spLocks noChangeShapeType="1"/>
            </p:cNvSpPr>
            <p:nvPr/>
          </p:nvSpPr>
          <p:spPr bwMode="auto">
            <a:xfrm>
              <a:off x="3984625" y="1587501"/>
              <a:ext cx="1885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31512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3059494" y="1556792"/>
            <a:ext cx="3024674" cy="4025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84168" y="1556792"/>
            <a:ext cx="2455454" cy="4025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528" y="1556792"/>
            <a:ext cx="2455454" cy="4025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381000"/>
            <a:ext cx="8712968" cy="5842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Simultaneous Multithreading (SMT)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1380116" y="5694347"/>
            <a:ext cx="657744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Arial Narrow" pitchFamily="34" charset="0"/>
              </a:rPr>
              <a:t>Increases utilization/throughput by reducing impact of</a:t>
            </a:r>
          </a:p>
          <a:p>
            <a:pPr algn="ctr"/>
            <a:r>
              <a:rPr lang="en-US" sz="2400" dirty="0">
                <a:latin typeface="Arial Narrow" pitchFamily="34" charset="0"/>
              </a:rPr>
              <a:t>dependencies, cache misses, and branch mispredictions</a:t>
            </a:r>
          </a:p>
        </p:txBody>
      </p:sp>
      <p:sp>
        <p:nvSpPr>
          <p:cNvPr id="11292" name="Rectangle 41"/>
          <p:cNvSpPr>
            <a:spLocks noChangeArrowheads="1"/>
          </p:cNvSpPr>
          <p:nvPr/>
        </p:nvSpPr>
        <p:spPr bwMode="auto">
          <a:xfrm>
            <a:off x="3131840" y="1124744"/>
            <a:ext cx="809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Time</a:t>
            </a:r>
          </a:p>
        </p:txBody>
      </p:sp>
      <p:sp>
        <p:nvSpPr>
          <p:cNvPr id="11293" name="Line 42"/>
          <p:cNvSpPr>
            <a:spLocks noChangeShapeType="1"/>
          </p:cNvSpPr>
          <p:nvPr/>
        </p:nvSpPr>
        <p:spPr bwMode="auto">
          <a:xfrm>
            <a:off x="3984625" y="1351757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683568" y="1666080"/>
            <a:ext cx="7776864" cy="3104940"/>
            <a:chOff x="683568" y="1666080"/>
            <a:chExt cx="7776864" cy="3104940"/>
          </a:xfrm>
        </p:grpSpPr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83568" y="1666082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1288397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1893226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498055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6127028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683568" y="2472532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1288399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498060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6127046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683568" y="3278982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2498060" y="32789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6127046" y="32789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2497744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6731857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6731878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6731878" y="32789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7336686" y="16660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7336709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8" name="Rectangle 23"/>
            <p:cNvSpPr>
              <a:spLocks noChangeArrowheads="1"/>
            </p:cNvSpPr>
            <p:nvPr/>
          </p:nvSpPr>
          <p:spPr bwMode="auto">
            <a:xfrm>
              <a:off x="7336709" y="327898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9" name="Rectangle 24"/>
            <p:cNvSpPr>
              <a:spLocks noChangeArrowheads="1"/>
            </p:cNvSpPr>
            <p:nvPr/>
          </p:nvSpPr>
          <p:spPr bwMode="auto">
            <a:xfrm>
              <a:off x="7335546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0" name="Rectangle 25"/>
            <p:cNvSpPr>
              <a:spLocks noChangeArrowheads="1"/>
            </p:cNvSpPr>
            <p:nvPr/>
          </p:nvSpPr>
          <p:spPr bwMode="auto">
            <a:xfrm>
              <a:off x="7941511" y="1666082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4" name="Rectangle 27"/>
            <p:cNvSpPr>
              <a:spLocks noChangeArrowheads="1"/>
            </p:cNvSpPr>
            <p:nvPr/>
          </p:nvSpPr>
          <p:spPr bwMode="auto">
            <a:xfrm>
              <a:off x="1893229" y="2472532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6" name="Rectangle 29"/>
            <p:cNvSpPr>
              <a:spLocks noChangeArrowheads="1"/>
            </p:cNvSpPr>
            <p:nvPr/>
          </p:nvSpPr>
          <p:spPr bwMode="auto">
            <a:xfrm>
              <a:off x="1288399" y="3278982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7" name="Rectangle 30"/>
            <p:cNvSpPr>
              <a:spLocks noChangeArrowheads="1"/>
            </p:cNvSpPr>
            <p:nvPr/>
          </p:nvSpPr>
          <p:spPr bwMode="auto">
            <a:xfrm>
              <a:off x="1893229" y="3278982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99" name="Rectangle 32"/>
            <p:cNvSpPr>
              <a:spLocks noChangeArrowheads="1"/>
            </p:cNvSpPr>
            <p:nvPr/>
          </p:nvSpPr>
          <p:spPr bwMode="auto">
            <a:xfrm>
              <a:off x="683568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0" name="Rectangle 33"/>
            <p:cNvSpPr>
              <a:spLocks noChangeArrowheads="1"/>
            </p:cNvSpPr>
            <p:nvPr/>
          </p:nvSpPr>
          <p:spPr bwMode="auto">
            <a:xfrm>
              <a:off x="1288293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1" name="Rectangle 34"/>
            <p:cNvSpPr>
              <a:spLocks noChangeArrowheads="1"/>
            </p:cNvSpPr>
            <p:nvPr/>
          </p:nvSpPr>
          <p:spPr bwMode="auto">
            <a:xfrm>
              <a:off x="1893019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3" name="Rectangle 36"/>
            <p:cNvSpPr>
              <a:spLocks noChangeArrowheads="1"/>
            </p:cNvSpPr>
            <p:nvPr/>
          </p:nvSpPr>
          <p:spPr bwMode="auto">
            <a:xfrm>
              <a:off x="6126096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4" name="Rectangle 37"/>
            <p:cNvSpPr>
              <a:spLocks noChangeArrowheads="1"/>
            </p:cNvSpPr>
            <p:nvPr/>
          </p:nvSpPr>
          <p:spPr bwMode="auto">
            <a:xfrm>
              <a:off x="6730821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5" name="Rectangle 38"/>
            <p:cNvSpPr>
              <a:spLocks noChangeArrowheads="1"/>
            </p:cNvSpPr>
            <p:nvPr/>
          </p:nvSpPr>
          <p:spPr bwMode="auto">
            <a:xfrm>
              <a:off x="7941542" y="2472532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6" name="Rectangle 39"/>
            <p:cNvSpPr>
              <a:spLocks noChangeArrowheads="1"/>
            </p:cNvSpPr>
            <p:nvPr/>
          </p:nvSpPr>
          <p:spPr bwMode="auto">
            <a:xfrm>
              <a:off x="7941542" y="3278982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307" name="Rectangle 40"/>
            <p:cNvSpPr>
              <a:spLocks noChangeArrowheads="1"/>
            </p:cNvSpPr>
            <p:nvPr/>
          </p:nvSpPr>
          <p:spPr bwMode="auto">
            <a:xfrm>
              <a:off x="7940271" y="4087020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3707712" y="166608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312541" y="1666080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4917370" y="1666080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5522199" y="1666080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3707722" y="247253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4312553" y="2472531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707722" y="3278981"/>
              <a:ext cx="518890" cy="68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4917384" y="247253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02469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4916645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5521370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AFD00"/>
                </a:gs>
                <a:gs pos="100000">
                  <a:srgbClr val="E1E3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5522214" y="327898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3707194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00C000"/>
                </a:gs>
                <a:gs pos="100000">
                  <a:srgbClr val="00AC0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" name="Rectangle 25"/>
            <p:cNvSpPr>
              <a:spLocks noChangeArrowheads="1"/>
            </p:cNvSpPr>
            <p:nvPr/>
          </p:nvSpPr>
          <p:spPr bwMode="auto">
            <a:xfrm>
              <a:off x="3102884" y="166608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auto">
            <a:xfrm>
              <a:off x="3102892" y="247253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" name="Rectangle 27"/>
            <p:cNvSpPr>
              <a:spLocks noChangeArrowheads="1"/>
            </p:cNvSpPr>
            <p:nvPr/>
          </p:nvSpPr>
          <p:spPr bwMode="auto">
            <a:xfrm>
              <a:off x="4917384" y="3278981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4311920" y="4087019"/>
              <a:ext cx="518890" cy="684000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D8052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5522214" y="2472531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3102892" y="3278981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4312553" y="3278981"/>
              <a:ext cx="518890" cy="6840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5" name="Line 42"/>
          <p:cNvSpPr>
            <a:spLocks noChangeShapeType="1"/>
          </p:cNvSpPr>
          <p:nvPr/>
        </p:nvSpPr>
        <p:spPr bwMode="auto">
          <a:xfrm>
            <a:off x="683568" y="5445224"/>
            <a:ext cx="23330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23190" y="4771019"/>
            <a:ext cx="225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In-order </a:t>
            </a:r>
          </a:p>
          <a:p>
            <a:pPr algn="ctr"/>
            <a:r>
              <a:rPr lang="en-US" dirty="0"/>
              <a:t>fetch/decode/rename</a:t>
            </a:r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>
            <a:off x="6120168" y="5440619"/>
            <a:ext cx="23330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6505974" y="4931876"/>
            <a:ext cx="156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In-order Retire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3067014" y="5440619"/>
            <a:ext cx="2973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3382911" y="4941168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287429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MT is not CMP!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8</a:t>
            </a:fld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1417638"/>
            <a:ext cx="806880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837-0D8E-4173-AED5-3139472DAE5D}" type="slidenum">
              <a:rPr lang="he-IL" smtClean="0"/>
              <a:t>9</a:t>
            </a:fld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04813"/>
            <a:ext cx="86296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6958FA59FD84590C8780DFCEC1CC5" ma:contentTypeVersion="13" ma:contentTypeDescription="Create a new document." ma:contentTypeScope="" ma:versionID="58df19f03031399888e683771904e218">
  <xsd:schema xmlns:xsd="http://www.w3.org/2001/XMLSchema" xmlns:xs="http://www.w3.org/2001/XMLSchema" xmlns:p="http://schemas.microsoft.com/office/2006/metadata/properties" xmlns:ns3="b7ea1d8e-5e93-4819-9876-51ea1b6808e0" xmlns:ns4="14ec6a9f-0b76-4d7a-b785-c3caed7cb50b" targetNamespace="http://schemas.microsoft.com/office/2006/metadata/properties" ma:root="true" ma:fieldsID="bf657418f443159dc1f9b290771c5bd8" ns3:_="" ns4:_="">
    <xsd:import namespace="b7ea1d8e-5e93-4819-9876-51ea1b6808e0"/>
    <xsd:import namespace="14ec6a9f-0b76-4d7a-b785-c3caed7cb5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a1d8e-5e93-4819-9876-51ea1b6808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c6a9f-0b76-4d7a-b785-c3caed7cb50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BDFA5A-B8FF-43C9-B14C-639265989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ea1d8e-5e93-4819-9876-51ea1b6808e0"/>
    <ds:schemaRef ds:uri="14ec6a9f-0b76-4d7a-b785-c3caed7cb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A461A-7982-4746-B4D4-421C9F93D8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5B146-4A1A-494A-91DE-E5FC81658B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9192</TotalTime>
  <Words>1559</Words>
  <Application>Microsoft Office PowerPoint</Application>
  <PresentationFormat>On-screen Show (4:3)</PresentationFormat>
  <Paragraphs>432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Cambria Math</vt:lpstr>
      <vt:lpstr>Verdana</vt:lpstr>
      <vt:lpstr>Wingdings</vt:lpstr>
      <vt:lpstr>Office Theme</vt:lpstr>
      <vt:lpstr>Multithreading</vt:lpstr>
      <vt:lpstr>PowerPoint Presentation</vt:lpstr>
      <vt:lpstr>Superscalar Execution</vt:lpstr>
      <vt:lpstr>Prediction</vt:lpstr>
      <vt:lpstr>Blocked Multithreading (“Switch On Event”)</vt:lpstr>
      <vt:lpstr>Fine Grained Multithreading</vt:lpstr>
      <vt:lpstr>Simultaneous Multithreading (SMT)</vt:lpstr>
      <vt:lpstr>Note: MT is not CMP!</vt:lpstr>
      <vt:lpstr>PowerPoint Presentation</vt:lpstr>
      <vt:lpstr>Question 1</vt:lpstr>
      <vt:lpstr>Question 1.a</vt:lpstr>
      <vt:lpstr>Question 1.a</vt:lpstr>
      <vt:lpstr>Question 1.b</vt:lpstr>
      <vt:lpstr>Question 1.c</vt:lpstr>
      <vt:lpstr>Question 1.c</vt:lpstr>
      <vt:lpstr>Question 1.d</vt:lpstr>
      <vt:lpstr>Question 1.e</vt:lpstr>
      <vt:lpstr>Question 1.e</vt:lpstr>
      <vt:lpstr>Question 1.f</vt:lpstr>
      <vt:lpstr>Reminder: Fine Grained Multithreading</vt:lpstr>
      <vt:lpstr>PowerPoint Presentation</vt:lpstr>
      <vt:lpstr>PowerPoint Presentation</vt:lpstr>
      <vt:lpstr>PowerPoint Presentation</vt:lpstr>
      <vt:lpstr>PowerPoint Presentation</vt:lpstr>
      <vt:lpstr>Power/Performance</vt:lpstr>
      <vt:lpstr>Power/Performance</vt:lpstr>
      <vt:lpstr>שאלה 1</vt:lpstr>
      <vt:lpstr>שאלה 1</vt:lpstr>
      <vt:lpstr>שאלה 1</vt:lpstr>
      <vt:lpstr>שאלה 2</vt:lpstr>
      <vt:lpstr>שאלה 2</vt:lpstr>
      <vt:lpstr>Power curve</vt:lpstr>
    </vt:vector>
  </TitlesOfParts>
  <Company>EE 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Hazards</dc:title>
  <dc:creator>skva</dc:creator>
  <cp:lastModifiedBy>Sala, Franck</cp:lastModifiedBy>
  <cp:revision>148</cp:revision>
  <dcterms:created xsi:type="dcterms:W3CDTF">2011-03-21T06:06:18Z</dcterms:created>
  <dcterms:modified xsi:type="dcterms:W3CDTF">2021-01-20T14:57:30Z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0x010100DF96958FA59FD84590C8780DFCEC1CC5</vt:lpwstr>
  </property>
</Properties>
</file>