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258" r:id="rId4"/>
    <p:sldId id="259" r:id="rId5"/>
    <p:sldId id="260" r:id="rId6"/>
    <p:sldId id="269"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11" r:id="rId30"/>
    <p:sldId id="270" r:id="rId31"/>
    <p:sldId id="271" r:id="rId32"/>
    <p:sldId id="272" r:id="rId33"/>
    <p:sldId id="273" r:id="rId34"/>
    <p:sldId id="274" r:id="rId35"/>
    <p:sldId id="275" r:id="rId36"/>
    <p:sldId id="276" r:id="rId37"/>
    <p:sldId id="278" r:id="rId38"/>
    <p:sldId id="277" r:id="rId39"/>
    <p:sldId id="280" r:id="rId40"/>
    <p:sldId id="279" r:id="rId41"/>
    <p:sldId id="281" r:id="rId42"/>
    <p:sldId id="282" r:id="rId43"/>
    <p:sldId id="283" r:id="rId44"/>
    <p:sldId id="284" r:id="rId45"/>
    <p:sldId id="285" r:id="rId46"/>
    <p:sldId id="286" r:id="rId47"/>
    <p:sldId id="335" r:id="rId48"/>
    <p:sldId id="337" r:id="rId49"/>
    <p:sldId id="338" r:id="rId50"/>
    <p:sldId id="287" r:id="rId51"/>
    <p:sldId id="288" r:id="rId52"/>
    <p:sldId id="289" r:id="rId53"/>
    <p:sldId id="290" r:id="rId54"/>
    <p:sldId id="312" r:id="rId55"/>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Arial" charset="0"/>
      </a:defRPr>
    </a:lvl1pPr>
    <a:lvl2pPr marL="457200" algn="r" rtl="0" fontAlgn="base">
      <a:spcBef>
        <a:spcPct val="0"/>
      </a:spcBef>
      <a:spcAft>
        <a:spcPct val="0"/>
      </a:spcAft>
      <a:defRPr kern="1200">
        <a:solidFill>
          <a:schemeClr val="tx1"/>
        </a:solidFill>
        <a:latin typeface="Arial" charset="0"/>
        <a:ea typeface="+mn-ea"/>
        <a:cs typeface="Arial" charset="0"/>
      </a:defRPr>
    </a:lvl2pPr>
    <a:lvl3pPr marL="914400" algn="r" rtl="0" fontAlgn="base">
      <a:spcBef>
        <a:spcPct val="0"/>
      </a:spcBef>
      <a:spcAft>
        <a:spcPct val="0"/>
      </a:spcAft>
      <a:defRPr kern="1200">
        <a:solidFill>
          <a:schemeClr val="tx1"/>
        </a:solidFill>
        <a:latin typeface="Arial" charset="0"/>
        <a:ea typeface="+mn-ea"/>
        <a:cs typeface="Arial" charset="0"/>
      </a:defRPr>
    </a:lvl3pPr>
    <a:lvl4pPr marL="1371600" algn="r" rtl="0" fontAlgn="base">
      <a:spcBef>
        <a:spcPct val="0"/>
      </a:spcBef>
      <a:spcAft>
        <a:spcPct val="0"/>
      </a:spcAft>
      <a:defRPr kern="1200">
        <a:solidFill>
          <a:schemeClr val="tx1"/>
        </a:solidFill>
        <a:latin typeface="Arial" charset="0"/>
        <a:ea typeface="+mn-ea"/>
        <a:cs typeface="Arial" charset="0"/>
      </a:defRPr>
    </a:lvl4pPr>
    <a:lvl5pPr marL="1828800" algn="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92">
          <p15:clr>
            <a:srgbClr val="A4A3A4"/>
          </p15:clr>
        </p15:guide>
        <p15:guide id="2" pos="2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CC"/>
    <a:srgbClr val="FFFFCC"/>
    <a:srgbClr val="99FFCC"/>
    <a:srgbClr val="FF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68" autoAdjust="0"/>
    <p:restoredTop sz="94660"/>
  </p:normalViewPr>
  <p:slideViewPr>
    <p:cSldViewPr>
      <p:cViewPr varScale="1">
        <p:scale>
          <a:sx n="84" d="100"/>
          <a:sy n="84" d="100"/>
        </p:scale>
        <p:origin x="1584" y="77"/>
      </p:cViewPr>
      <p:guideLst>
        <p:guide orient="horz" pos="1392"/>
        <p:guide pos="24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19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9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fld id="{F31451E2-574A-42EA-B7A8-886CA47201F7}" type="slidenum">
              <a:rPr lang="he-IL"/>
              <a:pPr>
                <a:defRPr/>
              </a:pPr>
              <a:t>‹#›</a:t>
            </a:fld>
            <a:endParaRPr lang="en-US"/>
          </a:p>
        </p:txBody>
      </p:sp>
    </p:spTree>
    <p:extLst>
      <p:ext uri="{BB962C8B-B14F-4D97-AF65-F5344CB8AC3E}">
        <p14:creationId xmlns:p14="http://schemas.microsoft.com/office/powerpoint/2010/main" val="2063077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fld id="{229FEB00-D75B-4E20-9C58-E77D6AE580CF}" type="slidenum">
              <a:rPr lang="he-IL"/>
              <a:pPr>
                <a:defRPr/>
              </a:pPr>
              <a:t>‹#›</a:t>
            </a:fld>
            <a:endParaRPr lang="en-US"/>
          </a:p>
        </p:txBody>
      </p:sp>
    </p:spTree>
    <p:extLst>
      <p:ext uri="{BB962C8B-B14F-4D97-AF65-F5344CB8AC3E}">
        <p14:creationId xmlns:p14="http://schemas.microsoft.com/office/powerpoint/2010/main" val="3365824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eaLnBrk="1" hangingPunct="1"/>
            <a:fld id="{AD436423-84DE-481A-94DF-152FD5624ADA}" type="slidenum">
              <a:rPr lang="he-IL"/>
              <a:pPr eaLnBrk="1" hangingPunct="1"/>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7299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9FEB00-D75B-4E20-9C58-E77D6AE580CF}" type="slidenum">
              <a:rPr lang="he-IL" smtClean="0"/>
              <a:pPr>
                <a:defRPr/>
              </a:pPr>
              <a:t>6</a:t>
            </a:fld>
            <a:endParaRPr lang="en-US"/>
          </a:p>
        </p:txBody>
      </p:sp>
    </p:spTree>
    <p:extLst>
      <p:ext uri="{BB962C8B-B14F-4D97-AF65-F5344CB8AC3E}">
        <p14:creationId xmlns:p14="http://schemas.microsoft.com/office/powerpoint/2010/main" val="45817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719D7F-89F1-4172-BC28-42FAB3E9B4E2}" type="slidenum">
              <a:rPr lang="he-IL"/>
              <a:pPr>
                <a:defRPr/>
              </a:pPr>
              <a:t>‹#›</a:t>
            </a:fld>
            <a:endParaRPr lang="en-US"/>
          </a:p>
        </p:txBody>
      </p:sp>
    </p:spTree>
    <p:extLst>
      <p:ext uri="{BB962C8B-B14F-4D97-AF65-F5344CB8AC3E}">
        <p14:creationId xmlns:p14="http://schemas.microsoft.com/office/powerpoint/2010/main" val="201269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451C5-FD3D-4834-A0F4-F2BF1BCD15C8}" type="slidenum">
              <a:rPr lang="he-IL"/>
              <a:pPr>
                <a:defRPr/>
              </a:pPr>
              <a:t>‹#›</a:t>
            </a:fld>
            <a:endParaRPr lang="en-US"/>
          </a:p>
        </p:txBody>
      </p:sp>
    </p:spTree>
    <p:extLst>
      <p:ext uri="{BB962C8B-B14F-4D97-AF65-F5344CB8AC3E}">
        <p14:creationId xmlns:p14="http://schemas.microsoft.com/office/powerpoint/2010/main" val="50989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FA867F-E592-4678-96D6-051B3BC7DD3B}" type="slidenum">
              <a:rPr lang="he-IL"/>
              <a:pPr>
                <a:defRPr/>
              </a:pPr>
              <a:t>‹#›</a:t>
            </a:fld>
            <a:endParaRPr lang="en-US"/>
          </a:p>
        </p:txBody>
      </p:sp>
    </p:spTree>
    <p:extLst>
      <p:ext uri="{BB962C8B-B14F-4D97-AF65-F5344CB8AC3E}">
        <p14:creationId xmlns:p14="http://schemas.microsoft.com/office/powerpoint/2010/main" val="361718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C9EFDE-5C08-4292-AE36-23057D1FFC66}" type="slidenum">
              <a:rPr lang="he-IL"/>
              <a:pPr>
                <a:defRPr/>
              </a:pPr>
              <a:t>‹#›</a:t>
            </a:fld>
            <a:endParaRPr lang="en-US"/>
          </a:p>
        </p:txBody>
      </p:sp>
    </p:spTree>
    <p:extLst>
      <p:ext uri="{BB962C8B-B14F-4D97-AF65-F5344CB8AC3E}">
        <p14:creationId xmlns:p14="http://schemas.microsoft.com/office/powerpoint/2010/main" val="295785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B11E0979-6698-4F2F-ACD4-E8A423C89DEF}" type="slidenum">
              <a:rPr lang="he-IL"/>
              <a:pPr>
                <a:defRPr/>
              </a:pPr>
              <a:t>‹#›</a:t>
            </a:fld>
            <a:endParaRPr lang="en-US"/>
          </a:p>
        </p:txBody>
      </p:sp>
    </p:spTree>
    <p:extLst>
      <p:ext uri="{BB962C8B-B14F-4D97-AF65-F5344CB8AC3E}">
        <p14:creationId xmlns:p14="http://schemas.microsoft.com/office/powerpoint/2010/main" val="271890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6C8ACC-176C-41E4-AB02-C9CCF8E77460}" type="slidenum">
              <a:rPr lang="he-IL"/>
              <a:pPr>
                <a:defRPr/>
              </a:pPr>
              <a:t>‹#›</a:t>
            </a:fld>
            <a:endParaRPr lang="en-US"/>
          </a:p>
        </p:txBody>
      </p:sp>
    </p:spTree>
    <p:extLst>
      <p:ext uri="{BB962C8B-B14F-4D97-AF65-F5344CB8AC3E}">
        <p14:creationId xmlns:p14="http://schemas.microsoft.com/office/powerpoint/2010/main" val="242296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CA6B2C5-C005-4856-B613-590CF2395164}" type="slidenum">
              <a:rPr lang="he-IL"/>
              <a:pPr>
                <a:defRPr/>
              </a:pPr>
              <a:t>‹#›</a:t>
            </a:fld>
            <a:endParaRPr lang="en-US"/>
          </a:p>
        </p:txBody>
      </p:sp>
    </p:spTree>
    <p:extLst>
      <p:ext uri="{BB962C8B-B14F-4D97-AF65-F5344CB8AC3E}">
        <p14:creationId xmlns:p14="http://schemas.microsoft.com/office/powerpoint/2010/main" val="343532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D52083F-8884-43AE-B382-5EA05D0EE368}" type="slidenum">
              <a:rPr lang="he-IL"/>
              <a:pPr>
                <a:defRPr/>
              </a:pPr>
              <a:t>‹#›</a:t>
            </a:fld>
            <a:endParaRPr lang="en-US"/>
          </a:p>
        </p:txBody>
      </p:sp>
    </p:spTree>
    <p:extLst>
      <p:ext uri="{BB962C8B-B14F-4D97-AF65-F5344CB8AC3E}">
        <p14:creationId xmlns:p14="http://schemas.microsoft.com/office/powerpoint/2010/main" val="289725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EEE1250-F173-43B2-80C9-324D60231AAD}" type="slidenum">
              <a:rPr lang="he-IL"/>
              <a:pPr>
                <a:defRPr/>
              </a:pPr>
              <a:t>‹#›</a:t>
            </a:fld>
            <a:endParaRPr lang="en-US"/>
          </a:p>
        </p:txBody>
      </p:sp>
    </p:spTree>
    <p:extLst>
      <p:ext uri="{BB962C8B-B14F-4D97-AF65-F5344CB8AC3E}">
        <p14:creationId xmlns:p14="http://schemas.microsoft.com/office/powerpoint/2010/main" val="86843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924CB987-1FBD-4BD2-A828-6C4DE8DCECFF}" type="slidenum">
              <a:rPr lang="he-IL"/>
              <a:pPr>
                <a:defRPr/>
              </a:pPr>
              <a:t>‹#›</a:t>
            </a:fld>
            <a:endParaRPr lang="en-US"/>
          </a:p>
        </p:txBody>
      </p:sp>
    </p:spTree>
    <p:extLst>
      <p:ext uri="{BB962C8B-B14F-4D97-AF65-F5344CB8AC3E}">
        <p14:creationId xmlns:p14="http://schemas.microsoft.com/office/powerpoint/2010/main" val="42728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495CE577-98E8-4F6F-B2CA-F6AD1723A6B2}" type="slidenum">
              <a:rPr lang="he-IL"/>
              <a:pPr>
                <a:defRPr/>
              </a:pPr>
              <a:t>‹#›</a:t>
            </a:fld>
            <a:endParaRPr lang="en-US"/>
          </a:p>
        </p:txBody>
      </p:sp>
    </p:spTree>
    <p:extLst>
      <p:ext uri="{BB962C8B-B14F-4D97-AF65-F5344CB8AC3E}">
        <p14:creationId xmlns:p14="http://schemas.microsoft.com/office/powerpoint/2010/main" val="223262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677072" y="6496456"/>
            <a:ext cx="457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fld id="{6BA49847-4D9B-4913-8528-6FD10EAB7064}"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Tahoma" pitchFamily="34" charset="0"/>
        </a:defRPr>
      </a:lvl2pPr>
      <a:lvl3pPr algn="ctr" rtl="1" eaLnBrk="0" fontAlgn="base" hangingPunct="0">
        <a:spcBef>
          <a:spcPct val="0"/>
        </a:spcBef>
        <a:spcAft>
          <a:spcPct val="0"/>
        </a:spcAft>
        <a:defRPr sz="4400">
          <a:solidFill>
            <a:schemeClr val="tx2"/>
          </a:solidFill>
          <a:latin typeface="Tahoma" pitchFamily="34" charset="0"/>
        </a:defRPr>
      </a:lvl3pPr>
      <a:lvl4pPr algn="ctr" rtl="1" eaLnBrk="0" fontAlgn="base" hangingPunct="0">
        <a:spcBef>
          <a:spcPct val="0"/>
        </a:spcBef>
        <a:spcAft>
          <a:spcPct val="0"/>
        </a:spcAft>
        <a:defRPr sz="4400">
          <a:solidFill>
            <a:schemeClr val="tx2"/>
          </a:solidFill>
          <a:latin typeface="Tahoma" pitchFamily="34" charset="0"/>
        </a:defRPr>
      </a:lvl4pPr>
      <a:lvl5pPr algn="ctr" rtl="1" eaLnBrk="0" fontAlgn="base" hangingPunct="0">
        <a:spcBef>
          <a:spcPct val="0"/>
        </a:spcBef>
        <a:spcAft>
          <a:spcPct val="0"/>
        </a:spcAft>
        <a:defRPr sz="4400">
          <a:solidFill>
            <a:schemeClr val="tx2"/>
          </a:solidFill>
          <a:latin typeface="Tahoma" pitchFamily="34" charset="0"/>
        </a:defRPr>
      </a:lvl5pPr>
      <a:lvl6pPr marL="457200" algn="ctr" rtl="1" fontAlgn="base">
        <a:spcBef>
          <a:spcPct val="0"/>
        </a:spcBef>
        <a:spcAft>
          <a:spcPct val="0"/>
        </a:spcAft>
        <a:defRPr sz="4400">
          <a:solidFill>
            <a:schemeClr val="tx2"/>
          </a:solidFill>
          <a:latin typeface="Tahoma" pitchFamily="34" charset="0"/>
        </a:defRPr>
      </a:lvl6pPr>
      <a:lvl7pPr marL="914400" algn="ctr" rtl="1" fontAlgn="base">
        <a:spcBef>
          <a:spcPct val="0"/>
        </a:spcBef>
        <a:spcAft>
          <a:spcPct val="0"/>
        </a:spcAft>
        <a:defRPr sz="4400">
          <a:solidFill>
            <a:schemeClr val="tx2"/>
          </a:solidFill>
          <a:latin typeface="Tahoma" pitchFamily="34" charset="0"/>
        </a:defRPr>
      </a:lvl7pPr>
      <a:lvl8pPr marL="1371600" algn="ctr" rtl="1" fontAlgn="base">
        <a:spcBef>
          <a:spcPct val="0"/>
        </a:spcBef>
        <a:spcAft>
          <a:spcPct val="0"/>
        </a:spcAft>
        <a:defRPr sz="4400">
          <a:solidFill>
            <a:schemeClr val="tx2"/>
          </a:solidFill>
          <a:latin typeface="Tahoma" pitchFamily="34" charset="0"/>
        </a:defRPr>
      </a:lvl8pPr>
      <a:lvl9pPr marL="1828800" algn="ctr" rtl="1" fontAlgn="base">
        <a:spcBef>
          <a:spcPct val="0"/>
        </a:spcBef>
        <a:spcAft>
          <a:spcPct val="0"/>
        </a:spcAft>
        <a:defRPr sz="4400">
          <a:solidFill>
            <a:schemeClr val="tx2"/>
          </a:solidFill>
          <a:latin typeface="Tahoma" pitchFamily="34" charset="0"/>
        </a:defRPr>
      </a:lvl9pPr>
    </p:titleStyle>
    <p:bodyStyle>
      <a:lvl1pPr marL="342900" indent="-342900" algn="r" rtl="1" eaLnBrk="0" fontAlgn="base" hangingPunct="0">
        <a:spcBef>
          <a:spcPct val="20000"/>
        </a:spcBef>
        <a:spcAft>
          <a:spcPct val="0"/>
        </a:spcAft>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defRPr>
      </a:lvl2pPr>
      <a:lvl3pPr marL="1143000" indent="-228600" algn="r" rtl="1" eaLnBrk="0" fontAlgn="base" hangingPunct="0">
        <a:spcBef>
          <a:spcPct val="20000"/>
        </a:spcBef>
        <a:spcAft>
          <a:spcPct val="0"/>
        </a:spcAft>
        <a:buChar char="•"/>
        <a:defRPr sz="2400">
          <a:solidFill>
            <a:schemeClr val="tx1"/>
          </a:solidFill>
          <a:latin typeface="+mn-lt"/>
        </a:defRPr>
      </a:lvl3pPr>
      <a:lvl4pPr marL="1600200" indent="-228600" algn="r" rtl="1" eaLnBrk="0" fontAlgn="base" hangingPunct="0">
        <a:spcBef>
          <a:spcPct val="20000"/>
        </a:spcBef>
        <a:spcAft>
          <a:spcPct val="0"/>
        </a:spcAft>
        <a:buChar char="–"/>
        <a:defRPr sz="2000">
          <a:solidFill>
            <a:schemeClr val="tx1"/>
          </a:solidFill>
          <a:latin typeface="+mn-lt"/>
        </a:defRPr>
      </a:lvl4pPr>
      <a:lvl5pPr marL="2057400" indent="-228600" algn="r" rtl="1" eaLnBrk="0" fontAlgn="base" hangingPunct="0">
        <a:spcBef>
          <a:spcPct val="20000"/>
        </a:spcBef>
        <a:spcAft>
          <a:spcPct val="0"/>
        </a:spcAft>
        <a:buChar char="»"/>
        <a:defRPr sz="2000">
          <a:solidFill>
            <a:schemeClr val="tx1"/>
          </a:solidFill>
          <a:latin typeface="+mn-lt"/>
        </a:defRPr>
      </a:lvl5pPr>
      <a:lvl6pPr marL="2514600" indent="-228600" algn="r" rtl="1" fontAlgn="base">
        <a:spcBef>
          <a:spcPct val="20000"/>
        </a:spcBef>
        <a:spcAft>
          <a:spcPct val="0"/>
        </a:spcAft>
        <a:buChar char="»"/>
        <a:defRPr sz="2000">
          <a:solidFill>
            <a:schemeClr val="tx1"/>
          </a:solidFill>
          <a:latin typeface="+mn-lt"/>
        </a:defRPr>
      </a:lvl6pPr>
      <a:lvl7pPr marL="2971800" indent="-228600" algn="r" rtl="1" fontAlgn="base">
        <a:spcBef>
          <a:spcPct val="20000"/>
        </a:spcBef>
        <a:spcAft>
          <a:spcPct val="0"/>
        </a:spcAft>
        <a:buChar char="»"/>
        <a:defRPr sz="2000">
          <a:solidFill>
            <a:schemeClr val="tx1"/>
          </a:solidFill>
          <a:latin typeface="+mn-lt"/>
        </a:defRPr>
      </a:lvl7pPr>
      <a:lvl8pPr marL="3429000" indent="-228600" algn="r" rtl="1" fontAlgn="base">
        <a:spcBef>
          <a:spcPct val="20000"/>
        </a:spcBef>
        <a:spcAft>
          <a:spcPct val="0"/>
        </a:spcAft>
        <a:buChar char="»"/>
        <a:defRPr sz="2000">
          <a:solidFill>
            <a:schemeClr val="tx1"/>
          </a:solidFill>
          <a:latin typeface="+mn-lt"/>
        </a:defRPr>
      </a:lvl8pPr>
      <a:lvl9pPr marL="3886200" indent="-228600" algn="r" rtl="1"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5B9D982-118E-438B-BA02-153C7CEFB8A5}" type="slidenum">
              <a:rPr lang="he-IL"/>
              <a:pPr>
                <a:defRPr/>
              </a:pPr>
              <a:t>1</a:t>
            </a:fld>
            <a:endParaRPr lang="en-US"/>
          </a:p>
        </p:txBody>
      </p:sp>
      <p:sp>
        <p:nvSpPr>
          <p:cNvPr id="2053" name="Rectangle 8"/>
          <p:cNvSpPr>
            <a:spLocks noGrp="1" noChangeArrowheads="1"/>
          </p:cNvSpPr>
          <p:nvPr>
            <p:ph type="ctrTitle"/>
          </p:nvPr>
        </p:nvSpPr>
        <p:spPr>
          <a:xfrm>
            <a:off x="533400" y="1219200"/>
            <a:ext cx="7772400" cy="1470025"/>
          </a:xfrm>
          <a:noFill/>
        </p:spPr>
        <p:txBody>
          <a:bodyPr/>
          <a:lstStyle/>
          <a:p>
            <a:pPr eaLnBrk="1" hangingPunct="1"/>
            <a:r>
              <a:rPr lang="he-IL" sz="5400" dirty="0" smtClean="0"/>
              <a:t>מבנה מחשבים</a:t>
            </a:r>
            <a:endParaRPr lang="en-US" sz="5400" dirty="0" smtClean="0"/>
          </a:p>
        </p:txBody>
      </p:sp>
      <p:sp>
        <p:nvSpPr>
          <p:cNvPr id="2054" name="Rectangle 9"/>
          <p:cNvSpPr>
            <a:spLocks noGrp="1" noChangeArrowheads="1"/>
          </p:cNvSpPr>
          <p:nvPr>
            <p:ph type="subTitle" idx="1"/>
          </p:nvPr>
        </p:nvSpPr>
        <p:spPr>
          <a:xfrm>
            <a:off x="685800" y="2819400"/>
            <a:ext cx="7620000" cy="2039938"/>
          </a:xfrm>
          <a:noFill/>
        </p:spPr>
        <p:txBody>
          <a:bodyPr/>
          <a:lstStyle/>
          <a:p>
            <a:pPr algn="r" eaLnBrk="1" hangingPunct="1">
              <a:lnSpc>
                <a:spcPct val="80000"/>
              </a:lnSpc>
            </a:pPr>
            <a:endParaRPr lang="en-US" sz="3600" dirty="0" smtClean="0"/>
          </a:p>
          <a:p>
            <a:pPr algn="r" eaLnBrk="1" hangingPunct="1">
              <a:lnSpc>
                <a:spcPct val="80000"/>
              </a:lnSpc>
            </a:pPr>
            <a:r>
              <a:rPr lang="he-IL" sz="3600" dirty="0" smtClean="0">
                <a:solidFill>
                  <a:srgbClr val="0000FF"/>
                </a:solidFill>
              </a:rPr>
              <a:t>	שאלות ממבחנים </a:t>
            </a:r>
            <a:r>
              <a:rPr lang="he-IL" sz="3600" dirty="0" smtClean="0">
                <a:solidFill>
                  <a:srgbClr val="0000FF"/>
                </a:solidFill>
                <a:cs typeface="Arial" charset="0"/>
              </a:rPr>
              <a:t>–</a:t>
            </a:r>
            <a:r>
              <a:rPr lang="he-IL" sz="3600" dirty="0" smtClean="0">
                <a:solidFill>
                  <a:srgbClr val="0000FF"/>
                </a:solidFill>
              </a:rPr>
              <a:t> </a:t>
            </a:r>
            <a:r>
              <a:rPr lang="en-US" sz="3600" dirty="0" smtClean="0">
                <a:solidFill>
                  <a:srgbClr val="0000FF"/>
                </a:solidFill>
              </a:rPr>
              <a:t>OOOE</a:t>
            </a:r>
            <a:r>
              <a:rPr lang="he-IL" sz="3600" dirty="0" smtClean="0">
                <a:solidFill>
                  <a:srgbClr val="0000FF"/>
                </a:solidFill>
                <a:cs typeface="Arial" charset="0"/>
              </a:rPr>
              <a:t>, </a:t>
            </a:r>
            <a:r>
              <a:rPr lang="en-US" sz="3600" dirty="0" smtClean="0">
                <a:solidFill>
                  <a:srgbClr val="0000FF"/>
                </a:solidFill>
                <a:cs typeface="Arial" charset="0"/>
              </a:rPr>
              <a:t>BTB</a:t>
            </a:r>
            <a:endParaRPr lang="he-IL" sz="3600" dirty="0" smtClean="0">
              <a:solidFill>
                <a:srgbClr val="0000FF"/>
              </a:solidFill>
              <a:cs typeface="Arial" charset="0"/>
            </a:endParaRPr>
          </a:p>
          <a:p>
            <a:pPr algn="r" eaLnBrk="1" hangingPunct="1">
              <a:lnSpc>
                <a:spcPct val="80000"/>
              </a:lnSpc>
            </a:pPr>
            <a:endParaRPr lang="he-IL"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3"/>
          <p:cNvSpPr>
            <a:spLocks noGrp="1"/>
          </p:cNvSpPr>
          <p:nvPr>
            <p:ph type="sldNum" sz="quarter" idx="12"/>
          </p:nvPr>
        </p:nvSpPr>
        <p:spPr/>
        <p:txBody>
          <a:bodyPr/>
          <a:lstStyle/>
          <a:p>
            <a:pPr>
              <a:defRPr/>
            </a:pPr>
            <a:fld id="{D7817061-0312-451F-8059-A5BBEB0CA138}" type="slidenum">
              <a:rPr lang="he-IL"/>
              <a:pPr>
                <a:defRPr/>
              </a:pPr>
              <a:t>10</a:t>
            </a:fld>
            <a:endParaRPr lang="en-US"/>
          </a:p>
        </p:txBody>
      </p:sp>
      <p:sp>
        <p:nvSpPr>
          <p:cNvPr id="10245" name="Oval 4"/>
          <p:cNvSpPr>
            <a:spLocks noChangeArrowheads="1"/>
          </p:cNvSpPr>
          <p:nvPr/>
        </p:nvSpPr>
        <p:spPr bwMode="auto">
          <a:xfrm>
            <a:off x="3779838" y="4572000"/>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Text Box 5"/>
          <p:cNvSpPr txBox="1">
            <a:spLocks noChangeArrowheads="1"/>
          </p:cNvSpPr>
          <p:nvPr/>
        </p:nvSpPr>
        <p:spPr bwMode="auto">
          <a:xfrm>
            <a:off x="7235825" y="4800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0247"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0249" name="Group 8"/>
          <p:cNvGrpSpPr>
            <a:grpSpLocks/>
          </p:cNvGrpSpPr>
          <p:nvPr/>
        </p:nvGrpSpPr>
        <p:grpSpPr bwMode="auto">
          <a:xfrm>
            <a:off x="596900" y="3803650"/>
            <a:ext cx="2408238" cy="2595563"/>
            <a:chOff x="340" y="2296"/>
            <a:chExt cx="1517" cy="1635"/>
          </a:xfrm>
        </p:grpSpPr>
        <p:sp>
          <p:nvSpPr>
            <p:cNvPr id="10302"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3"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4"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5"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6"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7"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8"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9"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0"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1"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0"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sp>
        <p:nvSpPr>
          <p:cNvPr id="10296" name="Rectangle 21"/>
          <p:cNvSpPr>
            <a:spLocks noChangeArrowheads="1"/>
          </p:cNvSpPr>
          <p:nvPr/>
        </p:nvSpPr>
        <p:spPr bwMode="auto">
          <a:xfrm>
            <a:off x="3708400" y="333375"/>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0297" name="Rectangle 22"/>
          <p:cNvSpPr>
            <a:spLocks noChangeArrowheads="1"/>
          </p:cNvSpPr>
          <p:nvPr/>
        </p:nvSpPr>
        <p:spPr bwMode="auto">
          <a:xfrm>
            <a:off x="3708400" y="625475"/>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0298" name="Rectangle 23"/>
          <p:cNvSpPr>
            <a:spLocks noChangeArrowheads="1"/>
          </p:cNvSpPr>
          <p:nvPr/>
        </p:nvSpPr>
        <p:spPr bwMode="auto">
          <a:xfrm>
            <a:off x="3708400" y="917575"/>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0299" name="Rectangle 24"/>
          <p:cNvSpPr>
            <a:spLocks noChangeArrowheads="1"/>
          </p:cNvSpPr>
          <p:nvPr/>
        </p:nvSpPr>
        <p:spPr bwMode="auto">
          <a:xfrm>
            <a:off x="3708400" y="1209675"/>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0300" name="Rectangle 25"/>
          <p:cNvSpPr>
            <a:spLocks noChangeArrowheads="1"/>
          </p:cNvSpPr>
          <p:nvPr/>
        </p:nvSpPr>
        <p:spPr bwMode="auto">
          <a:xfrm>
            <a:off x="3733800" y="1503363"/>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R5,R3,2</a:t>
            </a:r>
          </a:p>
        </p:txBody>
      </p:sp>
      <p:sp>
        <p:nvSpPr>
          <p:cNvPr id="10301" name="Rectangle 26"/>
          <p:cNvSpPr>
            <a:spLocks noChangeArrowheads="1"/>
          </p:cNvSpPr>
          <p:nvPr/>
        </p:nvSpPr>
        <p:spPr bwMode="auto">
          <a:xfrm>
            <a:off x="3733800" y="1797050"/>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a:solidFill>
                  <a:srgbClr val="FF3300"/>
                </a:solidFill>
                <a:latin typeface="Times New Roman" pitchFamily="18" charset="0"/>
              </a:rPr>
              <a:t>Addi R3,R2,2</a:t>
            </a:r>
          </a:p>
        </p:txBody>
      </p:sp>
      <p:sp>
        <p:nvSpPr>
          <p:cNvPr id="10252" name="Text Box 27"/>
          <p:cNvSpPr txBox="1">
            <a:spLocks noChangeArrowheads="1"/>
          </p:cNvSpPr>
          <p:nvPr/>
        </p:nvSpPr>
        <p:spPr bwMode="auto">
          <a:xfrm>
            <a:off x="582612" y="3792538"/>
            <a:ext cx="177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R10,R0,100</a:t>
            </a:r>
          </a:p>
        </p:txBody>
      </p:sp>
      <p:sp>
        <p:nvSpPr>
          <p:cNvPr id="10253"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0255"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0266" name="Rectangle 41"/>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267" name="Text Box 42"/>
          <p:cNvSpPr txBox="1">
            <a:spLocks noChangeArrowheads="1"/>
          </p:cNvSpPr>
          <p:nvPr/>
        </p:nvSpPr>
        <p:spPr bwMode="auto">
          <a:xfrm>
            <a:off x="4648200" y="2085975"/>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latin typeface="Times New Roman" pitchFamily="18" charset="0"/>
                <a:cs typeface="Times New Roman" pitchFamily="18" charset="0"/>
              </a:rPr>
              <a:t>RS</a:t>
            </a:r>
          </a:p>
        </p:txBody>
      </p:sp>
      <p:grpSp>
        <p:nvGrpSpPr>
          <p:cNvPr id="10268" name="Group 43"/>
          <p:cNvGrpSpPr>
            <a:grpSpLocks/>
          </p:cNvGrpSpPr>
          <p:nvPr/>
        </p:nvGrpSpPr>
        <p:grpSpPr bwMode="auto">
          <a:xfrm>
            <a:off x="3649918" y="2444750"/>
            <a:ext cx="2003170" cy="1441450"/>
            <a:chOff x="2744" y="1706"/>
            <a:chExt cx="726" cy="908"/>
          </a:xfrm>
        </p:grpSpPr>
        <p:sp>
          <p:nvSpPr>
            <p:cNvPr id="10292" name="Rectangle 44"/>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0293" name="Rectangle 45"/>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4" name="Rectangle 46"/>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5" name="Rectangle 47"/>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269" name="Rectangle 48"/>
          <p:cNvSpPr>
            <a:spLocks noChangeArrowheads="1"/>
          </p:cNvSpPr>
          <p:nvPr/>
        </p:nvSpPr>
        <p:spPr bwMode="auto">
          <a:xfrm>
            <a:off x="4068763" y="2398713"/>
            <a:ext cx="1552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i="1" strike="sngStrike" dirty="0">
                <a:solidFill>
                  <a:schemeClr val="bg2"/>
                </a:solidFill>
                <a:latin typeface="Times New Roman" pitchFamily="18" charset="0"/>
              </a:rPr>
              <a:t>RB0</a:t>
            </a:r>
            <a:r>
              <a:rPr lang="en-US" i="1" strike="sngStrike" dirty="0">
                <a:solidFill>
                  <a:schemeClr val="bg2"/>
                </a:solidFill>
                <a:latin typeface="Times New Roman" pitchFamily="18" charset="0"/>
                <a:sym typeface="Wingdings" pitchFamily="2" charset="2"/>
              </a:rPr>
              <a:t></a:t>
            </a:r>
            <a:r>
              <a:rPr lang="en-US" i="1" strike="sngStrike" dirty="0">
                <a:solidFill>
                  <a:schemeClr val="bg2"/>
                </a:solidFill>
                <a:latin typeface="Times New Roman" pitchFamily="18" charset="0"/>
              </a:rPr>
              <a:t>R0+100</a:t>
            </a:r>
          </a:p>
        </p:txBody>
      </p:sp>
      <p:sp>
        <p:nvSpPr>
          <p:cNvPr id="10270" name="Rectangle 49"/>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0271" name="Text Box 50"/>
          <p:cNvSpPr txBox="1">
            <a:spLocks noChangeArrowheads="1"/>
          </p:cNvSpPr>
          <p:nvPr/>
        </p:nvSpPr>
        <p:spPr bwMode="auto">
          <a:xfrm>
            <a:off x="582612" y="411480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Sub R1,R1,R1</a:t>
            </a:r>
          </a:p>
        </p:txBody>
      </p:sp>
      <p:sp>
        <p:nvSpPr>
          <p:cNvPr id="10272" name="Rectangle 51"/>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rb1</a:t>
            </a:r>
          </a:p>
        </p:txBody>
      </p:sp>
      <p:sp>
        <p:nvSpPr>
          <p:cNvPr id="10273" name="Rectangle 52"/>
          <p:cNvSpPr>
            <a:spLocks noChangeArrowheads="1"/>
          </p:cNvSpPr>
          <p:nvPr/>
        </p:nvSpPr>
        <p:spPr bwMode="auto">
          <a:xfrm>
            <a:off x="2362200" y="402272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274" name="Rectangle 53"/>
          <p:cNvSpPr>
            <a:spLocks noChangeArrowheads="1"/>
          </p:cNvSpPr>
          <p:nvPr/>
        </p:nvSpPr>
        <p:spPr bwMode="auto">
          <a:xfrm>
            <a:off x="4068763" y="2757488"/>
            <a:ext cx="1443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i="1" strike="sngStrike" dirty="0">
                <a:solidFill>
                  <a:schemeClr val="bg2"/>
                </a:solidFill>
                <a:latin typeface="Times New Roman" pitchFamily="18" charset="0"/>
              </a:rPr>
              <a:t>RB1 </a:t>
            </a:r>
            <a:r>
              <a:rPr lang="en-US" i="1" strike="sngStrike" dirty="0">
                <a:solidFill>
                  <a:schemeClr val="bg2"/>
                </a:solidFill>
                <a:sym typeface="Wingdings" pitchFamily="2" charset="2"/>
              </a:rPr>
              <a:t></a:t>
            </a:r>
            <a:r>
              <a:rPr lang="en-US" i="1" strike="sngStrike" dirty="0">
                <a:solidFill>
                  <a:schemeClr val="bg2"/>
                </a:solidFill>
                <a:latin typeface="Times New Roman" pitchFamily="18" charset="0"/>
              </a:rPr>
              <a:t>R1-R1</a:t>
            </a:r>
          </a:p>
        </p:txBody>
      </p:sp>
      <p:sp>
        <p:nvSpPr>
          <p:cNvPr id="10275" name="Rectangle 54"/>
          <p:cNvSpPr>
            <a:spLocks noChangeArrowheads="1"/>
          </p:cNvSpPr>
          <p:nvPr/>
        </p:nvSpPr>
        <p:spPr bwMode="auto">
          <a:xfrm>
            <a:off x="3962400" y="2757488"/>
            <a:ext cx="1557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a:solidFill>
                  <a:srgbClr val="FF3300"/>
                </a:solidFill>
                <a:latin typeface="Times New Roman" pitchFamily="18" charset="0"/>
              </a:rPr>
              <a:t>RB1 </a:t>
            </a:r>
            <a:r>
              <a:rPr lang="en-US">
                <a:solidFill>
                  <a:srgbClr val="FF3300"/>
                </a:solidFill>
                <a:sym typeface="Wingdings" pitchFamily="2" charset="2"/>
              </a:rPr>
              <a:t></a:t>
            </a:r>
            <a:r>
              <a:rPr lang="en-US"/>
              <a:t> </a:t>
            </a:r>
            <a:r>
              <a:rPr lang="en-US">
                <a:solidFill>
                  <a:srgbClr val="FF3300"/>
                </a:solidFill>
                <a:latin typeface="Times New Roman" pitchFamily="18" charset="0"/>
              </a:rPr>
              <a:t>R1-R1</a:t>
            </a:r>
          </a:p>
        </p:txBody>
      </p:sp>
      <p:sp>
        <p:nvSpPr>
          <p:cNvPr id="10276" name="Rectangle 55"/>
          <p:cNvSpPr>
            <a:spLocks noChangeArrowheads="1"/>
          </p:cNvSpPr>
          <p:nvPr/>
        </p:nvSpPr>
        <p:spPr bwMode="auto">
          <a:xfrm>
            <a:off x="3962400" y="2397125"/>
            <a:ext cx="168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a:solidFill>
                  <a:srgbClr val="FF3300"/>
                </a:solidFill>
                <a:latin typeface="Times New Roman" pitchFamily="18" charset="0"/>
              </a:rPr>
              <a:t>RB0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R0+100</a:t>
            </a:r>
          </a:p>
        </p:txBody>
      </p:sp>
      <p:sp>
        <p:nvSpPr>
          <p:cNvPr id="10277"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R4,R0,20</a:t>
            </a:r>
          </a:p>
        </p:txBody>
      </p:sp>
      <p:sp>
        <p:nvSpPr>
          <p:cNvPr id="10279" name="Rectangle 58"/>
          <p:cNvSpPr>
            <a:spLocks noChangeArrowheads="1"/>
          </p:cNvSpPr>
          <p:nvPr/>
        </p:nvSpPr>
        <p:spPr bwMode="auto">
          <a:xfrm>
            <a:off x="2362200" y="434498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3300"/>
                </a:solidFill>
                <a:latin typeface="Times New Roman" pitchFamily="18" charset="0"/>
              </a:rPr>
              <a:t>Inv</a:t>
            </a:r>
            <a:endParaRPr lang="en-US" sz="2000" dirty="0">
              <a:solidFill>
                <a:srgbClr val="FF3300"/>
              </a:solidFill>
              <a:latin typeface="Times New Roman" pitchFamily="18" charset="0"/>
            </a:endParaRPr>
          </a:p>
        </p:txBody>
      </p:sp>
      <p:sp>
        <p:nvSpPr>
          <p:cNvPr id="10280"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3300"/>
                </a:solidFill>
                <a:latin typeface="Times New Roman" pitchFamily="18" charset="0"/>
              </a:rPr>
              <a:t>Inv</a:t>
            </a:r>
            <a:endParaRPr lang="en-US" sz="2000" dirty="0">
              <a:solidFill>
                <a:srgbClr val="FF3300"/>
              </a:solidFill>
              <a:latin typeface="Times New Roman" pitchFamily="18" charset="0"/>
            </a:endParaRPr>
          </a:p>
        </p:txBody>
      </p:sp>
      <p:sp>
        <p:nvSpPr>
          <p:cNvPr id="10281"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Lw</a:t>
            </a:r>
            <a:r>
              <a:rPr lang="en-US" sz="1400" dirty="0">
                <a:solidFill>
                  <a:srgbClr val="FF3300"/>
                </a:solidFill>
              </a:rPr>
              <a:t> R5, </a:t>
            </a:r>
            <a:r>
              <a:rPr lang="en-US" sz="1400" dirty="0" smtClean="0">
                <a:solidFill>
                  <a:srgbClr val="FF3300"/>
                </a:solidFill>
              </a:rPr>
              <a:t>[100+R4]</a:t>
            </a:r>
            <a:endParaRPr lang="en-US" sz="1400" dirty="0">
              <a:solidFill>
                <a:srgbClr val="FF3300"/>
              </a:solidFill>
            </a:endParaRPr>
          </a:p>
        </p:txBody>
      </p:sp>
      <p:sp>
        <p:nvSpPr>
          <p:cNvPr id="10283" name="Rectangle 62"/>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solidFill>
                  <a:srgbClr val="FF3300"/>
                </a:solidFill>
                <a:latin typeface="Times New Roman" pitchFamily="18" charset="0"/>
              </a:rPr>
              <a:t>rb3</a:t>
            </a:r>
            <a:endParaRPr lang="en-US" sz="2000" dirty="0">
              <a:solidFill>
                <a:srgbClr val="FF3300"/>
              </a:solidFill>
              <a:latin typeface="Times New Roman" pitchFamily="18" charset="0"/>
            </a:endParaRPr>
          </a:p>
        </p:txBody>
      </p:sp>
      <p:sp>
        <p:nvSpPr>
          <p:cNvPr id="10284" name="Rectangle 63"/>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solidFill>
                  <a:srgbClr val="FF3300"/>
                </a:solidFill>
                <a:latin typeface="Times New Roman" pitchFamily="18" charset="0"/>
              </a:rPr>
              <a:t>rb2</a:t>
            </a:r>
          </a:p>
        </p:txBody>
      </p:sp>
      <p:sp>
        <p:nvSpPr>
          <p:cNvPr id="10285" name="Rectangle 64"/>
          <p:cNvSpPr>
            <a:spLocks noChangeArrowheads="1"/>
          </p:cNvSpPr>
          <p:nvPr/>
        </p:nvSpPr>
        <p:spPr bwMode="auto">
          <a:xfrm>
            <a:off x="4068763" y="3159125"/>
            <a:ext cx="1535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dirty="0">
                <a:solidFill>
                  <a:srgbClr val="FF3300"/>
                </a:solidFill>
                <a:latin typeface="Times New Roman" pitchFamily="18" charset="0"/>
              </a:rPr>
              <a:t>RB2 </a:t>
            </a:r>
            <a:r>
              <a:rPr lang="en-US" b="1" dirty="0">
                <a:solidFill>
                  <a:srgbClr val="FF3300"/>
                </a:solidFill>
                <a:sym typeface="Wingdings" pitchFamily="2" charset="2"/>
              </a:rPr>
              <a:t></a:t>
            </a:r>
            <a:r>
              <a:rPr lang="en-US" b="1" dirty="0">
                <a:solidFill>
                  <a:srgbClr val="FF3300"/>
                </a:solidFill>
                <a:latin typeface="Times New Roman" pitchFamily="18" charset="0"/>
              </a:rPr>
              <a:t>R0+20</a:t>
            </a:r>
          </a:p>
        </p:txBody>
      </p:sp>
      <p:sp>
        <p:nvSpPr>
          <p:cNvPr id="10286"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RB3</a:t>
            </a:r>
            <a:r>
              <a:rPr lang="en-US" dirty="0" smtClean="0">
                <a:solidFill>
                  <a:srgbClr val="FF3300"/>
                </a:solidFill>
                <a:sym typeface="Wingdings" pitchFamily="2" charset="2"/>
              </a:rPr>
              <a:t>Ld(</a:t>
            </a:r>
            <a:r>
              <a:rPr lang="en-US" dirty="0" smtClean="0">
                <a:solidFill>
                  <a:srgbClr val="FF3300"/>
                </a:solidFill>
                <a:latin typeface="Times New Roman" pitchFamily="18" charset="0"/>
              </a:rPr>
              <a:t>rb2+100)</a:t>
            </a:r>
            <a:endParaRPr lang="en-US" dirty="0">
              <a:solidFill>
                <a:srgbClr val="FF3300"/>
              </a:solidFill>
              <a:latin typeface="Times New Roman" pitchFamily="18" charset="0"/>
            </a:endParaRPr>
          </a:p>
        </p:txBody>
      </p:sp>
      <p:sp>
        <p:nvSpPr>
          <p:cNvPr id="10288" name="Text Box 67"/>
          <p:cNvSpPr txBox="1">
            <a:spLocks noChangeArrowheads="1"/>
          </p:cNvSpPr>
          <p:nvPr/>
        </p:nvSpPr>
        <p:spPr bwMode="auto">
          <a:xfrm>
            <a:off x="6638925" y="2819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MOB</a:t>
            </a:r>
          </a:p>
        </p:txBody>
      </p:sp>
      <p:sp>
        <p:nvSpPr>
          <p:cNvPr id="10289" name="Rectangle 68"/>
          <p:cNvSpPr>
            <a:spLocks noChangeArrowheads="1"/>
          </p:cNvSpPr>
          <p:nvPr/>
        </p:nvSpPr>
        <p:spPr bwMode="auto">
          <a:xfrm>
            <a:off x="6462713" y="3200400"/>
            <a:ext cx="1871662" cy="33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0" name="Rectangle 69"/>
          <p:cNvSpPr>
            <a:spLocks noChangeArrowheads="1"/>
          </p:cNvSpPr>
          <p:nvPr/>
        </p:nvSpPr>
        <p:spPr bwMode="auto">
          <a:xfrm>
            <a:off x="6415088" y="3200400"/>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solidFill>
                  <a:srgbClr val="FF3300"/>
                </a:solidFill>
                <a:latin typeface="Times New Roman" pitchFamily="18" charset="0"/>
              </a:rPr>
              <a:t>RB3</a:t>
            </a:r>
            <a:r>
              <a:rPr lang="en-US" sz="1600" dirty="0" smtClean="0">
                <a:solidFill>
                  <a:srgbClr val="FF3300"/>
                </a:solidFill>
                <a:latin typeface="Times New Roman" pitchFamily="18" charset="0"/>
                <a:sym typeface="Wingdings" pitchFamily="2" charset="2"/>
              </a:rPr>
              <a:t>Ld(Rb2+100)</a:t>
            </a:r>
            <a:endParaRPr lang="en-US" sz="1600" dirty="0">
              <a:solidFill>
                <a:srgbClr val="FF3300"/>
              </a:solidFill>
              <a:latin typeface="Times New Roman" pitchFamily="18" charset="0"/>
            </a:endParaRPr>
          </a:p>
        </p:txBody>
      </p:sp>
      <p:sp>
        <p:nvSpPr>
          <p:cNvPr id="10291" name="Rectangle 70"/>
          <p:cNvSpPr>
            <a:spLocks noChangeArrowheads="1"/>
          </p:cNvSpPr>
          <p:nvPr/>
        </p:nvSpPr>
        <p:spPr bwMode="auto">
          <a:xfrm>
            <a:off x="6462713" y="3530600"/>
            <a:ext cx="1871662" cy="33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73"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74"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75" name="Group 74"/>
          <p:cNvGrpSpPr/>
          <p:nvPr/>
        </p:nvGrpSpPr>
        <p:grpSpPr>
          <a:xfrm>
            <a:off x="228600" y="3776246"/>
            <a:ext cx="335186" cy="2658308"/>
            <a:chOff x="685800" y="3776246"/>
            <a:chExt cx="335186" cy="2658308"/>
          </a:xfrm>
        </p:grpSpPr>
        <p:sp>
          <p:nvSpPr>
            <p:cNvPr id="76"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77"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78"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79"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80"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81"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82"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83"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84"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85" name="TextBox 84"/>
          <p:cNvSpPr txBox="1"/>
          <p:nvPr/>
        </p:nvSpPr>
        <p:spPr>
          <a:xfrm>
            <a:off x="6144573" y="76200"/>
            <a:ext cx="1018227" cy="369332"/>
          </a:xfrm>
          <a:prstGeom prst="rect">
            <a:avLst/>
          </a:prstGeom>
          <a:noFill/>
        </p:spPr>
        <p:txBody>
          <a:bodyPr wrap="none" rtlCol="0">
            <a:spAutoFit/>
          </a:bodyPr>
          <a:lstStyle/>
          <a:p>
            <a:pPr algn="l" rtl="1"/>
            <a:r>
              <a:rPr lang="en-US" dirty="0" smtClean="0">
                <a:solidFill>
                  <a:srgbClr val="3333CC"/>
                </a:solidFill>
              </a:rPr>
              <a:t>Cycle: 3</a:t>
            </a:r>
            <a:endParaRPr lang="en-US" dirty="0">
              <a:solidFill>
                <a:srgbClr val="3333CC"/>
              </a:solidFill>
            </a:endParaRPr>
          </a:p>
        </p:txBody>
      </p:sp>
      <p:sp>
        <p:nvSpPr>
          <p:cNvPr id="86" name="Rectangle 23"/>
          <p:cNvSpPr>
            <a:spLocks noChangeArrowheads="1"/>
          </p:cNvSpPr>
          <p:nvPr/>
        </p:nvSpPr>
        <p:spPr bwMode="auto">
          <a:xfrm>
            <a:off x="3698875" y="1512983"/>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7" name="Rectangle 24"/>
          <p:cNvSpPr>
            <a:spLocks noChangeArrowheads="1"/>
          </p:cNvSpPr>
          <p:nvPr/>
        </p:nvSpPr>
        <p:spPr bwMode="auto">
          <a:xfrm>
            <a:off x="3698875" y="1805083"/>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8" name="Rectangle 28"/>
          <p:cNvSpPr>
            <a:spLocks noChangeArrowheads="1"/>
          </p:cNvSpPr>
          <p:nvPr/>
        </p:nvSpPr>
        <p:spPr bwMode="auto">
          <a:xfrm>
            <a:off x="3698875" y="1524000"/>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Lw</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R5</a:t>
            </a:r>
            <a:r>
              <a:rPr lang="en-US" sz="1600" dirty="0">
                <a:solidFill>
                  <a:srgbClr val="FF3300"/>
                </a:solidFill>
                <a:latin typeface="Times New Roman" pitchFamily="18" charset="0"/>
              </a:rPr>
              <a:t>, 100(R4)</a:t>
            </a:r>
          </a:p>
        </p:txBody>
      </p:sp>
      <p:sp>
        <p:nvSpPr>
          <p:cNvPr id="89" name="Rectangle 29"/>
          <p:cNvSpPr>
            <a:spLocks noChangeArrowheads="1"/>
          </p:cNvSpPr>
          <p:nvPr/>
        </p:nvSpPr>
        <p:spPr bwMode="auto">
          <a:xfrm>
            <a:off x="3698875" y="1817687"/>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R4,R0,20</a:t>
            </a:r>
            <a:endParaRPr lang="en-US" sz="1600" dirty="0">
              <a:solidFill>
                <a:srgbClr val="FF3300"/>
              </a:solidFill>
              <a:latin typeface="Times New Roman" pitchFamily="18" charset="0"/>
            </a:endParaRPr>
          </a:p>
        </p:txBody>
      </p:sp>
    </p:spTree>
    <p:extLst>
      <p:ext uri="{BB962C8B-B14F-4D97-AF65-F5344CB8AC3E}">
        <p14:creationId xmlns:p14="http://schemas.microsoft.com/office/powerpoint/2010/main" val="28618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L 0.02396 0.02408 C 0.02518 0.02523 0.02639 0.02639 0.02761 0.02732 C 0.02917 0.02801 0.0309 0.02824 0.03247 0.02871 C 0.0349 0.02986 0.03733 0.03079 0.03976 0.03195 C 0.04462 0.03449 0.04931 0.03797 0.05417 0.04005 C 0.06667 0.0456 0.06129 0.04375 0.06997 0.04653 C 0.06945 0.0632 0.06927 0.07963 0.06875 0.0963 C 0.0684 0.10139 0.06719 0.10741 0.06632 0.11227 C 0.06667 0.12963 0.06684 0.14676 0.06754 0.16389 C 0.06771 0.17153 0.06875 0.17732 0.06997 0.18472 C 0.06945 0.19329 0.06962 0.20185 0.06875 0.21042 C 0.06754 0.22037 0.06615 0.21667 0.06268 0.22315 C 0.05469 0.23797 0.06597 0.22199 0.0566 0.23449 C 0.05625 0.23611 0.05538 0.23773 0.05538 0.23935 C 0.05538 0.26158 0.05486 0.25787 0.05781 0.26991 C 0.05747 0.28264 0.05764 0.2956 0.0566 0.30834 C 0.0559 0.31875 0.05434 0.31597 0.05174 0.32292 C 0.05122 0.32431 0.05104 0.32616 0.05052 0.32778 C 0.05018 0.32894 0.04983 0.32986 0.04931 0.33102 L 0.05052 0.33426 " pathEditMode="relative" ptsTypes="AAAAAAAAAAAAAAAAAAAAAA">
                                      <p:cBhvr>
                                        <p:cTn id="6" dur="2000" fill="hold"/>
                                        <p:tgtEl>
                                          <p:spTgt spid="1027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L 0.02396 0.02408 C 0.02518 0.02523 0.02639 0.02639 0.02761 0.02732 C 0.02917 0.02801 0.0309 0.02824 0.03247 0.02871 C 0.0349 0.02986 0.03733 0.03079 0.03976 0.03195 C 0.04462 0.03449 0.04931 0.03797 0.05417 0.04005 C 0.06667 0.0456 0.06129 0.04375 0.06997 0.04653 C 0.06945 0.0632 0.06927 0.07963 0.06875 0.0963 C 0.0684 0.10139 0.06719 0.10741 0.06632 0.11227 C 0.06667 0.12963 0.06684 0.14676 0.06754 0.16389 C 0.06771 0.17153 0.06875 0.17732 0.06997 0.18472 C 0.06945 0.19329 0.06962 0.20185 0.06875 0.21042 C 0.06754 0.22037 0.06615 0.21667 0.06268 0.22315 C 0.05469 0.23797 0.06597 0.22199 0.0566 0.23449 C 0.05625 0.23611 0.05538 0.23773 0.05538 0.23935 C 0.05538 0.26158 0.05486 0.25787 0.05781 0.26991 C 0.05747 0.28264 0.05764 0.2956 0.0566 0.30834 C 0.0559 0.31875 0.05434 0.31597 0.05174 0.32292 C 0.05122 0.32431 0.05104 0.32616 0.05052 0.32778 C 0.05018 0.32894 0.04983 0.32986 0.04931 0.33102 L 0.05052 0.33426 " pathEditMode="relative" ptsTypes="AAAAAAAAAAAAAAAAAAAAAA">
                                      <p:cBhvr>
                                        <p:cTn id="8" dur="2000" fill="hold"/>
                                        <p:tgtEl>
                                          <p:spTgt spid="10275"/>
                                        </p:tgtEl>
                                        <p:attrNameLst>
                                          <p:attrName>ppt_x</p:attrName>
                                          <p:attrName>ppt_y</p:attrName>
                                        </p:attrNameLst>
                                      </p:cBhvr>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269"/>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0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243 1.48148E-6 L -0.00243 0.00023 C -0.00486 0.00463 -0.00764 0.00926 -0.00973 0.01435 C -0.01042 0.01574 -0.01042 0.01759 -0.01094 0.01921 C -0.01285 0.02454 -0.01702 0.03518 -0.01702 0.03542 C -0.02084 0.05532 -0.01598 0.03032 -0.01945 0.04653 C -0.01997 0.04861 -0.02014 0.05069 -0.02066 0.05301 C -0.02101 0.05463 -0.02153 0.05602 -0.02188 0.05764 C -0.0224 0.06042 -0.02257 0.06319 -0.02309 0.06574 C -0.02344 0.06782 -0.02396 0.07014 -0.02431 0.07222 C -0.02726 0.09051 -0.02379 0.07106 -0.02674 0.08657 C -0.02709 0.09143 -0.02743 0.09629 -0.02795 0.10116 C -0.02813 0.10393 -0.02882 0.10648 -0.02917 0.10926 C -0.02969 0.11667 -0.02986 0.12407 -0.03038 0.13171 C -0.03056 0.13588 -0.03108 0.14028 -0.03143 0.14444 C -0.03143 0.14676 -0.03108 0.16412 -0.02917 0.17014 C -0.02848 0.17199 -0.02743 0.17338 -0.02674 0.175 C -0.02604 0.1787 -0.02431 0.18889 -0.02309 0.1912 L -0.02066 0.19606 C -0.02032 0.19745 -0.01962 0.19907 -0.01945 0.20069 C -0.01841 0.2081 -0.01788 0.22106 -0.01702 0.22801 C -0.01684 0.22963 -0.01528 0.2375 -0.01459 0.23935 C -0.01389 0.24097 -0.01337 0.24305 -0.01216 0.24421 C -0.01111 0.24514 -0.00973 0.24514 -0.00851 0.24583 C -0.00556 0.25162 -0.00747 0.24977 -0.00365 0.25231 L -0.00365 0.25254 " pathEditMode="relative" rAng="0" ptsTypes="AAAAAAAAAAAAAAAAAAAAAAAAAA">
                                      <p:cBhvr>
                                        <p:cTn id="18" dur="2000" fill="hold"/>
                                        <p:tgtEl>
                                          <p:spTgt spid="88"/>
                                        </p:tgtEl>
                                        <p:attrNameLst>
                                          <p:attrName>ppt_x</p:attrName>
                                          <p:attrName>ppt_y</p:attrName>
                                        </p:attrNameLst>
                                      </p:cBhvr>
                                      <p:rCtr x="-1458" y="12616"/>
                                    </p:animMotion>
                                  </p:childTnLst>
                                  <p:subTnLst>
                                    <p:set>
                                      <p:cBhvr override="childStyle">
                                        <p:cTn dur="1" fill="hold" display="0" masterRel="sameClick" afterEffect="1">
                                          <p:stCondLst>
                                            <p:cond evt="end" delay="0">
                                              <p:tn val="17"/>
                                            </p:cond>
                                          </p:stCondLst>
                                        </p:cTn>
                                        <p:tgtEl>
                                          <p:spTgt spid="88"/>
                                        </p:tgtEl>
                                        <p:attrNameLst>
                                          <p:attrName>style.visibility</p:attrName>
                                        </p:attrNameLst>
                                      </p:cBhvr>
                                      <p:to>
                                        <p:strVal val="hidden"/>
                                      </p:to>
                                    </p:set>
                                  </p:subTnLst>
                                </p:cTn>
                              </p:par>
                              <p:par>
                                <p:cTn id="19" presetID="0" presetClass="path" presetSubtype="0" accel="50000" decel="50000" fill="hold" grpId="0" nodeType="withEffect">
                                  <p:stCondLst>
                                    <p:cond delay="0"/>
                                  </p:stCondLst>
                                  <p:childTnLst>
                                    <p:animMotion origin="layout" path="M -0.00243 -2.59259E-6 L -0.00243 0.00023 C -0.00486 0.00463 -0.00764 0.00926 -0.00973 0.01435 C -0.01042 0.01574 -0.01042 0.0176 -0.01094 0.01922 C -0.01285 0.02454 -0.01702 0.03519 -0.01702 0.03542 C -0.02084 0.05533 -0.01598 0.03033 -0.01945 0.04653 C -0.01997 0.04861 -0.02014 0.0507 -0.02066 0.05301 C -0.02101 0.05463 -0.02153 0.05602 -0.02188 0.05764 C -0.0224 0.06042 -0.02257 0.0632 -0.02309 0.06574 C -0.02344 0.06783 -0.02396 0.07014 -0.02431 0.07222 C -0.02726 0.09051 -0.02379 0.07107 -0.02674 0.08658 C -0.02709 0.09144 -0.02743 0.0963 -0.02795 0.10116 C -0.02813 0.10394 -0.02882 0.10648 -0.02917 0.10926 C -0.02969 0.11667 -0.02986 0.12408 -0.03038 0.13172 C -0.03056 0.13588 -0.03108 0.14028 -0.03143 0.14445 C -0.03143 0.14676 -0.03108 0.16412 -0.02917 0.17014 C -0.02848 0.17199 -0.02743 0.17338 -0.02674 0.175 C -0.02604 0.17871 -0.02431 0.18889 -0.02309 0.19121 L -0.02066 0.19607 C -0.02032 0.19746 -0.01962 0.19908 -0.01945 0.2007 C -0.01841 0.2081 -0.01788 0.22107 -0.01702 0.22801 C -0.01684 0.22963 -0.01528 0.2375 -0.01459 0.23935 C -0.01389 0.24097 -0.01337 0.24306 -0.01216 0.24422 C -0.01111 0.24514 -0.00973 0.24514 -0.00851 0.24584 C -0.00556 0.25162 -0.00747 0.24977 -0.00365 0.25232 L -0.00365 0.25255 " pathEditMode="relative" rAng="0" ptsTypes="AAAAAAAAAAAAAAAAAAAAAAAAAA">
                                      <p:cBhvr>
                                        <p:cTn id="20" dur="2000" fill="hold"/>
                                        <p:tgtEl>
                                          <p:spTgt spid="89"/>
                                        </p:tgtEl>
                                        <p:attrNameLst>
                                          <p:attrName>ppt_x</p:attrName>
                                          <p:attrName>ppt_y</p:attrName>
                                        </p:attrNameLst>
                                      </p:cBhvr>
                                      <p:rCtr x="-1458" y="12616"/>
                                    </p:animMotion>
                                  </p:childTnLst>
                                  <p:subTnLst>
                                    <p:set>
                                      <p:cBhvr override="childStyle">
                                        <p:cTn dur="1" fill="hold" display="0" masterRel="sameClick" afterEffect="1">
                                          <p:stCondLst>
                                            <p:cond evt="end" delay="0">
                                              <p:tn val="19"/>
                                            </p:cond>
                                          </p:stCondLst>
                                        </p:cTn>
                                        <p:tgtEl>
                                          <p:spTgt spid="89"/>
                                        </p:tgtEl>
                                        <p:attrNameLst>
                                          <p:attrName>style.visibility</p:attrName>
                                        </p:attrNameLst>
                                      </p:cBhvr>
                                      <p:to>
                                        <p:strVal val="hidden"/>
                                      </p:to>
                                    </p:set>
                                  </p:sub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028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0286"/>
                                        </p:tgtEl>
                                        <p:attrNameLst>
                                          <p:attrName>style.visibility</p:attrName>
                                        </p:attrNameLst>
                                      </p:cBhvr>
                                      <p:to>
                                        <p:strVal val="visible"/>
                                      </p:to>
                                    </p:set>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0290"/>
                                        </p:tgtEl>
                                        <p:attrNameLst>
                                          <p:attrName>style.visibility</p:attrName>
                                        </p:attrNameLst>
                                      </p:cBhvr>
                                      <p:to>
                                        <p:strVal val="visible"/>
                                      </p:to>
                                    </p:set>
                                    <p:anim calcmode="lin" valueType="num">
                                      <p:cBhvr additive="base">
                                        <p:cTn id="30" dur="500" fill="hold"/>
                                        <p:tgtEl>
                                          <p:spTgt spid="10290"/>
                                        </p:tgtEl>
                                        <p:attrNameLst>
                                          <p:attrName>ppt_x</p:attrName>
                                        </p:attrNameLst>
                                      </p:cBhvr>
                                      <p:tavLst>
                                        <p:tav tm="0">
                                          <p:val>
                                            <p:strVal val="0-#ppt_w/2"/>
                                          </p:val>
                                        </p:tav>
                                        <p:tav tm="100000">
                                          <p:val>
                                            <p:strVal val="#ppt_x"/>
                                          </p:val>
                                        </p:tav>
                                      </p:tavLst>
                                    </p:anim>
                                    <p:anim calcmode="lin" valueType="num">
                                      <p:cBhvr additive="base">
                                        <p:cTn id="31" dur="500" fill="hold"/>
                                        <p:tgtEl>
                                          <p:spTgt spid="10290"/>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10284"/>
                                        </p:tgtEl>
                                        <p:attrNameLst>
                                          <p:attrName>style.visibility</p:attrName>
                                        </p:attrNameLst>
                                      </p:cBhvr>
                                      <p:to>
                                        <p:strVal val="visible"/>
                                      </p:to>
                                    </p:set>
                                    <p:anim calcmode="lin" valueType="num">
                                      <p:cBhvr additive="base">
                                        <p:cTn id="35" dur="500" fill="hold"/>
                                        <p:tgtEl>
                                          <p:spTgt spid="10284"/>
                                        </p:tgtEl>
                                        <p:attrNameLst>
                                          <p:attrName>ppt_x</p:attrName>
                                        </p:attrNameLst>
                                      </p:cBhvr>
                                      <p:tavLst>
                                        <p:tav tm="0">
                                          <p:val>
                                            <p:strVal val="0-#ppt_w/2"/>
                                          </p:val>
                                        </p:tav>
                                        <p:tav tm="100000">
                                          <p:val>
                                            <p:strVal val="#ppt_x"/>
                                          </p:val>
                                        </p:tav>
                                      </p:tavLst>
                                    </p:anim>
                                    <p:anim calcmode="lin" valueType="num">
                                      <p:cBhvr additive="base">
                                        <p:cTn id="36" dur="500" fill="hold"/>
                                        <p:tgtEl>
                                          <p:spTgt spid="10284"/>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0283"/>
                                        </p:tgtEl>
                                        <p:attrNameLst>
                                          <p:attrName>style.visibility</p:attrName>
                                        </p:attrNameLst>
                                      </p:cBhvr>
                                      <p:to>
                                        <p:strVal val="visible"/>
                                      </p:to>
                                    </p:set>
                                    <p:anim calcmode="lin" valueType="num">
                                      <p:cBhvr additive="base">
                                        <p:cTn id="40" dur="500" fill="hold"/>
                                        <p:tgtEl>
                                          <p:spTgt spid="10283"/>
                                        </p:tgtEl>
                                        <p:attrNameLst>
                                          <p:attrName>ppt_x</p:attrName>
                                        </p:attrNameLst>
                                      </p:cBhvr>
                                      <p:tavLst>
                                        <p:tav tm="0">
                                          <p:val>
                                            <p:strVal val="0-#ppt_w/2"/>
                                          </p:val>
                                        </p:tav>
                                        <p:tav tm="100000">
                                          <p:val>
                                            <p:strVal val="#ppt_x"/>
                                          </p:val>
                                        </p:tav>
                                      </p:tavLst>
                                    </p:anim>
                                    <p:anim calcmode="lin" valueType="num">
                                      <p:cBhvr additive="base">
                                        <p:cTn id="41" dur="500" fill="hold"/>
                                        <p:tgtEl>
                                          <p:spTgt spid="10283"/>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8" fill="hold" grpId="0" nodeType="afterEffect">
                                  <p:stCondLst>
                                    <p:cond delay="0"/>
                                  </p:stCondLst>
                                  <p:childTnLst>
                                    <p:set>
                                      <p:cBhvr>
                                        <p:cTn id="44" dur="1" fill="hold">
                                          <p:stCondLst>
                                            <p:cond delay="0"/>
                                          </p:stCondLst>
                                        </p:cTn>
                                        <p:tgtEl>
                                          <p:spTgt spid="10279"/>
                                        </p:tgtEl>
                                        <p:attrNameLst>
                                          <p:attrName>style.visibility</p:attrName>
                                        </p:attrNameLst>
                                      </p:cBhvr>
                                      <p:to>
                                        <p:strVal val="visible"/>
                                      </p:to>
                                    </p:set>
                                    <p:anim calcmode="lin" valueType="num">
                                      <p:cBhvr additive="base">
                                        <p:cTn id="45" dur="500" fill="hold"/>
                                        <p:tgtEl>
                                          <p:spTgt spid="10279"/>
                                        </p:tgtEl>
                                        <p:attrNameLst>
                                          <p:attrName>ppt_x</p:attrName>
                                        </p:attrNameLst>
                                      </p:cBhvr>
                                      <p:tavLst>
                                        <p:tav tm="0">
                                          <p:val>
                                            <p:strVal val="0-#ppt_w/2"/>
                                          </p:val>
                                        </p:tav>
                                        <p:tav tm="100000">
                                          <p:val>
                                            <p:strVal val="#ppt_x"/>
                                          </p:val>
                                        </p:tav>
                                      </p:tavLst>
                                    </p:anim>
                                    <p:anim calcmode="lin" valueType="num">
                                      <p:cBhvr additive="base">
                                        <p:cTn id="46" dur="500" fill="hold"/>
                                        <p:tgtEl>
                                          <p:spTgt spid="10279"/>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8" fill="hold" grpId="0" nodeType="afterEffect">
                                  <p:stCondLst>
                                    <p:cond delay="0"/>
                                  </p:stCondLst>
                                  <p:childTnLst>
                                    <p:set>
                                      <p:cBhvr>
                                        <p:cTn id="49" dur="1" fill="hold">
                                          <p:stCondLst>
                                            <p:cond delay="0"/>
                                          </p:stCondLst>
                                        </p:cTn>
                                        <p:tgtEl>
                                          <p:spTgt spid="10280"/>
                                        </p:tgtEl>
                                        <p:attrNameLst>
                                          <p:attrName>style.visibility</p:attrName>
                                        </p:attrNameLst>
                                      </p:cBhvr>
                                      <p:to>
                                        <p:strVal val="visible"/>
                                      </p:to>
                                    </p:set>
                                    <p:anim calcmode="lin" valueType="num">
                                      <p:cBhvr additive="base">
                                        <p:cTn id="50" dur="500" fill="hold"/>
                                        <p:tgtEl>
                                          <p:spTgt spid="10280"/>
                                        </p:tgtEl>
                                        <p:attrNameLst>
                                          <p:attrName>ppt_x</p:attrName>
                                        </p:attrNameLst>
                                      </p:cBhvr>
                                      <p:tavLst>
                                        <p:tav tm="0">
                                          <p:val>
                                            <p:strVal val="0-#ppt_w/2"/>
                                          </p:val>
                                        </p:tav>
                                        <p:tav tm="100000">
                                          <p:val>
                                            <p:strVal val="#ppt_x"/>
                                          </p:val>
                                        </p:tav>
                                      </p:tavLst>
                                    </p:anim>
                                    <p:anim calcmode="lin" valueType="num">
                                      <p:cBhvr additive="base">
                                        <p:cTn id="51" dur="500" fill="hold"/>
                                        <p:tgtEl>
                                          <p:spTgt spid="10280"/>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8" fill="hold" grpId="0" nodeType="afterEffect">
                                  <p:stCondLst>
                                    <p:cond delay="0"/>
                                  </p:stCondLst>
                                  <p:childTnLst>
                                    <p:set>
                                      <p:cBhvr>
                                        <p:cTn id="54" dur="1" fill="hold">
                                          <p:stCondLst>
                                            <p:cond delay="0"/>
                                          </p:stCondLst>
                                        </p:cTn>
                                        <p:tgtEl>
                                          <p:spTgt spid="10277"/>
                                        </p:tgtEl>
                                        <p:attrNameLst>
                                          <p:attrName>style.visibility</p:attrName>
                                        </p:attrNameLst>
                                      </p:cBhvr>
                                      <p:to>
                                        <p:strVal val="visible"/>
                                      </p:to>
                                    </p:set>
                                    <p:anim calcmode="lin" valueType="num">
                                      <p:cBhvr additive="base">
                                        <p:cTn id="55" dur="500" fill="hold"/>
                                        <p:tgtEl>
                                          <p:spTgt spid="10277"/>
                                        </p:tgtEl>
                                        <p:attrNameLst>
                                          <p:attrName>ppt_x</p:attrName>
                                        </p:attrNameLst>
                                      </p:cBhvr>
                                      <p:tavLst>
                                        <p:tav tm="0">
                                          <p:val>
                                            <p:strVal val="0-#ppt_w/2"/>
                                          </p:val>
                                        </p:tav>
                                        <p:tav tm="100000">
                                          <p:val>
                                            <p:strVal val="#ppt_x"/>
                                          </p:val>
                                        </p:tav>
                                      </p:tavLst>
                                    </p:anim>
                                    <p:anim calcmode="lin" valueType="num">
                                      <p:cBhvr additive="base">
                                        <p:cTn id="56" dur="500" fill="hold"/>
                                        <p:tgtEl>
                                          <p:spTgt spid="10277"/>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fill="hold" grpId="0" nodeType="afterEffect">
                                  <p:stCondLst>
                                    <p:cond delay="0"/>
                                  </p:stCondLst>
                                  <p:childTnLst>
                                    <p:set>
                                      <p:cBhvr>
                                        <p:cTn id="59" dur="1" fill="hold">
                                          <p:stCondLst>
                                            <p:cond delay="0"/>
                                          </p:stCondLst>
                                        </p:cTn>
                                        <p:tgtEl>
                                          <p:spTgt spid="10281"/>
                                        </p:tgtEl>
                                        <p:attrNameLst>
                                          <p:attrName>style.visibility</p:attrName>
                                        </p:attrNameLst>
                                      </p:cBhvr>
                                      <p:to>
                                        <p:strVal val="visible"/>
                                      </p:to>
                                    </p:set>
                                    <p:anim calcmode="lin" valueType="num">
                                      <p:cBhvr additive="base">
                                        <p:cTn id="60" dur="500" fill="hold"/>
                                        <p:tgtEl>
                                          <p:spTgt spid="10281"/>
                                        </p:tgtEl>
                                        <p:attrNameLst>
                                          <p:attrName>ppt_x</p:attrName>
                                        </p:attrNameLst>
                                      </p:cBhvr>
                                      <p:tavLst>
                                        <p:tav tm="0">
                                          <p:val>
                                            <p:strVal val="0-#ppt_w/2"/>
                                          </p:val>
                                        </p:tav>
                                        <p:tav tm="100000">
                                          <p:val>
                                            <p:strVal val="#ppt_x"/>
                                          </p:val>
                                        </p:tav>
                                      </p:tavLst>
                                    </p:anim>
                                    <p:anim calcmode="lin" valueType="num">
                                      <p:cBhvr additive="base">
                                        <p:cTn id="61" dur="500" fill="hold"/>
                                        <p:tgtEl>
                                          <p:spTgt spid="10281"/>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10300"/>
                                        </p:tgtEl>
                                        <p:attrNameLst>
                                          <p:attrName>style.visibility</p:attrName>
                                        </p:attrNameLst>
                                      </p:cBhvr>
                                      <p:to>
                                        <p:strVal val="visible"/>
                                      </p:to>
                                    </p:set>
                                    <p:anim calcmode="lin" valueType="num">
                                      <p:cBhvr additive="base">
                                        <p:cTn id="66" dur="500" fill="hold"/>
                                        <p:tgtEl>
                                          <p:spTgt spid="10300"/>
                                        </p:tgtEl>
                                        <p:attrNameLst>
                                          <p:attrName>ppt_x</p:attrName>
                                        </p:attrNameLst>
                                      </p:cBhvr>
                                      <p:tavLst>
                                        <p:tav tm="0">
                                          <p:val>
                                            <p:strVal val="#ppt_x"/>
                                          </p:val>
                                        </p:tav>
                                        <p:tav tm="100000">
                                          <p:val>
                                            <p:strVal val="#ppt_x"/>
                                          </p:val>
                                        </p:tav>
                                      </p:tavLst>
                                    </p:anim>
                                    <p:anim calcmode="lin" valueType="num">
                                      <p:cBhvr additive="base">
                                        <p:cTn id="67" dur="500" fill="hold"/>
                                        <p:tgtEl>
                                          <p:spTgt spid="10300"/>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10301"/>
                                        </p:tgtEl>
                                        <p:attrNameLst>
                                          <p:attrName>style.visibility</p:attrName>
                                        </p:attrNameLst>
                                      </p:cBhvr>
                                      <p:to>
                                        <p:strVal val="visible"/>
                                      </p:to>
                                    </p:set>
                                    <p:anim calcmode="lin" valueType="num">
                                      <p:cBhvr additive="base">
                                        <p:cTn id="70" dur="500" fill="hold"/>
                                        <p:tgtEl>
                                          <p:spTgt spid="10301"/>
                                        </p:tgtEl>
                                        <p:attrNameLst>
                                          <p:attrName>ppt_x</p:attrName>
                                        </p:attrNameLst>
                                      </p:cBhvr>
                                      <p:tavLst>
                                        <p:tav tm="0">
                                          <p:val>
                                            <p:strVal val="#ppt_x"/>
                                          </p:val>
                                        </p:tav>
                                        <p:tav tm="100000">
                                          <p:val>
                                            <p:strVal val="#ppt_x"/>
                                          </p:val>
                                        </p:tav>
                                      </p:tavLst>
                                    </p:anim>
                                    <p:anim calcmode="lin" valueType="num">
                                      <p:cBhvr additive="base">
                                        <p:cTn id="71" dur="500" fill="hold"/>
                                        <p:tgtEl>
                                          <p:spTgt spid="103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0" grpId="0"/>
      <p:bldP spid="10301" grpId="0"/>
      <p:bldP spid="10269" grpId="0"/>
      <p:bldP spid="10274" grpId="0"/>
      <p:bldP spid="10275" grpId="0"/>
      <p:bldP spid="10276" grpId="0"/>
      <p:bldP spid="10277" grpId="0"/>
      <p:bldP spid="10279" grpId="0"/>
      <p:bldP spid="10280" grpId="0"/>
      <p:bldP spid="10281" grpId="0"/>
      <p:bldP spid="10283" grpId="0"/>
      <p:bldP spid="10284" grpId="0"/>
      <p:bldP spid="10285" grpId="0"/>
      <p:bldP spid="10286" grpId="0"/>
      <p:bldP spid="10290" grpId="0"/>
      <p:bldP spid="88" grpId="0"/>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11</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3" name="Rectangle 42"/>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1295" name="Rectangle 44"/>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rb1</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06" name="Rectangle 59"/>
          <p:cNvSpPr>
            <a:spLocks noChangeArrowheads="1"/>
          </p:cNvSpPr>
          <p:nvPr/>
        </p:nvSpPr>
        <p:spPr bwMode="auto">
          <a:xfrm>
            <a:off x="2362200" y="40227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rb3</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4a</a:t>
            </a:r>
            <a:endParaRPr lang="en-US" dirty="0">
              <a:solidFill>
                <a:srgbClr val="3333CC"/>
              </a:solidFill>
            </a:endParaRPr>
          </a:p>
        </p:txBody>
      </p:sp>
      <p:sp>
        <p:nvSpPr>
          <p:cNvPr id="97" name="Rectangle 54"/>
          <p:cNvSpPr>
            <a:spLocks noChangeArrowheads="1"/>
          </p:cNvSpPr>
          <p:nvPr/>
        </p:nvSpPr>
        <p:spPr bwMode="auto">
          <a:xfrm>
            <a:off x="4470400" y="5227638"/>
            <a:ext cx="1557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a:solidFill>
                  <a:srgbClr val="FF3300"/>
                </a:solidFill>
                <a:latin typeface="Times New Roman" pitchFamily="18" charset="0"/>
              </a:rPr>
              <a:t>RB1 </a:t>
            </a:r>
            <a:r>
              <a:rPr lang="en-US">
                <a:solidFill>
                  <a:srgbClr val="FF3300"/>
                </a:solidFill>
                <a:sym typeface="Wingdings" pitchFamily="2" charset="2"/>
              </a:rPr>
              <a:t></a:t>
            </a:r>
            <a:r>
              <a:rPr lang="en-US"/>
              <a:t> </a:t>
            </a:r>
            <a:r>
              <a:rPr lang="en-US">
                <a:solidFill>
                  <a:srgbClr val="FF3300"/>
                </a:solidFill>
                <a:latin typeface="Times New Roman" pitchFamily="18" charset="0"/>
              </a:rPr>
              <a:t>R1-R1</a:t>
            </a:r>
          </a:p>
        </p:txBody>
      </p:sp>
      <p:sp>
        <p:nvSpPr>
          <p:cNvPr id="98" name="Rectangle 55"/>
          <p:cNvSpPr>
            <a:spLocks noChangeArrowheads="1"/>
          </p:cNvSpPr>
          <p:nvPr/>
        </p:nvSpPr>
        <p:spPr bwMode="auto">
          <a:xfrm>
            <a:off x="4470400" y="4867275"/>
            <a:ext cx="168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a:solidFill>
                  <a:srgbClr val="FF3300"/>
                </a:solidFill>
                <a:latin typeface="Times New Roman" pitchFamily="18" charset="0"/>
              </a:rPr>
              <a:t>RB0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R0+100</a:t>
            </a:r>
          </a:p>
        </p:txBody>
      </p:sp>
      <p:sp>
        <p:nvSpPr>
          <p:cNvPr id="101" name="Text Box 27"/>
          <p:cNvSpPr txBox="1">
            <a:spLocks noChangeArrowheads="1"/>
          </p:cNvSpPr>
          <p:nvPr/>
        </p:nvSpPr>
        <p:spPr bwMode="auto">
          <a:xfrm>
            <a:off x="582612" y="3792538"/>
            <a:ext cx="177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R10,R0,100</a:t>
            </a:r>
          </a:p>
        </p:txBody>
      </p:sp>
      <p:sp>
        <p:nvSpPr>
          <p:cNvPr id="102" name="Text Box 50"/>
          <p:cNvSpPr txBox="1">
            <a:spLocks noChangeArrowheads="1"/>
          </p:cNvSpPr>
          <p:nvPr/>
        </p:nvSpPr>
        <p:spPr bwMode="auto">
          <a:xfrm>
            <a:off x="582612" y="411480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Sub R1,R1,R1</a:t>
            </a:r>
          </a:p>
        </p:txBody>
      </p:sp>
      <p:sp>
        <p:nvSpPr>
          <p:cNvPr id="103"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6" name="Rectangle 58"/>
          <p:cNvSpPr>
            <a:spLocks noChangeArrowheads="1"/>
          </p:cNvSpPr>
          <p:nvPr/>
        </p:nvSpPr>
        <p:spPr bwMode="auto">
          <a:xfrm>
            <a:off x="2362200" y="434498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9" name="Text Box 42"/>
          <p:cNvSpPr txBox="1">
            <a:spLocks noChangeArrowheads="1"/>
          </p:cNvSpPr>
          <p:nvPr/>
        </p:nvSpPr>
        <p:spPr bwMode="auto">
          <a:xfrm>
            <a:off x="4648200" y="2085975"/>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latin typeface="Times New Roman" pitchFamily="18" charset="0"/>
                <a:cs typeface="Times New Roman" pitchFamily="18" charset="0"/>
              </a:rPr>
              <a:t>RS</a:t>
            </a:r>
          </a:p>
        </p:txBody>
      </p:sp>
      <p:grpSp>
        <p:nvGrpSpPr>
          <p:cNvPr id="110" name="Group 43"/>
          <p:cNvGrpSpPr>
            <a:grpSpLocks/>
          </p:cNvGrpSpPr>
          <p:nvPr/>
        </p:nvGrpSpPr>
        <p:grpSpPr bwMode="auto">
          <a:xfrm>
            <a:off x="3657600" y="2444750"/>
            <a:ext cx="1995488" cy="1441450"/>
            <a:chOff x="2744" y="1706"/>
            <a:chExt cx="726" cy="908"/>
          </a:xfrm>
        </p:grpSpPr>
        <p:sp>
          <p:nvSpPr>
            <p:cNvPr id="111" name="Rectangle 44"/>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2" name="Rectangle 45"/>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 name="Rectangle 46"/>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 name="Rectangle 47"/>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7" name="Rectangle 64"/>
          <p:cNvSpPr>
            <a:spLocks noChangeArrowheads="1"/>
          </p:cNvSpPr>
          <p:nvPr/>
        </p:nvSpPr>
        <p:spPr bwMode="auto">
          <a:xfrm>
            <a:off x="4068763" y="3159125"/>
            <a:ext cx="1535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RB2 </a:t>
            </a:r>
            <a:r>
              <a:rPr lang="en-US" b="1">
                <a:sym typeface="Wingdings" pitchFamily="2" charset="2"/>
              </a:rPr>
              <a:t></a:t>
            </a:r>
            <a:r>
              <a:rPr lang="en-US" b="1">
                <a:latin typeface="Times New Roman" pitchFamily="18" charset="0"/>
              </a:rPr>
              <a:t>R0+20</a:t>
            </a:r>
          </a:p>
        </p:txBody>
      </p:sp>
      <p:sp>
        <p:nvSpPr>
          <p:cNvPr id="119" name="Rectangle 41"/>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0" name="Rectangle 52"/>
          <p:cNvSpPr>
            <a:spLocks noChangeArrowheads="1"/>
          </p:cNvSpPr>
          <p:nvPr/>
        </p:nvSpPr>
        <p:spPr bwMode="auto">
          <a:xfrm>
            <a:off x="2362200" y="402272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1" name="Rectangle 25"/>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R5,R3,2</a:t>
            </a:r>
          </a:p>
        </p:txBody>
      </p:sp>
      <p:sp>
        <p:nvSpPr>
          <p:cNvPr id="122" name="Rectangle 26"/>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a:solidFill>
                  <a:srgbClr val="FF3300"/>
                </a:solidFill>
                <a:latin typeface="Times New Roman" pitchFamily="18" charset="0"/>
              </a:rPr>
              <a:t>Addi R3,R2,2</a:t>
            </a:r>
          </a:p>
        </p:txBody>
      </p:sp>
      <p:sp>
        <p:nvSpPr>
          <p:cNvPr id="99"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00"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RB3</a:t>
            </a:r>
            <a:r>
              <a:rPr lang="en-US" dirty="0" smtClean="0">
                <a:sym typeface="Wingdings" pitchFamily="2" charset="2"/>
              </a:rPr>
              <a:t>Ld(</a:t>
            </a:r>
            <a:r>
              <a:rPr lang="en-US" dirty="0" smtClean="0">
                <a:latin typeface="Times New Roman" pitchFamily="18" charset="0"/>
              </a:rPr>
              <a:t>rb2+100)</a:t>
            </a:r>
            <a:endParaRPr lang="en-US" dirty="0">
              <a:latin typeface="Times New Roman" pitchFamily="18" charset="0"/>
            </a:endParaRPr>
          </a:p>
        </p:txBody>
      </p:sp>
      <p:sp>
        <p:nvSpPr>
          <p:cNvPr id="123" name="Rectangle 69"/>
          <p:cNvSpPr>
            <a:spLocks noChangeArrowheads="1"/>
          </p:cNvSpPr>
          <p:nvPr/>
        </p:nvSpPr>
        <p:spPr bwMode="auto">
          <a:xfrm>
            <a:off x="64150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Tree>
    <p:extLst>
      <p:ext uri="{BB962C8B-B14F-4D97-AF65-F5344CB8AC3E}">
        <p14:creationId xmlns:p14="http://schemas.microsoft.com/office/powerpoint/2010/main" val="95102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98"/>
                                        </p:tgtEl>
                                      </p:cBhvr>
                                    </p:animEffect>
                                    <p:anim calcmode="lin" valueType="num">
                                      <p:cBhvr>
                                        <p:cTn id="7" dur="1822" tmFilter="0,0; 0.14,0.31; 0.43,0.73; 0.71,0.91; 1.0,1.0">
                                          <p:stCondLst>
                                            <p:cond delay="0"/>
                                          </p:stCondLst>
                                        </p:cTn>
                                        <p:tgtEl>
                                          <p:spTgt spid="98"/>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98"/>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9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9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9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9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98"/>
                                        </p:tgtEl>
                                        <p:attrNameLst>
                                          <p:attrName>ppt_y</p:attrName>
                                        </p:attrNameLst>
                                      </p:cBhvr>
                                      <p:tavLst>
                                        <p:tav tm="0">
                                          <p:val>
                                            <p:strVal val="ppt_y"/>
                                          </p:val>
                                        </p:tav>
                                        <p:tav tm="100000">
                                          <p:val>
                                            <p:strVal val="ppt_y+ppt_h"/>
                                          </p:val>
                                        </p:tav>
                                      </p:tavLst>
                                    </p:anim>
                                    <p:animScale>
                                      <p:cBhvr>
                                        <p:cTn id="14" dur="26">
                                          <p:stCondLst>
                                            <p:cond delay="620"/>
                                          </p:stCondLst>
                                        </p:cTn>
                                        <p:tgtEl>
                                          <p:spTgt spid="98"/>
                                        </p:tgtEl>
                                      </p:cBhvr>
                                      <p:to x="100000" y="60000"/>
                                    </p:animScale>
                                    <p:animScale>
                                      <p:cBhvr>
                                        <p:cTn id="15" dur="166" decel="50000">
                                          <p:stCondLst>
                                            <p:cond delay="646"/>
                                          </p:stCondLst>
                                        </p:cTn>
                                        <p:tgtEl>
                                          <p:spTgt spid="98"/>
                                        </p:tgtEl>
                                      </p:cBhvr>
                                      <p:to x="100000" y="100000"/>
                                    </p:animScale>
                                    <p:animScale>
                                      <p:cBhvr>
                                        <p:cTn id="16" dur="26">
                                          <p:stCondLst>
                                            <p:cond delay="1312"/>
                                          </p:stCondLst>
                                        </p:cTn>
                                        <p:tgtEl>
                                          <p:spTgt spid="98"/>
                                        </p:tgtEl>
                                      </p:cBhvr>
                                      <p:to x="100000" y="80000"/>
                                    </p:animScale>
                                    <p:animScale>
                                      <p:cBhvr>
                                        <p:cTn id="17" dur="166" decel="50000">
                                          <p:stCondLst>
                                            <p:cond delay="1338"/>
                                          </p:stCondLst>
                                        </p:cTn>
                                        <p:tgtEl>
                                          <p:spTgt spid="98"/>
                                        </p:tgtEl>
                                      </p:cBhvr>
                                      <p:to x="100000" y="100000"/>
                                    </p:animScale>
                                    <p:animScale>
                                      <p:cBhvr>
                                        <p:cTn id="18" dur="26">
                                          <p:stCondLst>
                                            <p:cond delay="1642"/>
                                          </p:stCondLst>
                                        </p:cTn>
                                        <p:tgtEl>
                                          <p:spTgt spid="98"/>
                                        </p:tgtEl>
                                      </p:cBhvr>
                                      <p:to x="100000" y="90000"/>
                                    </p:animScale>
                                    <p:animScale>
                                      <p:cBhvr>
                                        <p:cTn id="19" dur="166" decel="50000">
                                          <p:stCondLst>
                                            <p:cond delay="1668"/>
                                          </p:stCondLst>
                                        </p:cTn>
                                        <p:tgtEl>
                                          <p:spTgt spid="98"/>
                                        </p:tgtEl>
                                      </p:cBhvr>
                                      <p:to x="100000" y="100000"/>
                                    </p:animScale>
                                    <p:animScale>
                                      <p:cBhvr>
                                        <p:cTn id="20" dur="26">
                                          <p:stCondLst>
                                            <p:cond delay="1808"/>
                                          </p:stCondLst>
                                        </p:cTn>
                                        <p:tgtEl>
                                          <p:spTgt spid="98"/>
                                        </p:tgtEl>
                                      </p:cBhvr>
                                      <p:to x="100000" y="95000"/>
                                    </p:animScale>
                                    <p:animScale>
                                      <p:cBhvr>
                                        <p:cTn id="21" dur="166" decel="50000">
                                          <p:stCondLst>
                                            <p:cond delay="1834"/>
                                          </p:stCondLst>
                                        </p:cTn>
                                        <p:tgtEl>
                                          <p:spTgt spid="98"/>
                                        </p:tgtEl>
                                      </p:cBhvr>
                                      <p:to x="100000" y="100000"/>
                                    </p:animScale>
                                    <p:set>
                                      <p:cBhvr>
                                        <p:cTn id="22" dur="1" fill="hold">
                                          <p:stCondLst>
                                            <p:cond delay="1999"/>
                                          </p:stCondLst>
                                        </p:cTn>
                                        <p:tgtEl>
                                          <p:spTgt spid="98"/>
                                        </p:tgtEl>
                                        <p:attrNameLst>
                                          <p:attrName>style.visibility</p:attrName>
                                        </p:attrNameLst>
                                      </p:cBhvr>
                                      <p:to>
                                        <p:strVal val="hidden"/>
                                      </p:to>
                                    </p:set>
                                  </p:childTnLst>
                                </p:cTn>
                              </p:par>
                              <p:par>
                                <p:cTn id="23" presetID="26" presetClass="exit" presetSubtype="0" fill="hold" grpId="0" nodeType="withEffect">
                                  <p:stCondLst>
                                    <p:cond delay="0"/>
                                  </p:stCondLst>
                                  <p:childTnLst>
                                    <p:animEffect transition="out" filter="wipe(down)">
                                      <p:cBhvr>
                                        <p:cTn id="24" dur="180" accel="50000">
                                          <p:stCondLst>
                                            <p:cond delay="1820"/>
                                          </p:stCondLst>
                                        </p:cTn>
                                        <p:tgtEl>
                                          <p:spTgt spid="97"/>
                                        </p:tgtEl>
                                      </p:cBhvr>
                                    </p:animEffect>
                                    <p:anim calcmode="lin" valueType="num">
                                      <p:cBhvr>
                                        <p:cTn id="25" dur="1822" tmFilter="0,0; 0.14,0.31; 0.43,0.73; 0.71,0.91; 1.0,1.0">
                                          <p:stCondLst>
                                            <p:cond delay="0"/>
                                          </p:stCondLst>
                                        </p:cTn>
                                        <p:tgtEl>
                                          <p:spTgt spid="97"/>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97"/>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9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9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9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9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97"/>
                                        </p:tgtEl>
                                        <p:attrNameLst>
                                          <p:attrName>ppt_y</p:attrName>
                                        </p:attrNameLst>
                                      </p:cBhvr>
                                      <p:tavLst>
                                        <p:tav tm="0">
                                          <p:val>
                                            <p:strVal val="ppt_y"/>
                                          </p:val>
                                        </p:tav>
                                        <p:tav tm="100000">
                                          <p:val>
                                            <p:strVal val="ppt_y+ppt_h"/>
                                          </p:val>
                                        </p:tav>
                                      </p:tavLst>
                                    </p:anim>
                                    <p:animScale>
                                      <p:cBhvr>
                                        <p:cTn id="32" dur="26">
                                          <p:stCondLst>
                                            <p:cond delay="620"/>
                                          </p:stCondLst>
                                        </p:cTn>
                                        <p:tgtEl>
                                          <p:spTgt spid="97"/>
                                        </p:tgtEl>
                                      </p:cBhvr>
                                      <p:to x="100000" y="60000"/>
                                    </p:animScale>
                                    <p:animScale>
                                      <p:cBhvr>
                                        <p:cTn id="33" dur="166" decel="50000">
                                          <p:stCondLst>
                                            <p:cond delay="646"/>
                                          </p:stCondLst>
                                        </p:cTn>
                                        <p:tgtEl>
                                          <p:spTgt spid="97"/>
                                        </p:tgtEl>
                                      </p:cBhvr>
                                      <p:to x="100000" y="100000"/>
                                    </p:animScale>
                                    <p:animScale>
                                      <p:cBhvr>
                                        <p:cTn id="34" dur="26">
                                          <p:stCondLst>
                                            <p:cond delay="1312"/>
                                          </p:stCondLst>
                                        </p:cTn>
                                        <p:tgtEl>
                                          <p:spTgt spid="97"/>
                                        </p:tgtEl>
                                      </p:cBhvr>
                                      <p:to x="100000" y="80000"/>
                                    </p:animScale>
                                    <p:animScale>
                                      <p:cBhvr>
                                        <p:cTn id="35" dur="166" decel="50000">
                                          <p:stCondLst>
                                            <p:cond delay="1338"/>
                                          </p:stCondLst>
                                        </p:cTn>
                                        <p:tgtEl>
                                          <p:spTgt spid="97"/>
                                        </p:tgtEl>
                                      </p:cBhvr>
                                      <p:to x="100000" y="100000"/>
                                    </p:animScale>
                                    <p:animScale>
                                      <p:cBhvr>
                                        <p:cTn id="36" dur="26">
                                          <p:stCondLst>
                                            <p:cond delay="1642"/>
                                          </p:stCondLst>
                                        </p:cTn>
                                        <p:tgtEl>
                                          <p:spTgt spid="97"/>
                                        </p:tgtEl>
                                      </p:cBhvr>
                                      <p:to x="100000" y="90000"/>
                                    </p:animScale>
                                    <p:animScale>
                                      <p:cBhvr>
                                        <p:cTn id="37" dur="166" decel="50000">
                                          <p:stCondLst>
                                            <p:cond delay="1668"/>
                                          </p:stCondLst>
                                        </p:cTn>
                                        <p:tgtEl>
                                          <p:spTgt spid="97"/>
                                        </p:tgtEl>
                                      </p:cBhvr>
                                      <p:to x="100000" y="100000"/>
                                    </p:animScale>
                                    <p:animScale>
                                      <p:cBhvr>
                                        <p:cTn id="38" dur="26">
                                          <p:stCondLst>
                                            <p:cond delay="1808"/>
                                          </p:stCondLst>
                                        </p:cTn>
                                        <p:tgtEl>
                                          <p:spTgt spid="97"/>
                                        </p:tgtEl>
                                      </p:cBhvr>
                                      <p:to x="100000" y="95000"/>
                                    </p:animScale>
                                    <p:animScale>
                                      <p:cBhvr>
                                        <p:cTn id="39" dur="166" decel="50000">
                                          <p:stCondLst>
                                            <p:cond delay="1834"/>
                                          </p:stCondLst>
                                        </p:cTn>
                                        <p:tgtEl>
                                          <p:spTgt spid="97"/>
                                        </p:tgtEl>
                                      </p:cBhvr>
                                      <p:to x="100000" y="100000"/>
                                    </p:animScale>
                                    <p:set>
                                      <p:cBhvr>
                                        <p:cTn id="40" dur="1" fill="hold">
                                          <p:stCondLst>
                                            <p:cond delay="1999"/>
                                          </p:stCondLst>
                                        </p:cTn>
                                        <p:tgtEl>
                                          <p:spTgt spid="9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6" presetClass="exit" presetSubtype="0" fill="hold" grpId="0" nodeType="clickEffect">
                                  <p:stCondLst>
                                    <p:cond delay="0"/>
                                  </p:stCondLst>
                                  <p:childTnLst>
                                    <p:animEffect transition="out" filter="wipe(down)">
                                      <p:cBhvr>
                                        <p:cTn id="44" dur="45" accel="50000">
                                          <p:stCondLst>
                                            <p:cond delay="455"/>
                                          </p:stCondLst>
                                        </p:cTn>
                                        <p:tgtEl>
                                          <p:spTgt spid="119"/>
                                        </p:tgtEl>
                                      </p:cBhvr>
                                    </p:animEffect>
                                    <p:anim calcmode="lin" valueType="num">
                                      <p:cBhvr>
                                        <p:cTn id="45" dur="455" tmFilter="0,0; 0.14,0.31; 0.43,0.73; 0.71,0.91; 1.0,1.0">
                                          <p:stCondLst>
                                            <p:cond delay="0"/>
                                          </p:stCondLst>
                                        </p:cTn>
                                        <p:tgtEl>
                                          <p:spTgt spid="119"/>
                                        </p:tgtEl>
                                        <p:attrNameLst>
                                          <p:attrName>ppt_x</p:attrName>
                                        </p:attrNameLst>
                                      </p:cBhvr>
                                      <p:tavLst>
                                        <p:tav tm="0">
                                          <p:val>
                                            <p:strVal val="ppt_x"/>
                                          </p:val>
                                        </p:tav>
                                        <p:tav tm="100000">
                                          <p:val>
                                            <p:strVal val="#ppt_x+0.25"/>
                                          </p:val>
                                        </p:tav>
                                      </p:tavLst>
                                    </p:anim>
                                    <p:anim calcmode="lin" valueType="num">
                                      <p:cBhvr>
                                        <p:cTn id="46" dur="44">
                                          <p:stCondLst>
                                            <p:cond delay="455"/>
                                          </p:stCondLst>
                                        </p:cTn>
                                        <p:tgtEl>
                                          <p:spTgt spid="119"/>
                                        </p:tgtEl>
                                        <p:attrNameLst>
                                          <p:attrName>ppt_x</p:attrName>
                                        </p:attrNameLst>
                                      </p:cBhvr>
                                      <p:tavLst>
                                        <p:tav tm="0">
                                          <p:val>
                                            <p:strVal val="ppt_x"/>
                                          </p:val>
                                        </p:tav>
                                        <p:tav tm="100000">
                                          <p:val>
                                            <p:strVal val="ppt_x"/>
                                          </p:val>
                                        </p:tav>
                                      </p:tavLst>
                                    </p:anim>
                                    <p:anim calcmode="lin" valueType="num">
                                      <p:cBhvr>
                                        <p:cTn id="47" dur="166" tmFilter="0.0,0.0;0.25,0.07;0.50,0.2;0.75,0.467;1.0,1.0">
                                          <p:stCondLst>
                                            <p:cond delay="0"/>
                                          </p:stCondLst>
                                        </p:cTn>
                                        <p:tgtEl>
                                          <p:spTgt spid="11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8" dur="166" tmFilter="0, 0; 0.125,0.2665; 0.25,0.4; 0.375,0.465; 0.5,0.5;  0.625,0.535; 0.75,0.6; 0.875,0.7335; 1,1">
                                          <p:stCondLst>
                                            <p:cond delay="166"/>
                                          </p:stCondLst>
                                        </p:cTn>
                                        <p:tgtEl>
                                          <p:spTgt spid="11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9" dur="83" tmFilter="0, 0; 0.125,0.2665; 0.25,0.4; 0.375,0.465; 0.5,0.5;  0.625,0.535; 0.75,0.6; 0.875,0.7335; 1,1">
                                          <p:stCondLst>
                                            <p:cond delay="331"/>
                                          </p:stCondLst>
                                        </p:cTn>
                                        <p:tgtEl>
                                          <p:spTgt spid="11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0" dur="41" tmFilter="0, 0; 0.125,0.2665; 0.25,0.4; 0.375,0.465; 0.5,0.5;  0.625,0.535; 0.75,0.6; 0.875,0.7335; 1,1">
                                          <p:stCondLst>
                                            <p:cond delay="414"/>
                                          </p:stCondLst>
                                        </p:cTn>
                                        <p:tgtEl>
                                          <p:spTgt spid="11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1" dur="45" accel="50000">
                                          <p:stCondLst>
                                            <p:cond delay="455"/>
                                          </p:stCondLst>
                                        </p:cTn>
                                        <p:tgtEl>
                                          <p:spTgt spid="119"/>
                                        </p:tgtEl>
                                        <p:attrNameLst>
                                          <p:attrName>ppt_y</p:attrName>
                                        </p:attrNameLst>
                                      </p:cBhvr>
                                      <p:tavLst>
                                        <p:tav tm="0">
                                          <p:val>
                                            <p:strVal val="ppt_y"/>
                                          </p:val>
                                        </p:tav>
                                        <p:tav tm="100000">
                                          <p:val>
                                            <p:strVal val="ppt_y+ppt_h"/>
                                          </p:val>
                                        </p:tav>
                                      </p:tavLst>
                                    </p:anim>
                                    <p:animScale>
                                      <p:cBhvr>
                                        <p:cTn id="52" dur="6">
                                          <p:stCondLst>
                                            <p:cond delay="155"/>
                                          </p:stCondLst>
                                        </p:cTn>
                                        <p:tgtEl>
                                          <p:spTgt spid="119"/>
                                        </p:tgtEl>
                                      </p:cBhvr>
                                      <p:to x="100000" y="60000"/>
                                    </p:animScale>
                                    <p:animScale>
                                      <p:cBhvr>
                                        <p:cTn id="53" dur="41" decel="50000">
                                          <p:stCondLst>
                                            <p:cond delay="162"/>
                                          </p:stCondLst>
                                        </p:cTn>
                                        <p:tgtEl>
                                          <p:spTgt spid="119"/>
                                        </p:tgtEl>
                                      </p:cBhvr>
                                      <p:to x="100000" y="100000"/>
                                    </p:animScale>
                                    <p:animScale>
                                      <p:cBhvr>
                                        <p:cTn id="54" dur="6">
                                          <p:stCondLst>
                                            <p:cond delay="328"/>
                                          </p:stCondLst>
                                        </p:cTn>
                                        <p:tgtEl>
                                          <p:spTgt spid="119"/>
                                        </p:tgtEl>
                                      </p:cBhvr>
                                      <p:to x="100000" y="80000"/>
                                    </p:animScale>
                                    <p:animScale>
                                      <p:cBhvr>
                                        <p:cTn id="55" dur="41" decel="50000">
                                          <p:stCondLst>
                                            <p:cond delay="335"/>
                                          </p:stCondLst>
                                        </p:cTn>
                                        <p:tgtEl>
                                          <p:spTgt spid="119"/>
                                        </p:tgtEl>
                                      </p:cBhvr>
                                      <p:to x="100000" y="100000"/>
                                    </p:animScale>
                                    <p:animScale>
                                      <p:cBhvr>
                                        <p:cTn id="56" dur="6">
                                          <p:stCondLst>
                                            <p:cond delay="410"/>
                                          </p:stCondLst>
                                        </p:cTn>
                                        <p:tgtEl>
                                          <p:spTgt spid="119"/>
                                        </p:tgtEl>
                                      </p:cBhvr>
                                      <p:to x="100000" y="90000"/>
                                    </p:animScale>
                                    <p:animScale>
                                      <p:cBhvr>
                                        <p:cTn id="57" dur="41" decel="50000">
                                          <p:stCondLst>
                                            <p:cond delay="417"/>
                                          </p:stCondLst>
                                        </p:cTn>
                                        <p:tgtEl>
                                          <p:spTgt spid="119"/>
                                        </p:tgtEl>
                                      </p:cBhvr>
                                      <p:to x="100000" y="100000"/>
                                    </p:animScale>
                                    <p:animScale>
                                      <p:cBhvr>
                                        <p:cTn id="58" dur="6">
                                          <p:stCondLst>
                                            <p:cond delay="452"/>
                                          </p:stCondLst>
                                        </p:cTn>
                                        <p:tgtEl>
                                          <p:spTgt spid="119"/>
                                        </p:tgtEl>
                                      </p:cBhvr>
                                      <p:to x="100000" y="95000"/>
                                    </p:animScale>
                                    <p:animScale>
                                      <p:cBhvr>
                                        <p:cTn id="59" dur="41" decel="50000">
                                          <p:stCondLst>
                                            <p:cond delay="458"/>
                                          </p:stCondLst>
                                        </p:cTn>
                                        <p:tgtEl>
                                          <p:spTgt spid="119"/>
                                        </p:tgtEl>
                                      </p:cBhvr>
                                      <p:to x="100000" y="100000"/>
                                    </p:animScale>
                                    <p:set>
                                      <p:cBhvr>
                                        <p:cTn id="60" dur="1" fill="hold">
                                          <p:stCondLst>
                                            <p:cond delay="499"/>
                                          </p:stCondLst>
                                        </p:cTn>
                                        <p:tgtEl>
                                          <p:spTgt spid="119"/>
                                        </p:tgtEl>
                                        <p:attrNameLst>
                                          <p:attrName>style.visibility</p:attrName>
                                        </p:attrNameLst>
                                      </p:cBhvr>
                                      <p:to>
                                        <p:strVal val="hidden"/>
                                      </p:to>
                                    </p:set>
                                  </p:childTnLst>
                                </p:cTn>
                              </p:par>
                              <p:par>
                                <p:cTn id="61" presetID="26" presetClass="exit" presetSubtype="0" fill="hold" grpId="0" nodeType="withEffect">
                                  <p:stCondLst>
                                    <p:cond delay="0"/>
                                  </p:stCondLst>
                                  <p:childTnLst>
                                    <p:animEffect transition="out" filter="wipe(down)">
                                      <p:cBhvr>
                                        <p:cTn id="62" dur="45" accel="50000">
                                          <p:stCondLst>
                                            <p:cond delay="455"/>
                                          </p:stCondLst>
                                        </p:cTn>
                                        <p:tgtEl>
                                          <p:spTgt spid="120"/>
                                        </p:tgtEl>
                                      </p:cBhvr>
                                    </p:animEffect>
                                    <p:anim calcmode="lin" valueType="num">
                                      <p:cBhvr>
                                        <p:cTn id="63" dur="455" tmFilter="0,0; 0.14,0.31; 0.43,0.73; 0.71,0.91; 1.0,1.0">
                                          <p:stCondLst>
                                            <p:cond delay="0"/>
                                          </p:stCondLst>
                                        </p:cTn>
                                        <p:tgtEl>
                                          <p:spTgt spid="120"/>
                                        </p:tgtEl>
                                        <p:attrNameLst>
                                          <p:attrName>ppt_x</p:attrName>
                                        </p:attrNameLst>
                                      </p:cBhvr>
                                      <p:tavLst>
                                        <p:tav tm="0">
                                          <p:val>
                                            <p:strVal val="ppt_x"/>
                                          </p:val>
                                        </p:tav>
                                        <p:tav tm="100000">
                                          <p:val>
                                            <p:strVal val="#ppt_x+0.25"/>
                                          </p:val>
                                        </p:tav>
                                      </p:tavLst>
                                    </p:anim>
                                    <p:anim calcmode="lin" valueType="num">
                                      <p:cBhvr>
                                        <p:cTn id="64" dur="44">
                                          <p:stCondLst>
                                            <p:cond delay="455"/>
                                          </p:stCondLst>
                                        </p:cTn>
                                        <p:tgtEl>
                                          <p:spTgt spid="120"/>
                                        </p:tgtEl>
                                        <p:attrNameLst>
                                          <p:attrName>ppt_x</p:attrName>
                                        </p:attrNameLst>
                                      </p:cBhvr>
                                      <p:tavLst>
                                        <p:tav tm="0">
                                          <p:val>
                                            <p:strVal val="ppt_x"/>
                                          </p:val>
                                        </p:tav>
                                        <p:tav tm="100000">
                                          <p:val>
                                            <p:strVal val="ppt_x"/>
                                          </p:val>
                                        </p:tav>
                                      </p:tavLst>
                                    </p:anim>
                                    <p:anim calcmode="lin" valueType="num">
                                      <p:cBhvr>
                                        <p:cTn id="65" dur="166" tmFilter="0.0,0.0;0.25,0.07;0.50,0.2;0.75,0.467;1.0,1.0">
                                          <p:stCondLst>
                                            <p:cond delay="0"/>
                                          </p:stCondLst>
                                        </p:cTn>
                                        <p:tgtEl>
                                          <p:spTgt spid="12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6" dur="166" tmFilter="0, 0; 0.125,0.2665; 0.25,0.4; 0.375,0.465; 0.5,0.5;  0.625,0.535; 0.75,0.6; 0.875,0.7335; 1,1">
                                          <p:stCondLst>
                                            <p:cond delay="166"/>
                                          </p:stCondLst>
                                        </p:cTn>
                                        <p:tgtEl>
                                          <p:spTgt spid="12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7" dur="83" tmFilter="0, 0; 0.125,0.2665; 0.25,0.4; 0.375,0.465; 0.5,0.5;  0.625,0.535; 0.75,0.6; 0.875,0.7335; 1,1">
                                          <p:stCondLst>
                                            <p:cond delay="331"/>
                                          </p:stCondLst>
                                        </p:cTn>
                                        <p:tgtEl>
                                          <p:spTgt spid="12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8" dur="41" tmFilter="0, 0; 0.125,0.2665; 0.25,0.4; 0.375,0.465; 0.5,0.5;  0.625,0.535; 0.75,0.6; 0.875,0.7335; 1,1">
                                          <p:stCondLst>
                                            <p:cond delay="414"/>
                                          </p:stCondLst>
                                        </p:cTn>
                                        <p:tgtEl>
                                          <p:spTgt spid="12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9" dur="45" accel="50000">
                                          <p:stCondLst>
                                            <p:cond delay="455"/>
                                          </p:stCondLst>
                                        </p:cTn>
                                        <p:tgtEl>
                                          <p:spTgt spid="120"/>
                                        </p:tgtEl>
                                        <p:attrNameLst>
                                          <p:attrName>ppt_y</p:attrName>
                                        </p:attrNameLst>
                                      </p:cBhvr>
                                      <p:tavLst>
                                        <p:tav tm="0">
                                          <p:val>
                                            <p:strVal val="ppt_y"/>
                                          </p:val>
                                        </p:tav>
                                        <p:tav tm="100000">
                                          <p:val>
                                            <p:strVal val="ppt_y+ppt_h"/>
                                          </p:val>
                                        </p:tav>
                                      </p:tavLst>
                                    </p:anim>
                                    <p:animScale>
                                      <p:cBhvr>
                                        <p:cTn id="70" dur="6">
                                          <p:stCondLst>
                                            <p:cond delay="155"/>
                                          </p:stCondLst>
                                        </p:cTn>
                                        <p:tgtEl>
                                          <p:spTgt spid="120"/>
                                        </p:tgtEl>
                                      </p:cBhvr>
                                      <p:to x="100000" y="60000"/>
                                    </p:animScale>
                                    <p:animScale>
                                      <p:cBhvr>
                                        <p:cTn id="71" dur="41" decel="50000">
                                          <p:stCondLst>
                                            <p:cond delay="162"/>
                                          </p:stCondLst>
                                        </p:cTn>
                                        <p:tgtEl>
                                          <p:spTgt spid="120"/>
                                        </p:tgtEl>
                                      </p:cBhvr>
                                      <p:to x="100000" y="100000"/>
                                    </p:animScale>
                                    <p:animScale>
                                      <p:cBhvr>
                                        <p:cTn id="72" dur="6">
                                          <p:stCondLst>
                                            <p:cond delay="328"/>
                                          </p:stCondLst>
                                        </p:cTn>
                                        <p:tgtEl>
                                          <p:spTgt spid="120"/>
                                        </p:tgtEl>
                                      </p:cBhvr>
                                      <p:to x="100000" y="80000"/>
                                    </p:animScale>
                                    <p:animScale>
                                      <p:cBhvr>
                                        <p:cTn id="73" dur="41" decel="50000">
                                          <p:stCondLst>
                                            <p:cond delay="335"/>
                                          </p:stCondLst>
                                        </p:cTn>
                                        <p:tgtEl>
                                          <p:spTgt spid="120"/>
                                        </p:tgtEl>
                                      </p:cBhvr>
                                      <p:to x="100000" y="100000"/>
                                    </p:animScale>
                                    <p:animScale>
                                      <p:cBhvr>
                                        <p:cTn id="74" dur="6">
                                          <p:stCondLst>
                                            <p:cond delay="410"/>
                                          </p:stCondLst>
                                        </p:cTn>
                                        <p:tgtEl>
                                          <p:spTgt spid="120"/>
                                        </p:tgtEl>
                                      </p:cBhvr>
                                      <p:to x="100000" y="90000"/>
                                    </p:animScale>
                                    <p:animScale>
                                      <p:cBhvr>
                                        <p:cTn id="75" dur="41" decel="50000">
                                          <p:stCondLst>
                                            <p:cond delay="417"/>
                                          </p:stCondLst>
                                        </p:cTn>
                                        <p:tgtEl>
                                          <p:spTgt spid="120"/>
                                        </p:tgtEl>
                                      </p:cBhvr>
                                      <p:to x="100000" y="100000"/>
                                    </p:animScale>
                                    <p:animScale>
                                      <p:cBhvr>
                                        <p:cTn id="76" dur="6">
                                          <p:stCondLst>
                                            <p:cond delay="452"/>
                                          </p:stCondLst>
                                        </p:cTn>
                                        <p:tgtEl>
                                          <p:spTgt spid="120"/>
                                        </p:tgtEl>
                                      </p:cBhvr>
                                      <p:to x="100000" y="95000"/>
                                    </p:animScale>
                                    <p:animScale>
                                      <p:cBhvr>
                                        <p:cTn id="77" dur="41" decel="50000">
                                          <p:stCondLst>
                                            <p:cond delay="458"/>
                                          </p:stCondLst>
                                        </p:cTn>
                                        <p:tgtEl>
                                          <p:spTgt spid="120"/>
                                        </p:tgtEl>
                                      </p:cBhvr>
                                      <p:to x="100000" y="100000"/>
                                    </p:animScale>
                                    <p:set>
                                      <p:cBhvr>
                                        <p:cTn id="78" dur="1" fill="hold">
                                          <p:stCondLst>
                                            <p:cond delay="499"/>
                                          </p:stCondLst>
                                        </p:cTn>
                                        <p:tgtEl>
                                          <p:spTgt spid="12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306"/>
                                        </p:tgtEl>
                                        <p:attrNameLst>
                                          <p:attrName>style.visibility</p:attrName>
                                        </p:attrNameLst>
                                      </p:cBhvr>
                                      <p:to>
                                        <p:strVal val="visible"/>
                                      </p:to>
                                    </p:set>
                                    <p:anim calcmode="lin" valueType="num">
                                      <p:cBhvr additive="base">
                                        <p:cTn id="83" dur="500" fill="hold"/>
                                        <p:tgtEl>
                                          <p:spTgt spid="11306"/>
                                        </p:tgtEl>
                                        <p:attrNameLst>
                                          <p:attrName>ppt_x</p:attrName>
                                        </p:attrNameLst>
                                      </p:cBhvr>
                                      <p:tavLst>
                                        <p:tav tm="0">
                                          <p:val>
                                            <p:strVal val="#ppt_x"/>
                                          </p:val>
                                        </p:tav>
                                        <p:tav tm="100000">
                                          <p:val>
                                            <p:strVal val="#ppt_x"/>
                                          </p:val>
                                        </p:tav>
                                      </p:tavLst>
                                    </p:anim>
                                    <p:anim calcmode="lin" valueType="num">
                                      <p:cBhvr additive="base">
                                        <p:cTn id="84" dur="500" fill="hold"/>
                                        <p:tgtEl>
                                          <p:spTgt spid="1130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1305"/>
                                        </p:tgtEl>
                                        <p:attrNameLst>
                                          <p:attrName>style.visibility</p:attrName>
                                        </p:attrNameLst>
                                      </p:cBhvr>
                                      <p:to>
                                        <p:strVal val="visible"/>
                                      </p:to>
                                    </p:set>
                                    <p:anim calcmode="lin" valueType="num">
                                      <p:cBhvr additive="base">
                                        <p:cTn id="87" dur="500" fill="hold"/>
                                        <p:tgtEl>
                                          <p:spTgt spid="11305"/>
                                        </p:tgtEl>
                                        <p:attrNameLst>
                                          <p:attrName>ppt_x</p:attrName>
                                        </p:attrNameLst>
                                      </p:cBhvr>
                                      <p:tavLst>
                                        <p:tav tm="0">
                                          <p:val>
                                            <p:strVal val="#ppt_x"/>
                                          </p:val>
                                        </p:tav>
                                        <p:tav tm="100000">
                                          <p:val>
                                            <p:strVal val="#ppt_x"/>
                                          </p:val>
                                        </p:tav>
                                      </p:tavLst>
                                    </p:anim>
                                    <p:anim calcmode="lin" valueType="num">
                                      <p:cBhvr additive="base">
                                        <p:cTn id="88" dur="500" fill="hold"/>
                                        <p:tgtEl>
                                          <p:spTgt spid="11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 grpId="0"/>
      <p:bldP spid="11306" grpId="0"/>
      <p:bldP spid="97" grpId="0"/>
      <p:bldP spid="98" grpId="0"/>
      <p:bldP spid="119" grpId="0"/>
      <p:bldP spid="12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12</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3" name="Rectangle 42"/>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1295" name="Rectangle 44"/>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rb1</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4" name="Rectangle 57"/>
          <p:cNvSpPr>
            <a:spLocks noChangeArrowheads="1"/>
          </p:cNvSpPr>
          <p:nvPr/>
        </p:nvSpPr>
        <p:spPr bwMode="auto">
          <a:xfrm>
            <a:off x="3730625" y="3138487"/>
            <a:ext cx="1450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RB2</a:t>
            </a:r>
            <a:r>
              <a:rPr lang="en-US" dirty="0">
                <a:solidFill>
                  <a:srgbClr val="FF3300"/>
                </a:solidFill>
                <a:latin typeface="Times New Roman" pitchFamily="18" charset="0"/>
                <a:sym typeface="Wingdings" pitchFamily="2" charset="2"/>
              </a:rPr>
              <a:t></a:t>
            </a:r>
            <a:r>
              <a:rPr lang="en-US" dirty="0">
                <a:solidFill>
                  <a:srgbClr val="FF3300"/>
                </a:solidFill>
                <a:latin typeface="Times New Roman" pitchFamily="18" charset="0"/>
              </a:rPr>
              <a:t>R0+20</a:t>
            </a:r>
          </a:p>
        </p:txBody>
      </p:sp>
      <p:sp>
        <p:nvSpPr>
          <p:cNvPr id="11305" name="Rectangle 58"/>
          <p:cNvSpPr>
            <a:spLocks noChangeArrowheads="1"/>
          </p:cNvSpPr>
          <p:nvPr/>
        </p:nvSpPr>
        <p:spPr bwMode="auto">
          <a:xfrm>
            <a:off x="2362200" y="3733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06" name="Rectangle 59"/>
          <p:cNvSpPr>
            <a:spLocks noChangeArrowheads="1"/>
          </p:cNvSpPr>
          <p:nvPr/>
        </p:nvSpPr>
        <p:spPr bwMode="auto">
          <a:xfrm>
            <a:off x="2362200" y="40227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grpSp>
        <p:nvGrpSpPr>
          <p:cNvPr id="11311" name="Group 64"/>
          <p:cNvGrpSpPr>
            <a:grpSpLocks/>
          </p:cNvGrpSpPr>
          <p:nvPr/>
        </p:nvGrpSpPr>
        <p:grpSpPr bwMode="auto">
          <a:xfrm>
            <a:off x="3657600" y="2420938"/>
            <a:ext cx="19954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4b</a:t>
            </a:r>
            <a:endParaRPr lang="en-US" dirty="0">
              <a:solidFill>
                <a:srgbClr val="3333CC"/>
              </a:solidFill>
            </a:endParaRPr>
          </a:p>
        </p:txBody>
      </p:sp>
      <p:sp>
        <p:nvSpPr>
          <p:cNvPr id="97" name="Text Box 27"/>
          <p:cNvSpPr txBox="1">
            <a:spLocks noChangeArrowheads="1"/>
          </p:cNvSpPr>
          <p:nvPr/>
        </p:nvSpPr>
        <p:spPr bwMode="auto">
          <a:xfrm>
            <a:off x="582612" y="3792538"/>
            <a:ext cx="177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R10,R0,100</a:t>
            </a:r>
          </a:p>
        </p:txBody>
      </p:sp>
      <p:sp>
        <p:nvSpPr>
          <p:cNvPr id="98" name="Text Box 50"/>
          <p:cNvSpPr txBox="1">
            <a:spLocks noChangeArrowheads="1"/>
          </p:cNvSpPr>
          <p:nvPr/>
        </p:nvSpPr>
        <p:spPr bwMode="auto">
          <a:xfrm>
            <a:off x="582612" y="411480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Sub R1,R1,R1</a:t>
            </a: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6" name="Rectangle 58"/>
          <p:cNvSpPr>
            <a:spLocks noChangeArrowheads="1"/>
          </p:cNvSpPr>
          <p:nvPr/>
        </p:nvSpPr>
        <p:spPr bwMode="auto">
          <a:xfrm>
            <a:off x="2362200" y="434498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9" name="Rectangle 25"/>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R5,R3,2</a:t>
            </a:r>
          </a:p>
        </p:txBody>
      </p:sp>
      <p:sp>
        <p:nvSpPr>
          <p:cNvPr id="110" name="Rectangle 26"/>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a:solidFill>
                  <a:srgbClr val="FF3300"/>
                </a:solidFill>
                <a:latin typeface="Times New Roman" pitchFamily="18" charset="0"/>
              </a:rPr>
              <a:t>Addi R3,R2,2</a:t>
            </a:r>
          </a:p>
        </p:txBody>
      </p:sp>
      <p:sp>
        <p:nvSpPr>
          <p:cNvPr id="111"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rb3</a:t>
            </a:r>
            <a:endParaRPr lang="en-US" sz="2000" dirty="0">
              <a:latin typeface="Times New Roman" pitchFamily="18" charset="0"/>
            </a:endParaRPr>
          </a:p>
        </p:txBody>
      </p:sp>
      <p:sp>
        <p:nvSpPr>
          <p:cNvPr id="104"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05"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RB3</a:t>
            </a:r>
            <a:r>
              <a:rPr lang="en-US" dirty="0" smtClean="0">
                <a:sym typeface="Wingdings" pitchFamily="2" charset="2"/>
              </a:rPr>
              <a:t>Ld(</a:t>
            </a:r>
            <a:r>
              <a:rPr lang="en-US" dirty="0" smtClean="0">
                <a:latin typeface="Times New Roman" pitchFamily="18" charset="0"/>
              </a:rPr>
              <a:t>rb2+100)</a:t>
            </a:r>
            <a:endParaRPr lang="en-US" dirty="0">
              <a:latin typeface="Times New Roman" pitchFamily="18" charset="0"/>
            </a:endParaRPr>
          </a:p>
        </p:txBody>
      </p:sp>
      <p:sp>
        <p:nvSpPr>
          <p:cNvPr id="100" name="Text Box 42"/>
          <p:cNvSpPr txBox="1">
            <a:spLocks noChangeArrowheads="1"/>
          </p:cNvSpPr>
          <p:nvPr/>
        </p:nvSpPr>
        <p:spPr bwMode="auto">
          <a:xfrm>
            <a:off x="4648200" y="2085975"/>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latin typeface="Times New Roman" pitchFamily="18" charset="0"/>
                <a:cs typeface="Times New Roman" pitchFamily="18" charset="0"/>
              </a:rPr>
              <a:t>RS</a:t>
            </a:r>
          </a:p>
        </p:txBody>
      </p:sp>
      <p:sp>
        <p:nvSpPr>
          <p:cNvPr id="78" name="Rectangle 69"/>
          <p:cNvSpPr>
            <a:spLocks noChangeArrowheads="1"/>
          </p:cNvSpPr>
          <p:nvPr/>
        </p:nvSpPr>
        <p:spPr bwMode="auto">
          <a:xfrm>
            <a:off x="64150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Tree>
    <p:extLst>
      <p:ext uri="{BB962C8B-B14F-4D97-AF65-F5344CB8AC3E}">
        <p14:creationId xmlns:p14="http://schemas.microsoft.com/office/powerpoint/2010/main" val="22494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573 0.00533 -0.01145 0.00996 -0.01562 0.0176 C -0.01701 0.01991 -0.01718 0.02292 -0.01805 0.0257 C -0.01892 0.02778 -0.01979 0.02987 -0.02048 0.03195 C -0.021 0.03357 -0.02118 0.03542 -0.0217 0.03681 C -0.02274 0.03959 -0.02413 0.04213 -0.02534 0.04491 C -0.02708 0.0595 -0.02517 0.04977 -0.02899 0.06088 C -0.02986 0.06366 -0.03055 0.06621 -0.03142 0.06899 C -0.03177 0.07061 -0.03194 0.07223 -0.03264 0.07385 C -0.03316 0.07547 -0.0342 0.07709 -0.03489 0.07871 C -0.03455 0.0845 -0.03437 0.09051 -0.03385 0.0963 C -0.03368 0.09792 -0.03298 0.09954 -0.03264 0.10116 C -0.03211 0.10325 -0.03159 0.10533 -0.03142 0.10741 C -0.03038 0.11528 -0.02968 0.1257 -0.02899 0.13311 C -0.02795 0.14491 -0.02777 0.14607 -0.02656 0.15741 C -0.02621 0.17014 -0.02604 0.18311 -0.02534 0.19584 C -0.02517 0.19954 -0.02465 0.20348 -0.02413 0.20718 C -0.02378 0.20926 -0.02395 0.21181 -0.02291 0.21343 C -0.01684 0.22477 -0.01614 0.22385 -0.0085 0.22801 C -0.00729 0.22963 -0.00642 0.23172 -0.00486 0.23288 C -0.0026 0.2345 0 0.23473 0.00243 0.23612 C 0.00434 0.23704 0.00643 0.23843 0.00834 0.23913 C 0.0099 0.23982 0.01164 0.24028 0.0132 0.24075 C 0.01598 0.2419 0.01893 0.24283 0.0217 0.24399 C 0.02414 0.24514 0.02639 0.2463 0.02882 0.24723 C 0.03316 0.24885 0.03525 0.24908 0.03976 0.25047 C 0.04636 0.25232 0.05278 0.25533 0.05903 0.25857 L 0.06858 0.26343 C 0.07101 0.26436 0.07344 0.26528 0.07587 0.26644 C 0.07986 0.26852 0.08629 0.27246 0.09028 0.27292 C 0.09549 0.27362 0.1007 0.27292 0.10608 0.27292 L 0.10608 0.27292 " pathEditMode="relative" ptsTypes="AAAAAAAAAAAAAAAAAAAAAAAAAAAAAAAAA">
                                      <p:cBhvr>
                                        <p:cTn id="6" dur="2000" fill="hold"/>
                                        <p:tgtEl>
                                          <p:spTgt spid="1130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13</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11293" name="Rectangle 42"/>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1295" name="Rectangle 44"/>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rb1</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4" name="Rectangle 57"/>
          <p:cNvSpPr>
            <a:spLocks noChangeArrowheads="1"/>
          </p:cNvSpPr>
          <p:nvPr/>
        </p:nvSpPr>
        <p:spPr bwMode="auto">
          <a:xfrm>
            <a:off x="4624388" y="4933950"/>
            <a:ext cx="1450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a:solidFill>
                  <a:srgbClr val="FF3300"/>
                </a:solidFill>
                <a:latin typeface="Times New Roman" pitchFamily="18" charset="0"/>
              </a:rPr>
              <a:t>RB2</a:t>
            </a:r>
            <a:r>
              <a:rPr lang="en-US">
                <a:solidFill>
                  <a:srgbClr val="FF3300"/>
                </a:solidFill>
                <a:latin typeface="Times New Roman" pitchFamily="18" charset="0"/>
                <a:sym typeface="Wingdings" pitchFamily="2" charset="2"/>
              </a:rPr>
              <a:t></a:t>
            </a:r>
            <a:r>
              <a:rPr lang="en-US">
                <a:solidFill>
                  <a:srgbClr val="FF3300"/>
                </a:solidFill>
                <a:latin typeface="Times New Roman" pitchFamily="18" charset="0"/>
              </a:rPr>
              <a:t>R0+20</a:t>
            </a:r>
          </a:p>
        </p:txBody>
      </p:sp>
      <p:sp>
        <p:nvSpPr>
          <p:cNvPr id="11305" name="Rectangle 58"/>
          <p:cNvSpPr>
            <a:spLocks noChangeArrowheads="1"/>
          </p:cNvSpPr>
          <p:nvPr/>
        </p:nvSpPr>
        <p:spPr bwMode="auto">
          <a:xfrm>
            <a:off x="2362200" y="3733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06" name="Rectangle 59"/>
          <p:cNvSpPr>
            <a:spLocks noChangeArrowheads="1"/>
          </p:cNvSpPr>
          <p:nvPr/>
        </p:nvSpPr>
        <p:spPr bwMode="auto">
          <a:xfrm>
            <a:off x="2362200" y="40227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07" name="Text Box 60"/>
          <p:cNvSpPr txBox="1">
            <a:spLocks noChangeArrowheads="1"/>
          </p:cNvSpPr>
          <p:nvPr/>
        </p:nvSpPr>
        <p:spPr bwMode="auto">
          <a:xfrm>
            <a:off x="5580063" y="35004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grpSp>
        <p:nvGrpSpPr>
          <p:cNvPr id="11311" name="Group 64"/>
          <p:cNvGrpSpPr>
            <a:grpSpLocks/>
          </p:cNvGrpSpPr>
          <p:nvPr/>
        </p:nvGrpSpPr>
        <p:grpSpPr bwMode="auto">
          <a:xfrm>
            <a:off x="3657600" y="2420938"/>
            <a:ext cx="19954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3657600" y="3860800"/>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3657600" y="4221163"/>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15439" name="AutoShape 79"/>
          <p:cNvCxnSpPr>
            <a:cxnSpLocks noChangeShapeType="1"/>
            <a:stCxn id="11308" idx="2"/>
            <a:endCxn id="11307" idx="2"/>
          </p:cNvCxnSpPr>
          <p:nvPr/>
        </p:nvCxnSpPr>
        <p:spPr bwMode="auto">
          <a:xfrm rot="5400000">
            <a:off x="7020719" y="2313782"/>
            <a:ext cx="358775" cy="2808287"/>
          </a:xfrm>
          <a:prstGeom prst="curvedConnector3">
            <a:avLst>
              <a:gd name="adj1" fmla="val 16371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440" name="AutoShape 80"/>
          <p:cNvCxnSpPr>
            <a:cxnSpLocks noChangeShapeType="1"/>
            <a:stCxn id="11326" idx="1"/>
          </p:cNvCxnSpPr>
          <p:nvPr/>
        </p:nvCxnSpPr>
        <p:spPr bwMode="auto">
          <a:xfrm rot="10800000" flipV="1">
            <a:off x="3124200" y="3682208"/>
            <a:ext cx="533400" cy="86121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441" name="AutoShape 81"/>
          <p:cNvCxnSpPr>
            <a:cxnSpLocks noChangeShapeType="1"/>
            <a:endCxn id="11304" idx="1"/>
          </p:cNvCxnSpPr>
          <p:nvPr/>
        </p:nvCxnSpPr>
        <p:spPr bwMode="auto">
          <a:xfrm>
            <a:off x="3124200" y="4543426"/>
            <a:ext cx="1500188" cy="573881"/>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33644" cy="369332"/>
          </a:xfrm>
          <a:prstGeom prst="rect">
            <a:avLst/>
          </a:prstGeom>
          <a:noFill/>
        </p:spPr>
        <p:txBody>
          <a:bodyPr wrap="none" rtlCol="0">
            <a:spAutoFit/>
          </a:bodyPr>
          <a:lstStyle/>
          <a:p>
            <a:pPr algn="l" rtl="1"/>
            <a:r>
              <a:rPr lang="en-US" dirty="0" smtClean="0">
                <a:solidFill>
                  <a:srgbClr val="3333CC"/>
                </a:solidFill>
              </a:rPr>
              <a:t>Cycle: 4c</a:t>
            </a:r>
            <a:endParaRPr lang="en-US" dirty="0">
              <a:solidFill>
                <a:srgbClr val="3333CC"/>
              </a:solidFill>
            </a:endParaRPr>
          </a:p>
        </p:txBody>
      </p:sp>
      <p:sp>
        <p:nvSpPr>
          <p:cNvPr id="97" name="Text Box 27"/>
          <p:cNvSpPr txBox="1">
            <a:spLocks noChangeArrowheads="1"/>
          </p:cNvSpPr>
          <p:nvPr/>
        </p:nvSpPr>
        <p:spPr bwMode="auto">
          <a:xfrm>
            <a:off x="582612" y="3792538"/>
            <a:ext cx="177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R10,R0,100</a:t>
            </a:r>
          </a:p>
        </p:txBody>
      </p:sp>
      <p:sp>
        <p:nvSpPr>
          <p:cNvPr id="98" name="Text Box 50"/>
          <p:cNvSpPr txBox="1">
            <a:spLocks noChangeArrowheads="1"/>
          </p:cNvSpPr>
          <p:nvPr/>
        </p:nvSpPr>
        <p:spPr bwMode="auto">
          <a:xfrm>
            <a:off x="582612" y="411480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Sub R1,R1,R1</a:t>
            </a: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6" name="Rectangle 58"/>
          <p:cNvSpPr>
            <a:spLocks noChangeArrowheads="1"/>
          </p:cNvSpPr>
          <p:nvPr/>
        </p:nvSpPr>
        <p:spPr bwMode="auto">
          <a:xfrm>
            <a:off x="2362200" y="434498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4" name="Rectangle 25"/>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R5,R3,2</a:t>
            </a:r>
          </a:p>
        </p:txBody>
      </p:sp>
      <p:sp>
        <p:nvSpPr>
          <p:cNvPr id="105" name="Rectangle 26"/>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a:solidFill>
                  <a:srgbClr val="FF3300"/>
                </a:solidFill>
                <a:latin typeface="Times New Roman" pitchFamily="18" charset="0"/>
              </a:rPr>
              <a:t>Addi R3,R2,2</a:t>
            </a:r>
          </a:p>
        </p:txBody>
      </p:sp>
      <p:sp>
        <p:nvSpPr>
          <p:cNvPr id="109"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rb3</a:t>
            </a:r>
            <a:endParaRPr lang="en-US" sz="2000" dirty="0">
              <a:latin typeface="Times New Roman" pitchFamily="18" charset="0"/>
            </a:endParaRPr>
          </a:p>
        </p:txBody>
      </p:sp>
      <p:sp>
        <p:nvSpPr>
          <p:cNvPr id="110"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11"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RB3</a:t>
            </a:r>
            <a:r>
              <a:rPr lang="en-US" dirty="0" smtClean="0">
                <a:sym typeface="Wingdings" pitchFamily="2" charset="2"/>
              </a:rPr>
              <a:t>Ld(</a:t>
            </a:r>
            <a:r>
              <a:rPr lang="en-US" dirty="0" smtClean="0">
                <a:latin typeface="Times New Roman" pitchFamily="18" charset="0"/>
              </a:rPr>
              <a:t>rb2+100)</a:t>
            </a:r>
            <a:endParaRPr lang="en-US" dirty="0">
              <a:latin typeface="Times New Roman" pitchFamily="18" charset="0"/>
            </a:endParaRPr>
          </a:p>
        </p:txBody>
      </p:sp>
      <p:sp>
        <p:nvSpPr>
          <p:cNvPr id="112"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Tree>
    <p:extLst>
      <p:ext uri="{BB962C8B-B14F-4D97-AF65-F5344CB8AC3E}">
        <p14:creationId xmlns:p14="http://schemas.microsoft.com/office/powerpoint/2010/main" val="48235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14</a:t>
            </a:fld>
            <a:endParaRPr lang="en-US"/>
          </a:p>
        </p:txBody>
      </p:sp>
      <p:sp>
        <p:nvSpPr>
          <p:cNvPr id="11267" name="Rectangle 74"/>
          <p:cNvSpPr>
            <a:spLocks noChangeArrowheads="1"/>
          </p:cNvSpPr>
          <p:nvPr/>
        </p:nvSpPr>
        <p:spPr bwMode="auto">
          <a:xfrm>
            <a:off x="4102100"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b="1" dirty="0" smtClean="0">
                <a:solidFill>
                  <a:srgbClr val="FF3300"/>
                </a:solidFill>
                <a:latin typeface="Times New Roman" pitchFamily="18" charset="0"/>
              </a:rPr>
              <a:t>RB5 </a:t>
            </a:r>
            <a:r>
              <a:rPr lang="en-US" b="1" dirty="0">
                <a:solidFill>
                  <a:srgbClr val="FF3300"/>
                </a:solidFill>
                <a:sym typeface="Wingdings" pitchFamily="2" charset="2"/>
              </a:rPr>
              <a:t></a:t>
            </a:r>
            <a:r>
              <a:rPr lang="en-US" b="1" dirty="0"/>
              <a:t> </a:t>
            </a:r>
            <a:r>
              <a:rPr lang="en-US" b="1" dirty="0" smtClean="0">
                <a:solidFill>
                  <a:srgbClr val="FF3300"/>
                </a:solidFill>
                <a:latin typeface="Times New Roman" pitchFamily="18" charset="0"/>
              </a:rPr>
              <a:t>rb4+2</a:t>
            </a:r>
            <a:endParaRPr lang="en-US" b="1" dirty="0">
              <a:solidFill>
                <a:srgbClr val="FF3300"/>
              </a:solidFill>
              <a:latin typeface="Times New Roman" pitchFamily="18" charset="0"/>
            </a:endParaRPr>
          </a:p>
        </p:txBody>
      </p:sp>
      <p:sp>
        <p:nvSpPr>
          <p:cNvPr id="11268" name="Rectangle 73"/>
          <p:cNvSpPr>
            <a:spLocks noChangeArrowheads="1"/>
          </p:cNvSpPr>
          <p:nvPr/>
        </p:nvSpPr>
        <p:spPr bwMode="auto">
          <a:xfrm>
            <a:off x="4102100" y="3852863"/>
            <a:ext cx="1497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b="1" dirty="0" smtClean="0">
                <a:solidFill>
                  <a:srgbClr val="FF3300"/>
                </a:solidFill>
                <a:latin typeface="Times New Roman" pitchFamily="18" charset="0"/>
              </a:rPr>
              <a:t>RB4 </a:t>
            </a:r>
            <a:r>
              <a:rPr lang="en-US" b="1" dirty="0">
                <a:solidFill>
                  <a:srgbClr val="FF3300"/>
                </a:solidFill>
                <a:sym typeface="Wingdings" pitchFamily="2" charset="2"/>
              </a:rPr>
              <a:t></a:t>
            </a:r>
            <a:r>
              <a:rPr lang="en-US" b="1" dirty="0"/>
              <a:t> </a:t>
            </a:r>
            <a:r>
              <a:rPr lang="en-US" b="1" dirty="0">
                <a:solidFill>
                  <a:srgbClr val="FF3300"/>
                </a:solidFill>
                <a:latin typeface="Times New Roman" pitchFamily="18" charset="0"/>
              </a:rPr>
              <a:t>R2+2</a:t>
            </a: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755775"/>
            <a:chOff x="2336" y="646"/>
            <a:chExt cx="1270" cy="110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5" name="Rectangle 25"/>
            <p:cNvSpPr>
              <a:spLocks noChangeArrowheads="1"/>
            </p:cNvSpPr>
            <p:nvPr/>
          </p:nvSpPr>
          <p:spPr bwMode="auto">
            <a:xfrm>
              <a:off x="2336" y="1383"/>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400" dirty="0">
                <a:solidFill>
                  <a:srgbClr val="FF3300"/>
                </a:solidFill>
              </a:endParaRPr>
            </a:p>
          </p:txBody>
        </p:sp>
        <p:sp>
          <p:nvSpPr>
            <p:cNvPr id="11336" name="Rectangle 26"/>
            <p:cNvSpPr>
              <a:spLocks noChangeArrowheads="1"/>
            </p:cNvSpPr>
            <p:nvPr/>
          </p:nvSpPr>
          <p:spPr bwMode="auto">
            <a:xfrm>
              <a:off x="2336" y="156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400" dirty="0">
                <a:solidFill>
                  <a:srgbClr val="FF3300"/>
                </a:solidFill>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11293" name="Rectangle 42"/>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1295" name="Rectangle 44"/>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rb1</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4" name="Rectangle 57"/>
          <p:cNvSpPr>
            <a:spLocks noChangeArrowheads="1"/>
          </p:cNvSpPr>
          <p:nvPr/>
        </p:nvSpPr>
        <p:spPr bwMode="auto">
          <a:xfrm>
            <a:off x="4624388" y="4933950"/>
            <a:ext cx="1450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a:solidFill>
                  <a:srgbClr val="FF3300"/>
                </a:solidFill>
                <a:latin typeface="Times New Roman" pitchFamily="18" charset="0"/>
              </a:rPr>
              <a:t>RB2</a:t>
            </a:r>
            <a:r>
              <a:rPr lang="en-US">
                <a:solidFill>
                  <a:srgbClr val="FF3300"/>
                </a:solidFill>
                <a:latin typeface="Times New Roman" pitchFamily="18" charset="0"/>
                <a:sym typeface="Wingdings" pitchFamily="2" charset="2"/>
              </a:rPr>
              <a:t></a:t>
            </a:r>
            <a:r>
              <a:rPr lang="en-US">
                <a:solidFill>
                  <a:srgbClr val="FF3300"/>
                </a:solidFill>
                <a:latin typeface="Times New Roman" pitchFamily="18" charset="0"/>
              </a:rPr>
              <a:t>R0+20</a:t>
            </a:r>
          </a:p>
        </p:txBody>
      </p:sp>
      <p:sp>
        <p:nvSpPr>
          <p:cNvPr id="11305" name="Rectangle 58"/>
          <p:cNvSpPr>
            <a:spLocks noChangeArrowheads="1"/>
          </p:cNvSpPr>
          <p:nvPr/>
        </p:nvSpPr>
        <p:spPr bwMode="auto">
          <a:xfrm>
            <a:off x="2362200" y="3733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06" name="Rectangle 59"/>
          <p:cNvSpPr>
            <a:spLocks noChangeArrowheads="1"/>
          </p:cNvSpPr>
          <p:nvPr/>
        </p:nvSpPr>
        <p:spPr bwMode="auto">
          <a:xfrm>
            <a:off x="2362200" y="40227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1307" name="Text Box 60"/>
          <p:cNvSpPr txBox="1">
            <a:spLocks noChangeArrowheads="1"/>
          </p:cNvSpPr>
          <p:nvPr/>
        </p:nvSpPr>
        <p:spPr bwMode="auto">
          <a:xfrm>
            <a:off x="5580063" y="35004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sp>
        <p:nvSpPr>
          <p:cNvPr id="11309" name="Text Box 62"/>
          <p:cNvSpPr txBox="1">
            <a:spLocks noChangeArrowheads="1"/>
          </p:cNvSpPr>
          <p:nvPr/>
        </p:nvSpPr>
        <p:spPr bwMode="auto">
          <a:xfrm>
            <a:off x="582612" y="4918521"/>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R3,R2,2</a:t>
            </a:r>
          </a:p>
        </p:txBody>
      </p:sp>
      <p:sp>
        <p:nvSpPr>
          <p:cNvPr id="11310" name="Text Box 63"/>
          <p:cNvSpPr txBox="1">
            <a:spLocks noChangeArrowheads="1"/>
          </p:cNvSpPr>
          <p:nvPr/>
        </p:nvSpPr>
        <p:spPr bwMode="auto">
          <a:xfrm>
            <a:off x="582612" y="5223321"/>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R5,R3,2</a:t>
            </a:r>
          </a:p>
        </p:txBody>
      </p:sp>
      <p:grpSp>
        <p:nvGrpSpPr>
          <p:cNvPr id="11311" name="Group 64"/>
          <p:cNvGrpSpPr>
            <a:grpSpLocks/>
          </p:cNvGrpSpPr>
          <p:nvPr/>
        </p:nvGrpSpPr>
        <p:grpSpPr bwMode="auto">
          <a:xfrm>
            <a:off x="3657600" y="2420938"/>
            <a:ext cx="19954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3657600" y="3860800"/>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3657600" y="4221163"/>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solidFill>
                  <a:srgbClr val="FF3300"/>
                </a:solidFill>
                <a:latin typeface="Times New Roman" pitchFamily="18" charset="0"/>
              </a:rPr>
              <a:t>rb4</a:t>
            </a:r>
            <a:endParaRPr lang="en-US" sz="2000" dirty="0">
              <a:solidFill>
                <a:srgbClr val="FF3300"/>
              </a:solidFill>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solidFill>
                  <a:srgbClr val="FF3300"/>
                </a:solidFill>
                <a:latin typeface="Times New Roman" pitchFamily="18" charset="0"/>
              </a:rPr>
              <a:t>rb5</a:t>
            </a:r>
            <a:endParaRPr lang="en-US" sz="2000" dirty="0">
              <a:solidFill>
                <a:srgbClr val="FF3300"/>
              </a:solidFill>
              <a:latin typeface="Times New Roman" pitchFamily="18" charset="0"/>
            </a:endParaRPr>
          </a:p>
        </p:txBody>
      </p:sp>
      <p:sp>
        <p:nvSpPr>
          <p:cNvPr id="11318" name="Rectangle 77"/>
          <p:cNvSpPr>
            <a:spLocks noChangeArrowheads="1"/>
          </p:cNvSpPr>
          <p:nvPr/>
        </p:nvSpPr>
        <p:spPr bwMode="auto">
          <a:xfrm>
            <a:off x="2362200" y="48994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3300"/>
                </a:solidFill>
                <a:latin typeface="Times New Roman" pitchFamily="18" charset="0"/>
              </a:rPr>
              <a:t>Inv</a:t>
            </a:r>
            <a:endParaRPr lang="en-US" sz="2000" dirty="0">
              <a:solidFill>
                <a:srgbClr val="FF3300"/>
              </a:solidFill>
              <a:latin typeface="Times New Roman" pitchFamily="18" charset="0"/>
            </a:endParaRPr>
          </a:p>
        </p:txBody>
      </p:sp>
      <p:sp>
        <p:nvSpPr>
          <p:cNvPr id="11319" name="Rectangle 78"/>
          <p:cNvSpPr>
            <a:spLocks noChangeArrowheads="1"/>
          </p:cNvSpPr>
          <p:nvPr/>
        </p:nvSpPr>
        <p:spPr bwMode="auto">
          <a:xfrm>
            <a:off x="2362200" y="5186809"/>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3300"/>
                </a:solidFill>
                <a:latin typeface="Times New Roman" pitchFamily="18" charset="0"/>
              </a:rPr>
              <a:t>Inv</a:t>
            </a:r>
            <a:endParaRPr lang="en-US" sz="2000" dirty="0">
              <a:solidFill>
                <a:srgbClr val="FF3300"/>
              </a:solidFill>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4d</a:t>
            </a:r>
            <a:endParaRPr lang="en-US" dirty="0">
              <a:solidFill>
                <a:srgbClr val="3333CC"/>
              </a:solidFill>
            </a:endParaRPr>
          </a:p>
        </p:txBody>
      </p:sp>
      <p:sp>
        <p:nvSpPr>
          <p:cNvPr id="97" name="Text Box 27"/>
          <p:cNvSpPr txBox="1">
            <a:spLocks noChangeArrowheads="1"/>
          </p:cNvSpPr>
          <p:nvPr/>
        </p:nvSpPr>
        <p:spPr bwMode="auto">
          <a:xfrm>
            <a:off x="582612" y="3792538"/>
            <a:ext cx="177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R10,R0,100</a:t>
            </a:r>
          </a:p>
        </p:txBody>
      </p:sp>
      <p:sp>
        <p:nvSpPr>
          <p:cNvPr id="98" name="Text Box 50"/>
          <p:cNvSpPr txBox="1">
            <a:spLocks noChangeArrowheads="1"/>
          </p:cNvSpPr>
          <p:nvPr/>
        </p:nvSpPr>
        <p:spPr bwMode="auto">
          <a:xfrm>
            <a:off x="582612" y="411480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Sub R1,R1,R1</a:t>
            </a: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6" name="Rectangle 58"/>
          <p:cNvSpPr>
            <a:spLocks noChangeArrowheads="1"/>
          </p:cNvSpPr>
          <p:nvPr/>
        </p:nvSpPr>
        <p:spPr bwMode="auto">
          <a:xfrm>
            <a:off x="2362200" y="434498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4"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05"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RB3</a:t>
            </a:r>
            <a:r>
              <a:rPr lang="en-US" dirty="0" smtClean="0">
                <a:sym typeface="Wingdings" pitchFamily="2" charset="2"/>
              </a:rPr>
              <a:t>Ld(</a:t>
            </a:r>
            <a:r>
              <a:rPr lang="en-US" dirty="0" smtClean="0">
                <a:latin typeface="Times New Roman" pitchFamily="18" charset="0"/>
              </a:rPr>
              <a:t>rb2+100)</a:t>
            </a:r>
            <a:endParaRPr lang="en-US" dirty="0">
              <a:latin typeface="Times New Roman" pitchFamily="18" charset="0"/>
            </a:endParaRPr>
          </a:p>
        </p:txBody>
      </p:sp>
      <p:sp>
        <p:nvSpPr>
          <p:cNvPr id="109"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0" name="Rectangle 25"/>
          <p:cNvSpPr>
            <a:spLocks noChangeArrowheads="1"/>
          </p:cNvSpPr>
          <p:nvPr/>
        </p:nvSpPr>
        <p:spPr bwMode="auto">
          <a:xfrm>
            <a:off x="3698875" y="1524000"/>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R5,R3,2</a:t>
            </a:r>
          </a:p>
        </p:txBody>
      </p:sp>
      <p:sp>
        <p:nvSpPr>
          <p:cNvPr id="101" name="Rectangle 26"/>
          <p:cNvSpPr>
            <a:spLocks noChangeArrowheads="1"/>
          </p:cNvSpPr>
          <p:nvPr/>
        </p:nvSpPr>
        <p:spPr bwMode="auto">
          <a:xfrm>
            <a:off x="3698875" y="1817687"/>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600">
                <a:solidFill>
                  <a:srgbClr val="FF3300"/>
                </a:solidFill>
                <a:latin typeface="Times New Roman" pitchFamily="18" charset="0"/>
              </a:rPr>
              <a:t>Addi R3,R2,2</a:t>
            </a:r>
          </a:p>
        </p:txBody>
      </p:sp>
      <p:sp>
        <p:nvSpPr>
          <p:cNvPr id="108" name="Rectangle 25"/>
          <p:cNvSpPr>
            <a:spLocks noChangeArrowheads="1"/>
          </p:cNvSpPr>
          <p:nvPr/>
        </p:nvSpPr>
        <p:spPr bwMode="auto">
          <a:xfrm>
            <a:off x="3698875" y="1524000"/>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a:solidFill>
                  <a:srgbClr val="FF3300"/>
                </a:solidFill>
              </a:rPr>
              <a:t>Add R7,R5,R0</a:t>
            </a:r>
          </a:p>
        </p:txBody>
      </p:sp>
      <p:sp>
        <p:nvSpPr>
          <p:cNvPr id="110" name="Rectangle 26"/>
          <p:cNvSpPr>
            <a:spLocks noChangeArrowheads="1"/>
          </p:cNvSpPr>
          <p:nvPr/>
        </p:nvSpPr>
        <p:spPr bwMode="auto">
          <a:xfrm>
            <a:off x="3698875" y="1817687"/>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solidFill>
                  <a:srgbClr val="FF3300"/>
                </a:solidFill>
              </a:rPr>
              <a:t>Addi R6,R0,6</a:t>
            </a:r>
          </a:p>
        </p:txBody>
      </p:sp>
    </p:spTree>
    <p:extLst>
      <p:ext uri="{BB962C8B-B14F-4D97-AF65-F5344CB8AC3E}">
        <p14:creationId xmlns:p14="http://schemas.microsoft.com/office/powerpoint/2010/main" val="146379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L 3.05556E-6 0.00023 C -0.00452 0.00046 -0.00886 0.00069 -0.01337 0.00139 C -0.01459 0.00162 -0.0158 0.00278 -0.01702 0.00301 C -0.01893 0.0037 -0.02101 0.00417 -0.02292 0.00463 C -0.02466 0.00579 -0.02622 0.00694 -0.02778 0.00787 C -0.02969 0.00903 -0.03195 0.00949 -0.03386 0.01111 C -0.03525 0.01227 -0.03611 0.01458 -0.0375 0.01597 C -0.03854 0.01713 -0.03976 0.01805 -0.04098 0.01921 C -0.04219 0.02129 -0.04375 0.02315 -0.04462 0.02569 C -0.05348 0.04699 -0.04288 0.02407 -0.04827 0.03842 C -0.04896 0.04028 -0.05 0.04143 -0.0507 0.04329 C -0.05365 0.05139 -0.05261 0.05 -0.05434 0.05764 C -0.05504 0.06088 -0.05591 0.06412 -0.05677 0.06736 C -0.05712 0.06898 -0.05764 0.0706 -0.05799 0.07222 L -0.05903 0.08171 C -0.05868 0.11296 -0.05868 0.14398 -0.05799 0.175 C -0.05782 0.17778 -0.05677 0.18032 -0.05677 0.1831 C -0.05608 0.19491 -0.05573 0.20648 -0.05556 0.21829 C -0.05504 0.23704 -0.05486 0.25579 -0.05434 0.27454 C -0.05365 0.29421 -0.05382 0.28657 -0.05191 0.29861 C -0.05139 0.30139 -0.05139 0.30417 -0.0507 0.30671 C -0.05018 0.30856 -0.04913 0.30995 -0.04827 0.31157 C -0.04775 0.31458 -0.04705 0.32106 -0.04584 0.3243 C -0.04514 0.32616 -0.04427 0.32754 -0.04341 0.32917 C -0.0408 0.33981 -0.04445 0.3294 -0.03872 0.33565 C -0.0375 0.3368 -0.03733 0.33912 -0.03629 0.34051 C -0.01806 0.3618 -0.03959 0.33426 -0.0217 0.35023 C -0.02049 0.35116 -0.01945 0.35254 -0.01823 0.35324 C -0.0099 0.35833 -0.00903 0.35648 0.00121 0.35648 L 0.00121 0.35671 " pathEditMode="relative" rAng="0" ptsTypes="AAAAAAAAAAAAAAAAAAAAAAAAAAAAAAA">
                                      <p:cBhvr>
                                        <p:cTn id="6" dur="2000" fill="hold"/>
                                        <p:tgtEl>
                                          <p:spTgt spid="100"/>
                                        </p:tgtEl>
                                        <p:attrNameLst>
                                          <p:attrName>ppt_x</p:attrName>
                                          <p:attrName>ppt_y</p:attrName>
                                        </p:attrNameLst>
                                      </p:cBhvr>
                                      <p:rCtr x="-2899" y="17824"/>
                                    </p:animMotion>
                                  </p:childTnLst>
                                  <p:subTnLst>
                                    <p:set>
                                      <p:cBhvr override="childStyle">
                                        <p:cTn dur="1" fill="hold" display="0" masterRel="sameClick" afterEffect="1">
                                          <p:stCondLst>
                                            <p:cond evt="end" delay="0">
                                              <p:tn val="5"/>
                                            </p:cond>
                                          </p:stCondLst>
                                        </p:cTn>
                                        <p:tgtEl>
                                          <p:spTgt spid="100"/>
                                        </p:tgtEl>
                                        <p:attrNameLst>
                                          <p:attrName>style.visibility</p:attrName>
                                        </p:attrNameLst>
                                      </p:cBhvr>
                                      <p:to>
                                        <p:strVal val="hidden"/>
                                      </p:to>
                                    </p:set>
                                  </p:subTnLst>
                                </p:cTn>
                              </p:par>
                              <p:par>
                                <p:cTn id="7" presetID="0" presetClass="path" presetSubtype="0" accel="50000" decel="50000" fill="hold" grpId="0" nodeType="withEffect">
                                  <p:stCondLst>
                                    <p:cond delay="0"/>
                                  </p:stCondLst>
                                  <p:childTnLst>
                                    <p:animMotion origin="layout" path="M 3.05556E-6 -2.59259E-6 L 3.05556E-6 0.00023 C -0.00452 0.00047 -0.00886 0.0007 -0.01337 0.00139 C -0.01459 0.00162 -0.0158 0.00278 -0.01702 0.00301 C -0.01893 0.00371 -0.02101 0.00417 -0.02292 0.00463 C -0.02466 0.00579 -0.02622 0.00695 -0.02778 0.00787 C -0.02969 0.00903 -0.03195 0.00949 -0.03386 0.01111 C -0.03525 0.01227 -0.03611 0.01459 -0.0375 0.01597 C -0.03854 0.01713 -0.03976 0.01806 -0.04098 0.01922 C -0.04219 0.0213 -0.04375 0.02315 -0.04462 0.0257 C -0.05348 0.04699 -0.04288 0.02408 -0.04827 0.03843 C -0.04896 0.04028 -0.05 0.04144 -0.0507 0.04329 C -0.05365 0.05139 -0.05261 0.05 -0.05434 0.05764 C -0.05504 0.06088 -0.05591 0.06412 -0.05677 0.06736 C -0.05712 0.06898 -0.05764 0.0706 -0.05799 0.07222 L -0.05903 0.08172 C -0.05868 0.11297 -0.05868 0.14398 -0.05799 0.175 C -0.05782 0.17778 -0.05677 0.18033 -0.05677 0.1831 C -0.05608 0.19491 -0.05573 0.20648 -0.05556 0.21829 C -0.05504 0.23704 -0.05486 0.25579 -0.05434 0.27454 C -0.05365 0.29422 -0.05382 0.28658 -0.05191 0.29861 C -0.05139 0.30139 -0.05139 0.30417 -0.0507 0.30672 C -0.05018 0.30857 -0.04913 0.30996 -0.04827 0.31158 C -0.04775 0.31459 -0.04705 0.32107 -0.04584 0.32431 C -0.04514 0.32616 -0.04427 0.32755 -0.04341 0.32917 C -0.0408 0.33982 -0.04445 0.3294 -0.03872 0.33565 C -0.0375 0.33681 -0.03733 0.33912 -0.03629 0.34051 C -0.01806 0.36181 -0.03959 0.33426 -0.0217 0.35023 C -0.02049 0.35116 -0.01945 0.35255 -0.01823 0.35324 C -0.0099 0.35834 -0.00903 0.35648 0.00121 0.35648 L 0.00121 0.35672 " pathEditMode="relative" rAng="0" ptsTypes="AAAAAAAAAAAAAAAAAAAAAAAAAAAAAAA">
                                      <p:cBhvr>
                                        <p:cTn id="8" dur="2000" fill="hold"/>
                                        <p:tgtEl>
                                          <p:spTgt spid="101"/>
                                        </p:tgtEl>
                                        <p:attrNameLst>
                                          <p:attrName>ppt_x</p:attrName>
                                          <p:attrName>ppt_y</p:attrName>
                                        </p:attrNameLst>
                                      </p:cBhvr>
                                      <p:rCtr x="-2899" y="17824"/>
                                    </p:animMotion>
                                  </p:childTnLst>
                                  <p:subTnLst>
                                    <p:set>
                                      <p:cBhvr override="childStyle">
                                        <p:cTn dur="1" fill="hold" display="0" masterRel="sameClick" afterEffect="1">
                                          <p:stCondLst>
                                            <p:cond evt="end" delay="0">
                                              <p:tn val="7"/>
                                            </p:cond>
                                          </p:stCondLst>
                                        </p:cTn>
                                        <p:tgtEl>
                                          <p:spTgt spid="101"/>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1268"/>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1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16"/>
                                        </p:tgtEl>
                                        <p:attrNameLst>
                                          <p:attrName>style.visibility</p:attrName>
                                        </p:attrNameLst>
                                      </p:cBhvr>
                                      <p:to>
                                        <p:strVal val="visible"/>
                                      </p:to>
                                    </p:set>
                                    <p:anim calcmode="lin" valueType="num">
                                      <p:cBhvr additive="base">
                                        <p:cTn id="19" dur="500" fill="hold"/>
                                        <p:tgtEl>
                                          <p:spTgt spid="11316"/>
                                        </p:tgtEl>
                                        <p:attrNameLst>
                                          <p:attrName>ppt_x</p:attrName>
                                        </p:attrNameLst>
                                      </p:cBhvr>
                                      <p:tavLst>
                                        <p:tav tm="0">
                                          <p:val>
                                            <p:strVal val="0-#ppt_w/2"/>
                                          </p:val>
                                        </p:tav>
                                        <p:tav tm="100000">
                                          <p:val>
                                            <p:strVal val="#ppt_x"/>
                                          </p:val>
                                        </p:tav>
                                      </p:tavLst>
                                    </p:anim>
                                    <p:anim calcmode="lin" valueType="num">
                                      <p:cBhvr additive="base">
                                        <p:cTn id="20" dur="500" fill="hold"/>
                                        <p:tgtEl>
                                          <p:spTgt spid="1131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317"/>
                                        </p:tgtEl>
                                        <p:attrNameLst>
                                          <p:attrName>style.visibility</p:attrName>
                                        </p:attrNameLst>
                                      </p:cBhvr>
                                      <p:to>
                                        <p:strVal val="visible"/>
                                      </p:to>
                                    </p:set>
                                    <p:anim calcmode="lin" valueType="num">
                                      <p:cBhvr additive="base">
                                        <p:cTn id="23" dur="500" fill="hold"/>
                                        <p:tgtEl>
                                          <p:spTgt spid="11317"/>
                                        </p:tgtEl>
                                        <p:attrNameLst>
                                          <p:attrName>ppt_x</p:attrName>
                                        </p:attrNameLst>
                                      </p:cBhvr>
                                      <p:tavLst>
                                        <p:tav tm="0">
                                          <p:val>
                                            <p:strVal val="0-#ppt_w/2"/>
                                          </p:val>
                                        </p:tav>
                                        <p:tav tm="100000">
                                          <p:val>
                                            <p:strVal val="#ppt_x"/>
                                          </p:val>
                                        </p:tav>
                                      </p:tavLst>
                                    </p:anim>
                                    <p:anim calcmode="lin" valueType="num">
                                      <p:cBhvr additive="base">
                                        <p:cTn id="24" dur="500" fill="hold"/>
                                        <p:tgtEl>
                                          <p:spTgt spid="113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309"/>
                                        </p:tgtEl>
                                        <p:attrNameLst>
                                          <p:attrName>style.visibility</p:attrName>
                                        </p:attrNameLst>
                                      </p:cBhvr>
                                      <p:to>
                                        <p:strVal val="visible"/>
                                      </p:to>
                                    </p:set>
                                    <p:anim calcmode="lin" valueType="num">
                                      <p:cBhvr additive="base">
                                        <p:cTn id="27" dur="500" fill="hold"/>
                                        <p:tgtEl>
                                          <p:spTgt spid="11309"/>
                                        </p:tgtEl>
                                        <p:attrNameLst>
                                          <p:attrName>ppt_x</p:attrName>
                                        </p:attrNameLst>
                                      </p:cBhvr>
                                      <p:tavLst>
                                        <p:tav tm="0">
                                          <p:val>
                                            <p:strVal val="0-#ppt_w/2"/>
                                          </p:val>
                                        </p:tav>
                                        <p:tav tm="100000">
                                          <p:val>
                                            <p:strVal val="#ppt_x"/>
                                          </p:val>
                                        </p:tav>
                                      </p:tavLst>
                                    </p:anim>
                                    <p:anim calcmode="lin" valueType="num">
                                      <p:cBhvr additive="base">
                                        <p:cTn id="28" dur="500" fill="hold"/>
                                        <p:tgtEl>
                                          <p:spTgt spid="1130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310"/>
                                        </p:tgtEl>
                                        <p:attrNameLst>
                                          <p:attrName>style.visibility</p:attrName>
                                        </p:attrNameLst>
                                      </p:cBhvr>
                                      <p:to>
                                        <p:strVal val="visible"/>
                                      </p:to>
                                    </p:set>
                                    <p:anim calcmode="lin" valueType="num">
                                      <p:cBhvr additive="base">
                                        <p:cTn id="31" dur="500" fill="hold"/>
                                        <p:tgtEl>
                                          <p:spTgt spid="11310"/>
                                        </p:tgtEl>
                                        <p:attrNameLst>
                                          <p:attrName>ppt_x</p:attrName>
                                        </p:attrNameLst>
                                      </p:cBhvr>
                                      <p:tavLst>
                                        <p:tav tm="0">
                                          <p:val>
                                            <p:strVal val="0-#ppt_w/2"/>
                                          </p:val>
                                        </p:tav>
                                        <p:tav tm="100000">
                                          <p:val>
                                            <p:strVal val="#ppt_x"/>
                                          </p:val>
                                        </p:tav>
                                      </p:tavLst>
                                    </p:anim>
                                    <p:anim calcmode="lin" valueType="num">
                                      <p:cBhvr additive="base">
                                        <p:cTn id="32" dur="500" fill="hold"/>
                                        <p:tgtEl>
                                          <p:spTgt spid="113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0-#ppt_w/2"/>
                                          </p:val>
                                        </p:tav>
                                        <p:tav tm="100000">
                                          <p:val>
                                            <p:strVal val="#ppt_x"/>
                                          </p:val>
                                        </p:tav>
                                      </p:tavLst>
                                    </p:anim>
                                    <p:anim calcmode="lin" valueType="num">
                                      <p:cBhvr additive="base">
                                        <p:cTn id="36" dur="500" fill="hold"/>
                                        <p:tgtEl>
                                          <p:spTgt spid="1131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0-#ppt_w/2"/>
                                          </p:val>
                                        </p:tav>
                                        <p:tav tm="100000">
                                          <p:val>
                                            <p:strVal val="#ppt_x"/>
                                          </p:val>
                                        </p:tav>
                                      </p:tavLst>
                                    </p:anim>
                                    <p:anim calcmode="lin" valueType="num">
                                      <p:cBhvr additive="base">
                                        <p:cTn id="40" dur="500" fill="hold"/>
                                        <p:tgtEl>
                                          <p:spTgt spid="1131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 calcmode="lin" valueType="num">
                                      <p:cBhvr additive="base">
                                        <p:cTn id="45" dur="500" fill="hold"/>
                                        <p:tgtEl>
                                          <p:spTgt spid="108"/>
                                        </p:tgtEl>
                                        <p:attrNameLst>
                                          <p:attrName>ppt_x</p:attrName>
                                        </p:attrNameLst>
                                      </p:cBhvr>
                                      <p:tavLst>
                                        <p:tav tm="0">
                                          <p:val>
                                            <p:strVal val="#ppt_x"/>
                                          </p:val>
                                        </p:tav>
                                        <p:tav tm="100000">
                                          <p:val>
                                            <p:strVal val="#ppt_x"/>
                                          </p:val>
                                        </p:tav>
                                      </p:tavLst>
                                    </p:anim>
                                    <p:anim calcmode="lin" valueType="num">
                                      <p:cBhvr additive="base">
                                        <p:cTn id="46" dur="500" fill="hold"/>
                                        <p:tgtEl>
                                          <p:spTgt spid="108"/>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additive="base">
                                        <p:cTn id="49" dur="500" fill="hold"/>
                                        <p:tgtEl>
                                          <p:spTgt spid="110"/>
                                        </p:tgtEl>
                                        <p:attrNameLst>
                                          <p:attrName>ppt_x</p:attrName>
                                        </p:attrNameLst>
                                      </p:cBhvr>
                                      <p:tavLst>
                                        <p:tav tm="0">
                                          <p:val>
                                            <p:strVal val="#ppt_x"/>
                                          </p:val>
                                        </p:tav>
                                        <p:tav tm="100000">
                                          <p:val>
                                            <p:strVal val="#ppt_x"/>
                                          </p:val>
                                        </p:tav>
                                      </p:tavLst>
                                    </p:anim>
                                    <p:anim calcmode="lin" valueType="num">
                                      <p:cBhvr additive="base">
                                        <p:cTn id="50" dur="500" fill="hold"/>
                                        <p:tgtEl>
                                          <p:spTgt spid="1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P spid="11309" grpId="0"/>
      <p:bldP spid="11310" grpId="0"/>
      <p:bldP spid="11316" grpId="0"/>
      <p:bldP spid="11317" grpId="0"/>
      <p:bldP spid="11318" grpId="0"/>
      <p:bldP spid="11319" grpId="0"/>
      <p:bldP spid="100" grpId="0"/>
      <p:bldP spid="101" grpId="0"/>
      <p:bldP spid="108" grpId="0"/>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15</a:t>
            </a:fld>
            <a:endParaRPr lang="en-US"/>
          </a:p>
        </p:txBody>
      </p:sp>
      <p:sp>
        <p:nvSpPr>
          <p:cNvPr id="11267" name="Rectangle 74"/>
          <p:cNvSpPr>
            <a:spLocks noChangeArrowheads="1"/>
          </p:cNvSpPr>
          <p:nvPr/>
        </p:nvSpPr>
        <p:spPr bwMode="auto">
          <a:xfrm>
            <a:off x="4102100"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dirty="0" smtClean="0">
                <a:latin typeface="Times New Roman" pitchFamily="18" charset="0"/>
              </a:rPr>
              <a:t>RB5 </a:t>
            </a:r>
            <a:r>
              <a:rPr lang="en-US" dirty="0">
                <a:sym typeface="Wingdings" pitchFamily="2" charset="2"/>
              </a:rPr>
              <a:t></a:t>
            </a:r>
            <a:r>
              <a:rPr lang="en-US" dirty="0"/>
              <a:t> </a:t>
            </a:r>
            <a:r>
              <a:rPr lang="en-US" dirty="0" smtClean="0">
                <a:latin typeface="Times New Roman" pitchFamily="18" charset="0"/>
              </a:rPr>
              <a:t>rb4+2</a:t>
            </a:r>
            <a:endParaRPr lang="en-US" dirty="0">
              <a:latin typeface="Times New Roman" pitchFamily="18" charset="0"/>
            </a:endParaRPr>
          </a:p>
        </p:txBody>
      </p:sp>
      <p:sp>
        <p:nvSpPr>
          <p:cNvPr id="11268" name="Rectangle 73"/>
          <p:cNvSpPr>
            <a:spLocks noChangeArrowheads="1"/>
          </p:cNvSpPr>
          <p:nvPr/>
        </p:nvSpPr>
        <p:spPr bwMode="auto">
          <a:xfrm>
            <a:off x="4102100" y="3852863"/>
            <a:ext cx="1457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RB4 </a:t>
            </a:r>
            <a:r>
              <a:rPr lang="en-US" dirty="0">
                <a:sym typeface="Wingdings" pitchFamily="2" charset="2"/>
              </a:rPr>
              <a:t></a:t>
            </a:r>
            <a:r>
              <a:rPr lang="en-US" dirty="0"/>
              <a:t> </a:t>
            </a:r>
            <a:r>
              <a:rPr lang="en-US" dirty="0">
                <a:latin typeface="Times New Roman" pitchFamily="18" charset="0"/>
              </a:rPr>
              <a:t>R2+2</a:t>
            </a: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755775"/>
            <a:chOff x="2336" y="646"/>
            <a:chExt cx="1270" cy="110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5" name="Rectangle 25"/>
            <p:cNvSpPr>
              <a:spLocks noChangeArrowheads="1"/>
            </p:cNvSpPr>
            <p:nvPr/>
          </p:nvSpPr>
          <p:spPr bwMode="auto">
            <a:xfrm>
              <a:off x="2336" y="1383"/>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a:solidFill>
                    <a:srgbClr val="FF3300"/>
                  </a:solidFill>
                </a:rPr>
                <a:t>Add R7,R5,R0</a:t>
              </a:r>
            </a:p>
          </p:txBody>
        </p:sp>
        <p:sp>
          <p:nvSpPr>
            <p:cNvPr id="11336" name="Rectangle 26"/>
            <p:cNvSpPr>
              <a:spLocks noChangeArrowheads="1"/>
            </p:cNvSpPr>
            <p:nvPr/>
          </p:nvSpPr>
          <p:spPr bwMode="auto">
            <a:xfrm>
              <a:off x="2336" y="156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solidFill>
                    <a:srgbClr val="FF3300"/>
                  </a:solidFill>
                </a:rPr>
                <a:t>Addi</a:t>
              </a:r>
              <a:r>
                <a:rPr lang="en-US" sz="1400" dirty="0">
                  <a:solidFill>
                    <a:srgbClr val="FF3300"/>
                  </a:solidFill>
                </a:rPr>
                <a:t> R6,R0,6</a:t>
              </a: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11293" name="Rectangle 42"/>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a:latin typeface="Times New Roman" pitchFamily="18" charset="0"/>
              </a:rPr>
              <a:t>rb0</a:t>
            </a:r>
          </a:p>
        </p:txBody>
      </p:sp>
      <p:sp>
        <p:nvSpPr>
          <p:cNvPr id="11295" name="Rectangle 44"/>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a:latin typeface="Times New Roman" pitchFamily="18" charset="0"/>
              </a:rPr>
              <a:t>rb1</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00B050"/>
                </a:solidFill>
                <a:latin typeface="Times New Roman" pitchFamily="18" charset="0"/>
              </a:rPr>
              <a:t>ok</a:t>
            </a:r>
          </a:p>
        </p:txBody>
      </p:sp>
      <p:sp>
        <p:nvSpPr>
          <p:cNvPr id="11306" name="Rectangle 59"/>
          <p:cNvSpPr>
            <a:spLocks noChangeArrowheads="1"/>
          </p:cNvSpPr>
          <p:nvPr/>
        </p:nvSpPr>
        <p:spPr bwMode="auto">
          <a:xfrm>
            <a:off x="2362200" y="40227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00B050"/>
                </a:solidFill>
                <a:latin typeface="Times New Roman" pitchFamily="18" charset="0"/>
              </a:rPr>
              <a:t>ok</a:t>
            </a:r>
          </a:p>
        </p:txBody>
      </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sp>
        <p:nvSpPr>
          <p:cNvPr id="11309" name="Text Box 62"/>
          <p:cNvSpPr txBox="1">
            <a:spLocks noChangeArrowheads="1"/>
          </p:cNvSpPr>
          <p:nvPr/>
        </p:nvSpPr>
        <p:spPr bwMode="auto">
          <a:xfrm>
            <a:off x="582612" y="4933635"/>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38435"/>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3657600" y="2420938"/>
            <a:ext cx="19954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3657600" y="3860800"/>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3657600" y="4221163"/>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8" name="Rectangle 77"/>
          <p:cNvSpPr>
            <a:spLocks noChangeArrowheads="1"/>
          </p:cNvSpPr>
          <p:nvPr/>
        </p:nvSpPr>
        <p:spPr bwMode="auto">
          <a:xfrm>
            <a:off x="2362200" y="491458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19" name="Rectangle 78"/>
          <p:cNvSpPr>
            <a:spLocks noChangeArrowheads="1"/>
          </p:cNvSpPr>
          <p:nvPr/>
        </p:nvSpPr>
        <p:spPr bwMode="auto">
          <a:xfrm>
            <a:off x="2362200" y="520192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5a</a:t>
            </a:r>
            <a:endParaRPr lang="en-US" dirty="0">
              <a:solidFill>
                <a:srgbClr val="3333CC"/>
              </a:solidFill>
            </a:endParaRPr>
          </a:p>
        </p:txBody>
      </p:sp>
      <p:sp>
        <p:nvSpPr>
          <p:cNvPr id="97" name="Text Box 27"/>
          <p:cNvSpPr txBox="1">
            <a:spLocks noChangeArrowheads="1"/>
          </p:cNvSpPr>
          <p:nvPr/>
        </p:nvSpPr>
        <p:spPr bwMode="auto">
          <a:xfrm>
            <a:off x="582612" y="3792538"/>
            <a:ext cx="177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R10,R0,100</a:t>
            </a:r>
          </a:p>
        </p:txBody>
      </p:sp>
      <p:sp>
        <p:nvSpPr>
          <p:cNvPr id="98" name="Text Box 50"/>
          <p:cNvSpPr txBox="1">
            <a:spLocks noChangeArrowheads="1"/>
          </p:cNvSpPr>
          <p:nvPr/>
        </p:nvSpPr>
        <p:spPr bwMode="auto">
          <a:xfrm>
            <a:off x="582612" y="411480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Sub R1,R1,R1</a:t>
            </a: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6" name="Rectangle 49"/>
          <p:cNvSpPr>
            <a:spLocks noChangeArrowheads="1"/>
          </p:cNvSpPr>
          <p:nvPr/>
        </p:nvSpPr>
        <p:spPr bwMode="auto">
          <a:xfrm>
            <a:off x="5805488" y="6096000"/>
            <a:ext cx="1214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R1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RB1</a:t>
            </a:r>
          </a:p>
        </p:txBody>
      </p:sp>
      <p:sp>
        <p:nvSpPr>
          <p:cNvPr id="110" name="Rectangle 50"/>
          <p:cNvSpPr>
            <a:spLocks noChangeArrowheads="1"/>
          </p:cNvSpPr>
          <p:nvPr/>
        </p:nvSpPr>
        <p:spPr bwMode="auto">
          <a:xfrm>
            <a:off x="4141788" y="6096000"/>
            <a:ext cx="1328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R10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RB0</a:t>
            </a:r>
          </a:p>
        </p:txBody>
      </p:sp>
      <p:cxnSp>
        <p:nvCxnSpPr>
          <p:cNvPr id="111" name="AutoShape 96"/>
          <p:cNvCxnSpPr>
            <a:cxnSpLocks noChangeShapeType="1"/>
            <a:endCxn id="110" idx="1"/>
          </p:cNvCxnSpPr>
          <p:nvPr/>
        </p:nvCxnSpPr>
        <p:spPr bwMode="auto">
          <a:xfrm rot="16200000" flipH="1">
            <a:off x="2439591" y="4577158"/>
            <a:ext cx="2256631" cy="1147763"/>
          </a:xfrm>
          <a:prstGeom prst="curvedConnector2">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12" name="AutoShape 97"/>
          <p:cNvCxnSpPr>
            <a:cxnSpLocks noChangeShapeType="1"/>
            <a:endCxn id="106" idx="2"/>
          </p:cNvCxnSpPr>
          <p:nvPr/>
        </p:nvCxnSpPr>
        <p:spPr bwMode="auto">
          <a:xfrm>
            <a:off x="3124200" y="4250323"/>
            <a:ext cx="3288507" cy="2212389"/>
          </a:xfrm>
          <a:prstGeom prst="curvedConnector4">
            <a:avLst>
              <a:gd name="adj1" fmla="val 40768"/>
              <a:gd name="adj2" fmla="val 110333"/>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113"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14"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RB3</a:t>
            </a:r>
            <a:r>
              <a:rPr lang="en-US" dirty="0" smtClean="0">
                <a:sym typeface="Wingdings" pitchFamily="2" charset="2"/>
              </a:rPr>
              <a:t>Ld(</a:t>
            </a:r>
            <a:r>
              <a:rPr lang="en-US" dirty="0" smtClean="0">
                <a:latin typeface="Times New Roman" pitchFamily="18" charset="0"/>
              </a:rPr>
              <a:t>rb2+100)</a:t>
            </a:r>
            <a:endParaRPr lang="en-US" dirty="0">
              <a:latin typeface="Times New Roman" pitchFamily="18" charset="0"/>
            </a:endParaRPr>
          </a:p>
        </p:txBody>
      </p:sp>
      <p:sp>
        <p:nvSpPr>
          <p:cNvPr id="115"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0" name="Rectangle 59"/>
          <p:cNvSpPr>
            <a:spLocks noChangeArrowheads="1"/>
          </p:cNvSpPr>
          <p:nvPr/>
        </p:nvSpPr>
        <p:spPr bwMode="auto">
          <a:xfrm>
            <a:off x="2362200" y="43434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1" name="Rectangle 57"/>
          <p:cNvSpPr>
            <a:spLocks noChangeArrowheads="1"/>
          </p:cNvSpPr>
          <p:nvPr/>
        </p:nvSpPr>
        <p:spPr bwMode="auto">
          <a:xfrm>
            <a:off x="4624388" y="4933950"/>
            <a:ext cx="1450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RB2</a:t>
            </a:r>
            <a:r>
              <a:rPr lang="en-US" dirty="0">
                <a:latin typeface="Times New Roman" pitchFamily="18" charset="0"/>
                <a:sym typeface="Wingdings" pitchFamily="2" charset="2"/>
              </a:rPr>
              <a:t></a:t>
            </a:r>
            <a:r>
              <a:rPr lang="en-US" dirty="0">
                <a:latin typeface="Times New Roman" pitchFamily="18" charset="0"/>
              </a:rPr>
              <a:t>R0+20</a:t>
            </a:r>
          </a:p>
        </p:txBody>
      </p:sp>
      <p:sp>
        <p:nvSpPr>
          <p:cNvPr id="108" name="Text Box 60"/>
          <p:cNvSpPr txBox="1">
            <a:spLocks noChangeArrowheads="1"/>
          </p:cNvSpPr>
          <p:nvPr/>
        </p:nvSpPr>
        <p:spPr bwMode="auto">
          <a:xfrm>
            <a:off x="5580063" y="35004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Tree>
    <p:extLst>
      <p:ext uri="{BB962C8B-B14F-4D97-AF65-F5344CB8AC3E}">
        <p14:creationId xmlns:p14="http://schemas.microsoft.com/office/powerpoint/2010/main" val="344902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par>
                                <p:cTn id="8" presetID="22" presetClass="entr" presetSubtype="8"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wipe(left)">
                                      <p:cBhvr>
                                        <p:cTn id="10" dur="500"/>
                                        <p:tgtEl>
                                          <p:spTgt spid="1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wipe(left)">
                                      <p:cBhvr>
                                        <p:cTn id="13" dur="500"/>
                                        <p:tgtEl>
                                          <p:spTgt spid="1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left)">
                                      <p:cBhvr>
                                        <p:cTn id="16" dur="500"/>
                                        <p:tgtEl>
                                          <p:spTgt spid="10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0" nodeType="clickEffect">
                                  <p:stCondLst>
                                    <p:cond delay="0"/>
                                  </p:stCondLst>
                                  <p:childTnLst>
                                    <p:anim calcmode="lin" valueType="num">
                                      <p:cBhvr additive="base">
                                        <p:cTn id="20" dur="500"/>
                                        <p:tgtEl>
                                          <p:spTgt spid="11295"/>
                                        </p:tgtEl>
                                        <p:attrNameLst>
                                          <p:attrName>ppt_x</p:attrName>
                                        </p:attrNameLst>
                                      </p:cBhvr>
                                      <p:tavLst>
                                        <p:tav tm="0">
                                          <p:val>
                                            <p:strVal val="ppt_x"/>
                                          </p:val>
                                        </p:tav>
                                        <p:tav tm="100000">
                                          <p:val>
                                            <p:strVal val="ppt_x"/>
                                          </p:val>
                                        </p:tav>
                                      </p:tavLst>
                                    </p:anim>
                                    <p:anim calcmode="lin" valueType="num">
                                      <p:cBhvr additive="base">
                                        <p:cTn id="21" dur="500"/>
                                        <p:tgtEl>
                                          <p:spTgt spid="11295"/>
                                        </p:tgtEl>
                                        <p:attrNameLst>
                                          <p:attrName>ppt_y</p:attrName>
                                        </p:attrNameLst>
                                      </p:cBhvr>
                                      <p:tavLst>
                                        <p:tav tm="0">
                                          <p:val>
                                            <p:strVal val="ppt_y"/>
                                          </p:val>
                                        </p:tav>
                                        <p:tav tm="100000">
                                          <p:val>
                                            <p:strVal val="1+ppt_h/2"/>
                                          </p:val>
                                        </p:tav>
                                      </p:tavLst>
                                    </p:anim>
                                    <p:set>
                                      <p:cBhvr>
                                        <p:cTn id="22" dur="1" fill="hold">
                                          <p:stCondLst>
                                            <p:cond delay="499"/>
                                          </p:stCondLst>
                                        </p:cTn>
                                        <p:tgtEl>
                                          <p:spTgt spid="11295"/>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11293"/>
                                        </p:tgtEl>
                                        <p:attrNameLst>
                                          <p:attrName>ppt_x</p:attrName>
                                        </p:attrNameLst>
                                      </p:cBhvr>
                                      <p:tavLst>
                                        <p:tav tm="0">
                                          <p:val>
                                            <p:strVal val="ppt_x"/>
                                          </p:val>
                                        </p:tav>
                                        <p:tav tm="100000">
                                          <p:val>
                                            <p:strVal val="ppt_x"/>
                                          </p:val>
                                        </p:tav>
                                      </p:tavLst>
                                    </p:anim>
                                    <p:anim calcmode="lin" valueType="num">
                                      <p:cBhvr additive="base">
                                        <p:cTn id="25" dur="500"/>
                                        <p:tgtEl>
                                          <p:spTgt spid="11293"/>
                                        </p:tgtEl>
                                        <p:attrNameLst>
                                          <p:attrName>ppt_y</p:attrName>
                                        </p:attrNameLst>
                                      </p:cBhvr>
                                      <p:tavLst>
                                        <p:tav tm="0">
                                          <p:val>
                                            <p:strVal val="ppt_y"/>
                                          </p:val>
                                        </p:tav>
                                        <p:tav tm="100000">
                                          <p:val>
                                            <p:strVal val="1+ppt_h/2"/>
                                          </p:val>
                                        </p:tav>
                                      </p:tavLst>
                                    </p:anim>
                                    <p:set>
                                      <p:cBhvr>
                                        <p:cTn id="26" dur="1" fill="hold">
                                          <p:stCondLst>
                                            <p:cond delay="499"/>
                                          </p:stCondLst>
                                        </p:cTn>
                                        <p:tgtEl>
                                          <p:spTgt spid="1129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1305"/>
                                        </p:tgtEl>
                                        <p:attrNameLst>
                                          <p:attrName>ppt_x</p:attrName>
                                        </p:attrNameLst>
                                      </p:cBhvr>
                                      <p:tavLst>
                                        <p:tav tm="0">
                                          <p:val>
                                            <p:strVal val="ppt_x"/>
                                          </p:val>
                                        </p:tav>
                                        <p:tav tm="100000">
                                          <p:val>
                                            <p:strVal val="ppt_x"/>
                                          </p:val>
                                        </p:tav>
                                      </p:tavLst>
                                    </p:anim>
                                    <p:anim calcmode="lin" valueType="num">
                                      <p:cBhvr additive="base">
                                        <p:cTn id="31" dur="500"/>
                                        <p:tgtEl>
                                          <p:spTgt spid="11305"/>
                                        </p:tgtEl>
                                        <p:attrNameLst>
                                          <p:attrName>ppt_y</p:attrName>
                                        </p:attrNameLst>
                                      </p:cBhvr>
                                      <p:tavLst>
                                        <p:tav tm="0">
                                          <p:val>
                                            <p:strVal val="ppt_y"/>
                                          </p:val>
                                        </p:tav>
                                        <p:tav tm="100000">
                                          <p:val>
                                            <p:strVal val="1+ppt_h/2"/>
                                          </p:val>
                                        </p:tav>
                                      </p:tavLst>
                                    </p:anim>
                                    <p:set>
                                      <p:cBhvr>
                                        <p:cTn id="32" dur="1" fill="hold">
                                          <p:stCondLst>
                                            <p:cond delay="499"/>
                                          </p:stCondLst>
                                        </p:cTn>
                                        <p:tgtEl>
                                          <p:spTgt spid="11305"/>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1306"/>
                                        </p:tgtEl>
                                        <p:attrNameLst>
                                          <p:attrName>ppt_x</p:attrName>
                                        </p:attrNameLst>
                                      </p:cBhvr>
                                      <p:tavLst>
                                        <p:tav tm="0">
                                          <p:val>
                                            <p:strVal val="ppt_x"/>
                                          </p:val>
                                        </p:tav>
                                        <p:tav tm="100000">
                                          <p:val>
                                            <p:strVal val="ppt_x"/>
                                          </p:val>
                                        </p:tav>
                                      </p:tavLst>
                                    </p:anim>
                                    <p:anim calcmode="lin" valueType="num">
                                      <p:cBhvr additive="base">
                                        <p:cTn id="35" dur="500"/>
                                        <p:tgtEl>
                                          <p:spTgt spid="11306"/>
                                        </p:tgtEl>
                                        <p:attrNameLst>
                                          <p:attrName>ppt_y</p:attrName>
                                        </p:attrNameLst>
                                      </p:cBhvr>
                                      <p:tavLst>
                                        <p:tav tm="0">
                                          <p:val>
                                            <p:strVal val="ppt_y"/>
                                          </p:val>
                                        </p:tav>
                                        <p:tav tm="100000">
                                          <p:val>
                                            <p:strVal val="1+ppt_h/2"/>
                                          </p:val>
                                        </p:tav>
                                      </p:tavLst>
                                    </p:anim>
                                    <p:set>
                                      <p:cBhvr>
                                        <p:cTn id="36" dur="1" fill="hold">
                                          <p:stCondLst>
                                            <p:cond delay="499"/>
                                          </p:stCondLst>
                                        </p:cTn>
                                        <p:tgtEl>
                                          <p:spTgt spid="11306"/>
                                        </p:tgtEl>
                                        <p:attrNameLst>
                                          <p:attrName>style.visibility</p:attrName>
                                        </p:attrNameLst>
                                      </p:cBhvr>
                                      <p:to>
                                        <p:strVal val="hidden"/>
                                      </p:to>
                                    </p:set>
                                  </p:childTnLst>
                                </p:cTn>
                              </p:par>
                            </p:childTnLst>
                          </p:cTn>
                        </p:par>
                        <p:par>
                          <p:cTn id="37" fill="hold">
                            <p:stCondLst>
                              <p:cond delay="500"/>
                            </p:stCondLst>
                            <p:childTnLst>
                              <p:par>
                                <p:cTn id="38" presetID="2" presetClass="exit" presetSubtype="4" fill="hold" grpId="0" nodeType="afterEffect">
                                  <p:stCondLst>
                                    <p:cond delay="0"/>
                                  </p:stCondLst>
                                  <p:childTnLst>
                                    <p:anim calcmode="lin" valueType="num">
                                      <p:cBhvr additive="base">
                                        <p:cTn id="39" dur="500"/>
                                        <p:tgtEl>
                                          <p:spTgt spid="97"/>
                                        </p:tgtEl>
                                        <p:attrNameLst>
                                          <p:attrName>ppt_x</p:attrName>
                                        </p:attrNameLst>
                                      </p:cBhvr>
                                      <p:tavLst>
                                        <p:tav tm="0">
                                          <p:val>
                                            <p:strVal val="ppt_x"/>
                                          </p:val>
                                        </p:tav>
                                        <p:tav tm="100000">
                                          <p:val>
                                            <p:strVal val="ppt_x"/>
                                          </p:val>
                                        </p:tav>
                                      </p:tavLst>
                                    </p:anim>
                                    <p:anim calcmode="lin" valueType="num">
                                      <p:cBhvr additive="base">
                                        <p:cTn id="40" dur="500"/>
                                        <p:tgtEl>
                                          <p:spTgt spid="97"/>
                                        </p:tgtEl>
                                        <p:attrNameLst>
                                          <p:attrName>ppt_y</p:attrName>
                                        </p:attrNameLst>
                                      </p:cBhvr>
                                      <p:tavLst>
                                        <p:tav tm="0">
                                          <p:val>
                                            <p:strVal val="ppt_y"/>
                                          </p:val>
                                        </p:tav>
                                        <p:tav tm="100000">
                                          <p:val>
                                            <p:strVal val="1+ppt_h/2"/>
                                          </p:val>
                                        </p:tav>
                                      </p:tavLst>
                                    </p:anim>
                                    <p:set>
                                      <p:cBhvr>
                                        <p:cTn id="41" dur="1" fill="hold">
                                          <p:stCondLst>
                                            <p:cond delay="499"/>
                                          </p:stCondLst>
                                        </p:cTn>
                                        <p:tgtEl>
                                          <p:spTgt spid="97"/>
                                        </p:tgtEl>
                                        <p:attrNameLst>
                                          <p:attrName>style.visibility</p:attrName>
                                        </p:attrNameLst>
                                      </p:cBhvr>
                                      <p:to>
                                        <p:strVal val="hidden"/>
                                      </p:to>
                                    </p:set>
                                  </p:childTnLst>
                                </p:cTn>
                              </p:par>
                            </p:childTnLst>
                          </p:cTn>
                        </p:par>
                        <p:par>
                          <p:cTn id="42" fill="hold">
                            <p:stCondLst>
                              <p:cond delay="1000"/>
                            </p:stCondLst>
                            <p:childTnLst>
                              <p:par>
                                <p:cTn id="43" presetID="2" presetClass="exit" presetSubtype="4" fill="hold" grpId="0" nodeType="afterEffect">
                                  <p:stCondLst>
                                    <p:cond delay="0"/>
                                  </p:stCondLst>
                                  <p:childTnLst>
                                    <p:anim calcmode="lin" valueType="num">
                                      <p:cBhvr additive="base">
                                        <p:cTn id="44" dur="500"/>
                                        <p:tgtEl>
                                          <p:spTgt spid="98"/>
                                        </p:tgtEl>
                                        <p:attrNameLst>
                                          <p:attrName>ppt_x</p:attrName>
                                        </p:attrNameLst>
                                      </p:cBhvr>
                                      <p:tavLst>
                                        <p:tav tm="0">
                                          <p:val>
                                            <p:strVal val="ppt_x"/>
                                          </p:val>
                                        </p:tav>
                                        <p:tav tm="100000">
                                          <p:val>
                                            <p:strVal val="ppt_x"/>
                                          </p:val>
                                        </p:tav>
                                      </p:tavLst>
                                    </p:anim>
                                    <p:anim calcmode="lin" valueType="num">
                                      <p:cBhvr additive="base">
                                        <p:cTn id="45" dur="500"/>
                                        <p:tgtEl>
                                          <p:spTgt spid="98"/>
                                        </p:tgtEl>
                                        <p:attrNameLst>
                                          <p:attrName>ppt_y</p:attrName>
                                        </p:attrNameLst>
                                      </p:cBhvr>
                                      <p:tavLst>
                                        <p:tav tm="0">
                                          <p:val>
                                            <p:strVal val="ppt_y"/>
                                          </p:val>
                                        </p:tav>
                                        <p:tav tm="100000">
                                          <p:val>
                                            <p:strVal val="1+ppt_h/2"/>
                                          </p:val>
                                        </p:tav>
                                      </p:tavLst>
                                    </p:anim>
                                    <p:set>
                                      <p:cBhvr>
                                        <p:cTn id="46" dur="1"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3" grpId="0"/>
      <p:bldP spid="11295" grpId="0"/>
      <p:bldP spid="11305" grpId="0"/>
      <p:bldP spid="11306" grpId="0"/>
      <p:bldP spid="97" grpId="0"/>
      <p:bldP spid="98" grpId="0"/>
      <p:bldP spid="106"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16</a:t>
            </a:fld>
            <a:endParaRPr lang="en-US"/>
          </a:p>
        </p:txBody>
      </p:sp>
      <p:sp>
        <p:nvSpPr>
          <p:cNvPr id="11267" name="Rectangle 74"/>
          <p:cNvSpPr>
            <a:spLocks noChangeArrowheads="1"/>
          </p:cNvSpPr>
          <p:nvPr/>
        </p:nvSpPr>
        <p:spPr bwMode="auto">
          <a:xfrm>
            <a:off x="4102100"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dirty="0" smtClean="0">
                <a:latin typeface="Times New Roman" pitchFamily="18" charset="0"/>
              </a:rPr>
              <a:t>RB5 </a:t>
            </a:r>
            <a:r>
              <a:rPr lang="en-US" dirty="0">
                <a:sym typeface="Wingdings" pitchFamily="2" charset="2"/>
              </a:rPr>
              <a:t></a:t>
            </a:r>
            <a:r>
              <a:rPr lang="en-US" dirty="0"/>
              <a:t> </a:t>
            </a:r>
            <a:r>
              <a:rPr lang="en-US" dirty="0" smtClean="0">
                <a:latin typeface="Times New Roman" pitchFamily="18" charset="0"/>
              </a:rPr>
              <a:t>rb4+2</a:t>
            </a:r>
            <a:endParaRPr lang="en-US" dirty="0">
              <a:latin typeface="Times New Roman" pitchFamily="18" charset="0"/>
            </a:endParaRPr>
          </a:p>
        </p:txBody>
      </p:sp>
      <p:sp>
        <p:nvSpPr>
          <p:cNvPr id="11268" name="Rectangle 73"/>
          <p:cNvSpPr>
            <a:spLocks noChangeArrowheads="1"/>
          </p:cNvSpPr>
          <p:nvPr/>
        </p:nvSpPr>
        <p:spPr bwMode="auto">
          <a:xfrm>
            <a:off x="4102100" y="3852863"/>
            <a:ext cx="1497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RB4 </a:t>
            </a:r>
            <a:r>
              <a:rPr lang="en-US" dirty="0">
                <a:sym typeface="Wingdings" pitchFamily="2" charset="2"/>
              </a:rPr>
              <a:t></a:t>
            </a:r>
            <a:r>
              <a:rPr lang="en-US" dirty="0"/>
              <a:t> </a:t>
            </a:r>
            <a:r>
              <a:rPr lang="en-US" dirty="0">
                <a:latin typeface="Times New Roman" pitchFamily="18" charset="0"/>
              </a:rPr>
              <a:t>R2+2</a:t>
            </a: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755775"/>
            <a:chOff x="2336" y="646"/>
            <a:chExt cx="1270" cy="110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5" name="Rectangle 25"/>
            <p:cNvSpPr>
              <a:spLocks noChangeArrowheads="1"/>
            </p:cNvSpPr>
            <p:nvPr/>
          </p:nvSpPr>
          <p:spPr bwMode="auto">
            <a:xfrm>
              <a:off x="2336" y="1383"/>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solidFill>
                    <a:srgbClr val="FF3300"/>
                  </a:solidFill>
                </a:rPr>
                <a:t>Add R7,R5,R0</a:t>
              </a:r>
            </a:p>
          </p:txBody>
        </p:sp>
        <p:sp>
          <p:nvSpPr>
            <p:cNvPr id="11336" name="Rectangle 26"/>
            <p:cNvSpPr>
              <a:spLocks noChangeArrowheads="1"/>
            </p:cNvSpPr>
            <p:nvPr/>
          </p:nvSpPr>
          <p:spPr bwMode="auto">
            <a:xfrm>
              <a:off x="2336" y="156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solidFill>
                    <a:srgbClr val="FF3300"/>
                  </a:solidFill>
                </a:rPr>
                <a:t>Addi R6,R0,6</a:t>
              </a: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4" name="Rectangle 57"/>
          <p:cNvSpPr>
            <a:spLocks noChangeArrowheads="1"/>
          </p:cNvSpPr>
          <p:nvPr/>
        </p:nvSpPr>
        <p:spPr bwMode="auto">
          <a:xfrm>
            <a:off x="4624388" y="4933950"/>
            <a:ext cx="1450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RB2</a:t>
            </a:r>
            <a:r>
              <a:rPr lang="en-US" dirty="0">
                <a:latin typeface="Times New Roman" pitchFamily="18" charset="0"/>
                <a:sym typeface="Wingdings" pitchFamily="2" charset="2"/>
              </a:rPr>
              <a:t></a:t>
            </a:r>
            <a:r>
              <a:rPr lang="en-US" dirty="0">
                <a:latin typeface="Times New Roman" pitchFamily="18" charset="0"/>
              </a:rPr>
              <a:t>R0+20</a:t>
            </a:r>
          </a:p>
        </p:txBody>
      </p:sp>
      <p:sp>
        <p:nvSpPr>
          <p:cNvPr id="11307" name="Text Box 60"/>
          <p:cNvSpPr txBox="1">
            <a:spLocks noChangeArrowheads="1"/>
          </p:cNvSpPr>
          <p:nvPr/>
        </p:nvSpPr>
        <p:spPr bwMode="auto">
          <a:xfrm>
            <a:off x="5580063" y="35004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1309" name="Text Box 62"/>
          <p:cNvSpPr txBox="1">
            <a:spLocks noChangeArrowheads="1"/>
          </p:cNvSpPr>
          <p:nvPr/>
        </p:nvSpPr>
        <p:spPr bwMode="auto">
          <a:xfrm>
            <a:off x="582612" y="4941192"/>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45992"/>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3657600" y="2420938"/>
            <a:ext cx="19954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3657600" y="3860800"/>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3657600" y="4221163"/>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8" name="Rectangle 77"/>
          <p:cNvSpPr>
            <a:spLocks noChangeArrowheads="1"/>
          </p:cNvSpPr>
          <p:nvPr/>
        </p:nvSpPr>
        <p:spPr bwMode="auto">
          <a:xfrm>
            <a:off x="2362200" y="4922142"/>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19" name="Rectangle 78"/>
          <p:cNvSpPr>
            <a:spLocks noChangeArrowheads="1"/>
          </p:cNvSpPr>
          <p:nvPr/>
        </p:nvSpPr>
        <p:spPr bwMode="auto">
          <a:xfrm>
            <a:off x="2362200" y="520948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5b</a:t>
            </a:r>
            <a:endParaRPr lang="en-US" dirty="0">
              <a:solidFill>
                <a:srgbClr val="3333CC"/>
              </a:solidFill>
            </a:endParaRP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6" name="Rectangle 58"/>
          <p:cNvSpPr>
            <a:spLocks noChangeArrowheads="1"/>
          </p:cNvSpPr>
          <p:nvPr/>
        </p:nvSpPr>
        <p:spPr bwMode="auto">
          <a:xfrm>
            <a:off x="2362200" y="434498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4" name="Rectangle 59"/>
          <p:cNvSpPr>
            <a:spLocks noChangeArrowheads="1"/>
          </p:cNvSpPr>
          <p:nvPr/>
        </p:nvSpPr>
        <p:spPr bwMode="auto">
          <a:xfrm>
            <a:off x="2381250" y="43434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05"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09" name="Rectangle 65"/>
          <p:cNvSpPr>
            <a:spLocks noChangeArrowheads="1"/>
          </p:cNvSpPr>
          <p:nvPr/>
        </p:nvSpPr>
        <p:spPr bwMode="auto">
          <a:xfrm>
            <a:off x="3617859" y="3519488"/>
            <a:ext cx="210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RB3</a:t>
            </a:r>
            <a:r>
              <a:rPr lang="en-US" dirty="0" smtClean="0">
                <a:sym typeface="Wingdings" pitchFamily="2" charset="2"/>
              </a:rPr>
              <a:t>Ld(</a:t>
            </a:r>
            <a:r>
              <a:rPr lang="en-US" dirty="0" smtClean="0">
                <a:latin typeface="Times New Roman" pitchFamily="18" charset="0"/>
              </a:rPr>
              <a:t>rb2+100)</a:t>
            </a:r>
            <a:endParaRPr lang="en-US" dirty="0">
              <a:latin typeface="Times New Roman" pitchFamily="18" charset="0"/>
            </a:endParaRPr>
          </a:p>
        </p:txBody>
      </p:sp>
      <p:sp>
        <p:nvSpPr>
          <p:cNvPr id="110"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0" name="Rectangle 49"/>
          <p:cNvSpPr>
            <a:spLocks noChangeArrowheads="1"/>
          </p:cNvSpPr>
          <p:nvPr/>
        </p:nvSpPr>
        <p:spPr bwMode="auto">
          <a:xfrm>
            <a:off x="5805488" y="6096000"/>
            <a:ext cx="1214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R1 </a:t>
            </a:r>
            <a:r>
              <a:rPr lang="en-US" dirty="0">
                <a:sym typeface="Wingdings" pitchFamily="2" charset="2"/>
              </a:rPr>
              <a:t></a:t>
            </a:r>
            <a:r>
              <a:rPr lang="en-US" dirty="0"/>
              <a:t> </a:t>
            </a:r>
            <a:r>
              <a:rPr lang="en-US" dirty="0">
                <a:latin typeface="Times New Roman" pitchFamily="18" charset="0"/>
              </a:rPr>
              <a:t>RB1</a:t>
            </a:r>
          </a:p>
        </p:txBody>
      </p:sp>
      <p:sp>
        <p:nvSpPr>
          <p:cNvPr id="101" name="Rectangle 50"/>
          <p:cNvSpPr>
            <a:spLocks noChangeArrowheads="1"/>
          </p:cNvSpPr>
          <p:nvPr/>
        </p:nvSpPr>
        <p:spPr bwMode="auto">
          <a:xfrm>
            <a:off x="4141788" y="6096000"/>
            <a:ext cx="1328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R10 </a:t>
            </a:r>
            <a:r>
              <a:rPr lang="en-US" dirty="0">
                <a:sym typeface="Wingdings" pitchFamily="2" charset="2"/>
              </a:rPr>
              <a:t></a:t>
            </a:r>
            <a:r>
              <a:rPr lang="en-US" dirty="0"/>
              <a:t> </a:t>
            </a:r>
            <a:r>
              <a:rPr lang="en-US" dirty="0">
                <a:latin typeface="Times New Roman" pitchFamily="18" charset="0"/>
              </a:rPr>
              <a:t>RB0</a:t>
            </a:r>
          </a:p>
        </p:txBody>
      </p:sp>
    </p:spTree>
    <p:extLst>
      <p:ext uri="{BB962C8B-B14F-4D97-AF65-F5344CB8AC3E}">
        <p14:creationId xmlns:p14="http://schemas.microsoft.com/office/powerpoint/2010/main" val="402627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11304"/>
                                        </p:tgtEl>
                                      </p:cBhvr>
                                    </p:animEffect>
                                    <p:anim calcmode="lin" valueType="num">
                                      <p:cBhvr>
                                        <p:cTn id="7" dur="1822" tmFilter="0,0; 0.14,0.31; 0.43,0.73; 0.71,0.91; 1.0,1.0">
                                          <p:stCondLst>
                                            <p:cond delay="0"/>
                                          </p:stCondLst>
                                        </p:cTn>
                                        <p:tgtEl>
                                          <p:spTgt spid="11304"/>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11304"/>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1130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1130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1130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1130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11304"/>
                                        </p:tgtEl>
                                        <p:attrNameLst>
                                          <p:attrName>ppt_y</p:attrName>
                                        </p:attrNameLst>
                                      </p:cBhvr>
                                      <p:tavLst>
                                        <p:tav tm="0">
                                          <p:val>
                                            <p:strVal val="ppt_y"/>
                                          </p:val>
                                        </p:tav>
                                        <p:tav tm="100000">
                                          <p:val>
                                            <p:strVal val="ppt_y+ppt_h"/>
                                          </p:val>
                                        </p:tav>
                                      </p:tavLst>
                                    </p:anim>
                                    <p:animScale>
                                      <p:cBhvr>
                                        <p:cTn id="14" dur="26">
                                          <p:stCondLst>
                                            <p:cond delay="620"/>
                                          </p:stCondLst>
                                        </p:cTn>
                                        <p:tgtEl>
                                          <p:spTgt spid="11304"/>
                                        </p:tgtEl>
                                      </p:cBhvr>
                                      <p:to x="100000" y="60000"/>
                                    </p:animScale>
                                    <p:animScale>
                                      <p:cBhvr>
                                        <p:cTn id="15" dur="166" decel="50000">
                                          <p:stCondLst>
                                            <p:cond delay="646"/>
                                          </p:stCondLst>
                                        </p:cTn>
                                        <p:tgtEl>
                                          <p:spTgt spid="11304"/>
                                        </p:tgtEl>
                                      </p:cBhvr>
                                      <p:to x="100000" y="100000"/>
                                    </p:animScale>
                                    <p:animScale>
                                      <p:cBhvr>
                                        <p:cTn id="16" dur="26">
                                          <p:stCondLst>
                                            <p:cond delay="1312"/>
                                          </p:stCondLst>
                                        </p:cTn>
                                        <p:tgtEl>
                                          <p:spTgt spid="11304"/>
                                        </p:tgtEl>
                                      </p:cBhvr>
                                      <p:to x="100000" y="80000"/>
                                    </p:animScale>
                                    <p:animScale>
                                      <p:cBhvr>
                                        <p:cTn id="17" dur="166" decel="50000">
                                          <p:stCondLst>
                                            <p:cond delay="1338"/>
                                          </p:stCondLst>
                                        </p:cTn>
                                        <p:tgtEl>
                                          <p:spTgt spid="11304"/>
                                        </p:tgtEl>
                                      </p:cBhvr>
                                      <p:to x="100000" y="100000"/>
                                    </p:animScale>
                                    <p:animScale>
                                      <p:cBhvr>
                                        <p:cTn id="18" dur="26">
                                          <p:stCondLst>
                                            <p:cond delay="1642"/>
                                          </p:stCondLst>
                                        </p:cTn>
                                        <p:tgtEl>
                                          <p:spTgt spid="11304"/>
                                        </p:tgtEl>
                                      </p:cBhvr>
                                      <p:to x="100000" y="90000"/>
                                    </p:animScale>
                                    <p:animScale>
                                      <p:cBhvr>
                                        <p:cTn id="19" dur="166" decel="50000">
                                          <p:stCondLst>
                                            <p:cond delay="1668"/>
                                          </p:stCondLst>
                                        </p:cTn>
                                        <p:tgtEl>
                                          <p:spTgt spid="11304"/>
                                        </p:tgtEl>
                                      </p:cBhvr>
                                      <p:to x="100000" y="100000"/>
                                    </p:animScale>
                                    <p:animScale>
                                      <p:cBhvr>
                                        <p:cTn id="20" dur="26">
                                          <p:stCondLst>
                                            <p:cond delay="1808"/>
                                          </p:stCondLst>
                                        </p:cTn>
                                        <p:tgtEl>
                                          <p:spTgt spid="11304"/>
                                        </p:tgtEl>
                                      </p:cBhvr>
                                      <p:to x="100000" y="95000"/>
                                    </p:animScale>
                                    <p:animScale>
                                      <p:cBhvr>
                                        <p:cTn id="21" dur="166" decel="50000">
                                          <p:stCondLst>
                                            <p:cond delay="1834"/>
                                          </p:stCondLst>
                                        </p:cTn>
                                        <p:tgtEl>
                                          <p:spTgt spid="11304"/>
                                        </p:tgtEl>
                                      </p:cBhvr>
                                      <p:to x="100000" y="100000"/>
                                    </p:animScale>
                                    <p:set>
                                      <p:cBhvr>
                                        <p:cTn id="22" dur="1" fill="hold">
                                          <p:stCondLst>
                                            <p:cond delay="1999"/>
                                          </p:stCondLst>
                                        </p:cTn>
                                        <p:tgtEl>
                                          <p:spTgt spid="1130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xit" presetSubtype="0" fill="hold" grpId="0" nodeType="clickEffect">
                                  <p:stCondLst>
                                    <p:cond delay="0"/>
                                  </p:stCondLst>
                                  <p:childTnLst>
                                    <p:animEffect transition="out" filter="wipe(down)">
                                      <p:cBhvr>
                                        <p:cTn id="26" dur="45" accel="50000">
                                          <p:stCondLst>
                                            <p:cond delay="455"/>
                                          </p:stCondLst>
                                        </p:cTn>
                                        <p:tgtEl>
                                          <p:spTgt spid="106"/>
                                        </p:tgtEl>
                                      </p:cBhvr>
                                    </p:animEffect>
                                    <p:anim calcmode="lin" valueType="num">
                                      <p:cBhvr>
                                        <p:cTn id="27" dur="455" tmFilter="0,0; 0.14,0.31; 0.43,0.73; 0.71,0.91; 1.0,1.0">
                                          <p:stCondLst>
                                            <p:cond delay="0"/>
                                          </p:stCondLst>
                                        </p:cTn>
                                        <p:tgtEl>
                                          <p:spTgt spid="106"/>
                                        </p:tgtEl>
                                        <p:attrNameLst>
                                          <p:attrName>ppt_x</p:attrName>
                                        </p:attrNameLst>
                                      </p:cBhvr>
                                      <p:tavLst>
                                        <p:tav tm="0">
                                          <p:val>
                                            <p:strVal val="ppt_x"/>
                                          </p:val>
                                        </p:tav>
                                        <p:tav tm="100000">
                                          <p:val>
                                            <p:strVal val="#ppt_x+0.25"/>
                                          </p:val>
                                        </p:tav>
                                      </p:tavLst>
                                    </p:anim>
                                    <p:anim calcmode="lin" valueType="num">
                                      <p:cBhvr>
                                        <p:cTn id="28" dur="44">
                                          <p:stCondLst>
                                            <p:cond delay="455"/>
                                          </p:stCondLst>
                                        </p:cTn>
                                        <p:tgtEl>
                                          <p:spTgt spid="106"/>
                                        </p:tgtEl>
                                        <p:attrNameLst>
                                          <p:attrName>ppt_x</p:attrName>
                                        </p:attrNameLst>
                                      </p:cBhvr>
                                      <p:tavLst>
                                        <p:tav tm="0">
                                          <p:val>
                                            <p:strVal val="ppt_x"/>
                                          </p:val>
                                        </p:tav>
                                        <p:tav tm="100000">
                                          <p:val>
                                            <p:strVal val="ppt_x"/>
                                          </p:val>
                                        </p:tav>
                                      </p:tavLst>
                                    </p:anim>
                                    <p:anim calcmode="lin" valueType="num">
                                      <p:cBhvr>
                                        <p:cTn id="29" dur="166" tmFilter="0.0,0.0;0.25,0.07;0.50,0.2;0.75,0.467;1.0,1.0">
                                          <p:stCondLst>
                                            <p:cond delay="0"/>
                                          </p:stCondLst>
                                        </p:cTn>
                                        <p:tgtEl>
                                          <p:spTgt spid="10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 dur="166" tmFilter="0, 0; 0.125,0.2665; 0.25,0.4; 0.375,0.465; 0.5,0.5;  0.625,0.535; 0.75,0.6; 0.875,0.7335; 1,1">
                                          <p:stCondLst>
                                            <p:cond delay="166"/>
                                          </p:stCondLst>
                                        </p:cTn>
                                        <p:tgtEl>
                                          <p:spTgt spid="10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1" dur="83" tmFilter="0, 0; 0.125,0.2665; 0.25,0.4; 0.375,0.465; 0.5,0.5;  0.625,0.535; 0.75,0.6; 0.875,0.7335; 1,1">
                                          <p:stCondLst>
                                            <p:cond delay="331"/>
                                          </p:stCondLst>
                                        </p:cTn>
                                        <p:tgtEl>
                                          <p:spTgt spid="10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 dur="41" tmFilter="0, 0; 0.125,0.2665; 0.25,0.4; 0.375,0.465; 0.5,0.5;  0.625,0.535; 0.75,0.6; 0.875,0.7335; 1,1">
                                          <p:stCondLst>
                                            <p:cond delay="414"/>
                                          </p:stCondLst>
                                        </p:cTn>
                                        <p:tgtEl>
                                          <p:spTgt spid="10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3" dur="45" accel="50000">
                                          <p:stCondLst>
                                            <p:cond delay="455"/>
                                          </p:stCondLst>
                                        </p:cTn>
                                        <p:tgtEl>
                                          <p:spTgt spid="106"/>
                                        </p:tgtEl>
                                        <p:attrNameLst>
                                          <p:attrName>ppt_y</p:attrName>
                                        </p:attrNameLst>
                                      </p:cBhvr>
                                      <p:tavLst>
                                        <p:tav tm="0">
                                          <p:val>
                                            <p:strVal val="ppt_y"/>
                                          </p:val>
                                        </p:tav>
                                        <p:tav tm="100000">
                                          <p:val>
                                            <p:strVal val="ppt_y+ppt_h"/>
                                          </p:val>
                                        </p:tav>
                                      </p:tavLst>
                                    </p:anim>
                                    <p:animScale>
                                      <p:cBhvr>
                                        <p:cTn id="34" dur="6">
                                          <p:stCondLst>
                                            <p:cond delay="155"/>
                                          </p:stCondLst>
                                        </p:cTn>
                                        <p:tgtEl>
                                          <p:spTgt spid="106"/>
                                        </p:tgtEl>
                                      </p:cBhvr>
                                      <p:to x="100000" y="60000"/>
                                    </p:animScale>
                                    <p:animScale>
                                      <p:cBhvr>
                                        <p:cTn id="35" dur="41" decel="50000">
                                          <p:stCondLst>
                                            <p:cond delay="162"/>
                                          </p:stCondLst>
                                        </p:cTn>
                                        <p:tgtEl>
                                          <p:spTgt spid="106"/>
                                        </p:tgtEl>
                                      </p:cBhvr>
                                      <p:to x="100000" y="100000"/>
                                    </p:animScale>
                                    <p:animScale>
                                      <p:cBhvr>
                                        <p:cTn id="36" dur="6">
                                          <p:stCondLst>
                                            <p:cond delay="328"/>
                                          </p:stCondLst>
                                        </p:cTn>
                                        <p:tgtEl>
                                          <p:spTgt spid="106"/>
                                        </p:tgtEl>
                                      </p:cBhvr>
                                      <p:to x="100000" y="80000"/>
                                    </p:animScale>
                                    <p:animScale>
                                      <p:cBhvr>
                                        <p:cTn id="37" dur="41" decel="50000">
                                          <p:stCondLst>
                                            <p:cond delay="335"/>
                                          </p:stCondLst>
                                        </p:cTn>
                                        <p:tgtEl>
                                          <p:spTgt spid="106"/>
                                        </p:tgtEl>
                                      </p:cBhvr>
                                      <p:to x="100000" y="100000"/>
                                    </p:animScale>
                                    <p:animScale>
                                      <p:cBhvr>
                                        <p:cTn id="38" dur="6">
                                          <p:stCondLst>
                                            <p:cond delay="410"/>
                                          </p:stCondLst>
                                        </p:cTn>
                                        <p:tgtEl>
                                          <p:spTgt spid="106"/>
                                        </p:tgtEl>
                                      </p:cBhvr>
                                      <p:to x="100000" y="90000"/>
                                    </p:animScale>
                                    <p:animScale>
                                      <p:cBhvr>
                                        <p:cTn id="39" dur="41" decel="50000">
                                          <p:stCondLst>
                                            <p:cond delay="417"/>
                                          </p:stCondLst>
                                        </p:cTn>
                                        <p:tgtEl>
                                          <p:spTgt spid="106"/>
                                        </p:tgtEl>
                                      </p:cBhvr>
                                      <p:to x="100000" y="100000"/>
                                    </p:animScale>
                                    <p:animScale>
                                      <p:cBhvr>
                                        <p:cTn id="40" dur="6">
                                          <p:stCondLst>
                                            <p:cond delay="452"/>
                                          </p:stCondLst>
                                        </p:cTn>
                                        <p:tgtEl>
                                          <p:spTgt spid="106"/>
                                        </p:tgtEl>
                                      </p:cBhvr>
                                      <p:to x="100000" y="95000"/>
                                    </p:animScale>
                                    <p:animScale>
                                      <p:cBhvr>
                                        <p:cTn id="41" dur="41" decel="50000">
                                          <p:stCondLst>
                                            <p:cond delay="458"/>
                                          </p:stCondLst>
                                        </p:cTn>
                                        <p:tgtEl>
                                          <p:spTgt spid="106"/>
                                        </p:tgtEl>
                                      </p:cBhvr>
                                      <p:to x="100000" y="100000"/>
                                    </p:animScale>
                                    <p:set>
                                      <p:cBhvr>
                                        <p:cTn id="42" dur="1" fill="hold">
                                          <p:stCondLst>
                                            <p:cond delay="499"/>
                                          </p:stCondLst>
                                        </p:cTn>
                                        <p:tgtEl>
                                          <p:spTgt spid="10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4"/>
                                        </p:tgtEl>
                                        <p:attrNameLst>
                                          <p:attrName>style.visibility</p:attrName>
                                        </p:attrNameLst>
                                      </p:cBhvr>
                                      <p:to>
                                        <p:strVal val="visible"/>
                                      </p:to>
                                    </p:set>
                                    <p:anim calcmode="lin" valueType="num">
                                      <p:cBhvr additive="base">
                                        <p:cTn id="47" dur="500" fill="hold"/>
                                        <p:tgtEl>
                                          <p:spTgt spid="104"/>
                                        </p:tgtEl>
                                        <p:attrNameLst>
                                          <p:attrName>ppt_x</p:attrName>
                                        </p:attrNameLst>
                                      </p:cBhvr>
                                      <p:tavLst>
                                        <p:tav tm="0">
                                          <p:val>
                                            <p:strVal val="#ppt_x"/>
                                          </p:val>
                                        </p:tav>
                                        <p:tav tm="100000">
                                          <p:val>
                                            <p:strVal val="#ppt_x"/>
                                          </p:val>
                                        </p:tav>
                                      </p:tavLst>
                                    </p:anim>
                                    <p:anim calcmode="lin" valueType="num">
                                      <p:cBhvr additive="base">
                                        <p:cTn id="4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0" nodeType="clickEffect">
                                  <p:stCondLst>
                                    <p:cond delay="0"/>
                                  </p:stCondLst>
                                  <p:childTnLst>
                                    <p:anim calcmode="lin" valueType="num">
                                      <p:cBhvr additive="base">
                                        <p:cTn id="52" dur="500"/>
                                        <p:tgtEl>
                                          <p:spTgt spid="11307"/>
                                        </p:tgtEl>
                                        <p:attrNameLst>
                                          <p:attrName>ppt_x</p:attrName>
                                        </p:attrNameLst>
                                      </p:cBhvr>
                                      <p:tavLst>
                                        <p:tav tm="0">
                                          <p:val>
                                            <p:strVal val="ppt_x"/>
                                          </p:val>
                                        </p:tav>
                                        <p:tav tm="100000">
                                          <p:val>
                                            <p:strVal val="ppt_x"/>
                                          </p:val>
                                        </p:tav>
                                      </p:tavLst>
                                    </p:anim>
                                    <p:anim calcmode="lin" valueType="num">
                                      <p:cBhvr additive="base">
                                        <p:cTn id="53" dur="500"/>
                                        <p:tgtEl>
                                          <p:spTgt spid="11307"/>
                                        </p:tgtEl>
                                        <p:attrNameLst>
                                          <p:attrName>ppt_y</p:attrName>
                                        </p:attrNameLst>
                                      </p:cBhvr>
                                      <p:tavLst>
                                        <p:tav tm="0">
                                          <p:val>
                                            <p:strVal val="ppt_y"/>
                                          </p:val>
                                        </p:tav>
                                        <p:tav tm="100000">
                                          <p:val>
                                            <p:strVal val="1+ppt_h/2"/>
                                          </p:val>
                                        </p:tav>
                                      </p:tavLst>
                                    </p:anim>
                                    <p:set>
                                      <p:cBhvr>
                                        <p:cTn id="54" dur="1" fill="hold">
                                          <p:stCondLst>
                                            <p:cond delay="499"/>
                                          </p:stCondLst>
                                        </p:cTn>
                                        <p:tgtEl>
                                          <p:spTgt spid="113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4" grpId="0"/>
      <p:bldP spid="11307" grpId="0"/>
      <p:bldP spid="106" grpId="0"/>
      <p:bldP spid="10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17</a:t>
            </a:fld>
            <a:endParaRPr lang="en-US"/>
          </a:p>
        </p:txBody>
      </p:sp>
      <p:sp>
        <p:nvSpPr>
          <p:cNvPr id="11267" name="Rectangle 74"/>
          <p:cNvSpPr>
            <a:spLocks noChangeArrowheads="1"/>
          </p:cNvSpPr>
          <p:nvPr/>
        </p:nvSpPr>
        <p:spPr bwMode="auto">
          <a:xfrm>
            <a:off x="4102100"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b="1" dirty="0" smtClean="0">
                <a:latin typeface="Times New Roman" pitchFamily="18" charset="0"/>
              </a:rPr>
              <a:t>RB5 </a:t>
            </a:r>
            <a:r>
              <a:rPr lang="en-US" b="1" dirty="0">
                <a:sym typeface="Wingdings" pitchFamily="2" charset="2"/>
              </a:rPr>
              <a:t></a:t>
            </a:r>
            <a:r>
              <a:rPr lang="en-US" b="1" dirty="0"/>
              <a:t> </a:t>
            </a:r>
            <a:r>
              <a:rPr lang="en-US" b="1" dirty="0" smtClean="0">
                <a:latin typeface="Times New Roman" pitchFamily="18" charset="0"/>
              </a:rPr>
              <a:t>rb4+2</a:t>
            </a:r>
            <a:endParaRPr lang="en-US" b="1" dirty="0">
              <a:latin typeface="Times New Roman" pitchFamily="18" charset="0"/>
            </a:endParaRP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755775"/>
            <a:chOff x="2336" y="646"/>
            <a:chExt cx="1270" cy="110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5" name="Rectangle 25"/>
            <p:cNvSpPr>
              <a:spLocks noChangeArrowheads="1"/>
            </p:cNvSpPr>
            <p:nvPr/>
          </p:nvSpPr>
          <p:spPr bwMode="auto">
            <a:xfrm>
              <a:off x="2336" y="1383"/>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solidFill>
                    <a:srgbClr val="FF3300"/>
                  </a:solidFill>
                </a:rPr>
                <a:t>Add R7,R5,R0</a:t>
              </a:r>
            </a:p>
          </p:txBody>
        </p:sp>
        <p:sp>
          <p:nvSpPr>
            <p:cNvPr id="11336" name="Rectangle 26"/>
            <p:cNvSpPr>
              <a:spLocks noChangeArrowheads="1"/>
            </p:cNvSpPr>
            <p:nvPr/>
          </p:nvSpPr>
          <p:spPr bwMode="auto">
            <a:xfrm>
              <a:off x="2336" y="156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solidFill>
                    <a:srgbClr val="FF3300"/>
                  </a:solidFill>
                </a:rPr>
                <a:t>Addi R6,R0,6</a:t>
              </a: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sp>
        <p:nvSpPr>
          <p:cNvPr id="11309" name="Text Box 62"/>
          <p:cNvSpPr txBox="1">
            <a:spLocks noChangeArrowheads="1"/>
          </p:cNvSpPr>
          <p:nvPr/>
        </p:nvSpPr>
        <p:spPr bwMode="auto">
          <a:xfrm>
            <a:off x="582612" y="4926078"/>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30878"/>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3657600" y="2420938"/>
            <a:ext cx="19954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3657600" y="3860800"/>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3657600" y="4221163"/>
            <a:ext cx="19939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8" name="Rectangle 77"/>
          <p:cNvSpPr>
            <a:spLocks noChangeArrowheads="1"/>
          </p:cNvSpPr>
          <p:nvPr/>
        </p:nvSpPr>
        <p:spPr bwMode="auto">
          <a:xfrm>
            <a:off x="2362200" y="490702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19" name="Rectangle 78"/>
          <p:cNvSpPr>
            <a:spLocks noChangeArrowheads="1"/>
          </p:cNvSpPr>
          <p:nvPr/>
        </p:nvSpPr>
        <p:spPr bwMode="auto">
          <a:xfrm>
            <a:off x="2362200" y="5194366"/>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33644" cy="369332"/>
          </a:xfrm>
          <a:prstGeom prst="rect">
            <a:avLst/>
          </a:prstGeom>
          <a:noFill/>
        </p:spPr>
        <p:txBody>
          <a:bodyPr wrap="none" rtlCol="0">
            <a:spAutoFit/>
          </a:bodyPr>
          <a:lstStyle/>
          <a:p>
            <a:pPr algn="l" rtl="1"/>
            <a:r>
              <a:rPr lang="en-US" dirty="0" smtClean="0">
                <a:solidFill>
                  <a:srgbClr val="3333CC"/>
                </a:solidFill>
              </a:rPr>
              <a:t>Cycle: 5c</a:t>
            </a:r>
            <a:endParaRPr lang="en-US" dirty="0">
              <a:solidFill>
                <a:srgbClr val="3333CC"/>
              </a:solidFill>
            </a:endParaRP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4" name="Rectangle 59"/>
          <p:cNvSpPr>
            <a:spLocks noChangeArrowheads="1"/>
          </p:cNvSpPr>
          <p:nvPr/>
        </p:nvSpPr>
        <p:spPr bwMode="auto">
          <a:xfrm>
            <a:off x="2381250" y="43434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05" name="Rectangle 51"/>
          <p:cNvSpPr>
            <a:spLocks noChangeArrowheads="1"/>
          </p:cNvSpPr>
          <p:nvPr/>
        </p:nvSpPr>
        <p:spPr bwMode="auto">
          <a:xfrm>
            <a:off x="4448175" y="4876800"/>
            <a:ext cx="1724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a:solidFill>
                  <a:srgbClr val="FF3300"/>
                </a:solidFill>
                <a:latin typeface="Times New Roman" pitchFamily="18" charset="0"/>
              </a:rPr>
              <a:t>RB3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rb2+100</a:t>
            </a:r>
          </a:p>
        </p:txBody>
      </p:sp>
      <p:sp>
        <p:nvSpPr>
          <p:cNvPr id="109" name="Rectangle 52"/>
          <p:cNvSpPr>
            <a:spLocks noChangeArrowheads="1"/>
          </p:cNvSpPr>
          <p:nvPr/>
        </p:nvSpPr>
        <p:spPr bwMode="auto">
          <a:xfrm>
            <a:off x="4448175" y="5159375"/>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RB4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R2+2</a:t>
            </a:r>
          </a:p>
        </p:txBody>
      </p:sp>
      <p:sp>
        <p:nvSpPr>
          <p:cNvPr id="106"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11"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8" name="Rectangle 49"/>
          <p:cNvSpPr>
            <a:spLocks noChangeArrowheads="1"/>
          </p:cNvSpPr>
          <p:nvPr/>
        </p:nvSpPr>
        <p:spPr bwMode="auto">
          <a:xfrm>
            <a:off x="5805488" y="6096000"/>
            <a:ext cx="1214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R1 </a:t>
            </a:r>
            <a:r>
              <a:rPr lang="en-US" dirty="0">
                <a:sym typeface="Wingdings" pitchFamily="2" charset="2"/>
              </a:rPr>
              <a:t></a:t>
            </a:r>
            <a:r>
              <a:rPr lang="en-US" dirty="0"/>
              <a:t> </a:t>
            </a:r>
            <a:r>
              <a:rPr lang="en-US" dirty="0">
                <a:latin typeface="Times New Roman" pitchFamily="18" charset="0"/>
              </a:rPr>
              <a:t>RB1</a:t>
            </a:r>
          </a:p>
        </p:txBody>
      </p:sp>
      <p:sp>
        <p:nvSpPr>
          <p:cNvPr id="112" name="Rectangle 50"/>
          <p:cNvSpPr>
            <a:spLocks noChangeArrowheads="1"/>
          </p:cNvSpPr>
          <p:nvPr/>
        </p:nvSpPr>
        <p:spPr bwMode="auto">
          <a:xfrm>
            <a:off x="4141788" y="6096000"/>
            <a:ext cx="1328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R10 </a:t>
            </a:r>
            <a:r>
              <a:rPr lang="en-US" dirty="0">
                <a:sym typeface="Wingdings" pitchFamily="2" charset="2"/>
              </a:rPr>
              <a:t></a:t>
            </a:r>
            <a:r>
              <a:rPr lang="en-US" dirty="0"/>
              <a:t> </a:t>
            </a:r>
            <a:r>
              <a:rPr lang="en-US" dirty="0">
                <a:latin typeface="Times New Roman" pitchFamily="18" charset="0"/>
              </a:rPr>
              <a:t>RB0</a:t>
            </a:r>
          </a:p>
        </p:txBody>
      </p:sp>
    </p:spTree>
    <p:extLst>
      <p:ext uri="{BB962C8B-B14F-4D97-AF65-F5344CB8AC3E}">
        <p14:creationId xmlns:p14="http://schemas.microsoft.com/office/powerpoint/2010/main" val="1065790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18</a:t>
            </a:fld>
            <a:endParaRPr lang="en-US"/>
          </a:p>
        </p:txBody>
      </p:sp>
      <p:sp>
        <p:nvSpPr>
          <p:cNvPr id="11267" name="Rectangle 74"/>
          <p:cNvSpPr>
            <a:spLocks noChangeArrowheads="1"/>
          </p:cNvSpPr>
          <p:nvPr/>
        </p:nvSpPr>
        <p:spPr bwMode="auto">
          <a:xfrm>
            <a:off x="4078288"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b="1" dirty="0" smtClean="0">
                <a:latin typeface="Times New Roman" pitchFamily="18" charset="0"/>
              </a:rPr>
              <a:t>RB5 </a:t>
            </a:r>
            <a:r>
              <a:rPr lang="en-US" b="1" dirty="0">
                <a:sym typeface="Wingdings" pitchFamily="2" charset="2"/>
              </a:rPr>
              <a:t></a:t>
            </a:r>
            <a:r>
              <a:rPr lang="en-US" b="1" dirty="0"/>
              <a:t> </a:t>
            </a:r>
            <a:r>
              <a:rPr lang="en-US" b="1" dirty="0" smtClean="0">
                <a:latin typeface="Times New Roman" pitchFamily="18" charset="0"/>
              </a:rPr>
              <a:t>rb4+2</a:t>
            </a:r>
            <a:endParaRPr lang="en-US" b="1" dirty="0">
              <a:latin typeface="Times New Roman" pitchFamily="18" charset="0"/>
            </a:endParaRP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11302"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rb2</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a:solidFill>
                  <a:srgbClr val="FF3300"/>
                </a:solidFill>
                <a:latin typeface="Times New Roman" pitchFamily="18" charset="0"/>
              </a:rPr>
              <a:t>W</a:t>
            </a:r>
          </a:p>
        </p:txBody>
      </p:sp>
      <p:sp>
        <p:nvSpPr>
          <p:cNvPr id="11309" name="Text Box 62"/>
          <p:cNvSpPr txBox="1">
            <a:spLocks noChangeArrowheads="1"/>
          </p:cNvSpPr>
          <p:nvPr/>
        </p:nvSpPr>
        <p:spPr bwMode="auto">
          <a:xfrm>
            <a:off x="582612" y="4947731"/>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52531"/>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8" name="Rectangle 77"/>
          <p:cNvSpPr>
            <a:spLocks noChangeArrowheads="1"/>
          </p:cNvSpPr>
          <p:nvPr/>
        </p:nvSpPr>
        <p:spPr bwMode="auto">
          <a:xfrm>
            <a:off x="2362200" y="492868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19" name="Rectangle 78"/>
          <p:cNvSpPr>
            <a:spLocks noChangeArrowheads="1"/>
          </p:cNvSpPr>
          <p:nvPr/>
        </p:nvSpPr>
        <p:spPr bwMode="auto">
          <a:xfrm>
            <a:off x="2362200" y="5216019"/>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5d</a:t>
            </a:r>
            <a:endParaRPr lang="en-US" dirty="0">
              <a:solidFill>
                <a:srgbClr val="3333CC"/>
              </a:solidFill>
            </a:endParaRP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4" name="Rectangle 59"/>
          <p:cNvSpPr>
            <a:spLocks noChangeArrowheads="1"/>
          </p:cNvSpPr>
          <p:nvPr/>
        </p:nvSpPr>
        <p:spPr bwMode="auto">
          <a:xfrm>
            <a:off x="2381250" y="43434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chemeClr val="accent2"/>
                </a:solidFill>
                <a:latin typeface="Times New Roman" pitchFamily="18" charset="0"/>
              </a:rPr>
              <a:t>ok</a:t>
            </a:r>
          </a:p>
        </p:txBody>
      </p:sp>
      <p:sp>
        <p:nvSpPr>
          <p:cNvPr id="105" name="Rectangle 51"/>
          <p:cNvSpPr>
            <a:spLocks noChangeArrowheads="1"/>
          </p:cNvSpPr>
          <p:nvPr/>
        </p:nvSpPr>
        <p:spPr bwMode="auto">
          <a:xfrm>
            <a:off x="4448175" y="4876800"/>
            <a:ext cx="1724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a:solidFill>
                  <a:srgbClr val="FF3300"/>
                </a:solidFill>
                <a:latin typeface="Times New Roman" pitchFamily="18" charset="0"/>
              </a:rPr>
              <a:t>RB3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rb2+100</a:t>
            </a:r>
          </a:p>
        </p:txBody>
      </p:sp>
      <p:sp>
        <p:nvSpPr>
          <p:cNvPr id="109" name="Rectangle 52"/>
          <p:cNvSpPr>
            <a:spLocks noChangeArrowheads="1"/>
          </p:cNvSpPr>
          <p:nvPr/>
        </p:nvSpPr>
        <p:spPr bwMode="auto">
          <a:xfrm>
            <a:off x="4448175" y="5159375"/>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RB4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R2+2</a:t>
            </a:r>
          </a:p>
        </p:txBody>
      </p:sp>
      <p:sp>
        <p:nvSpPr>
          <p:cNvPr id="113" name="Rectangle 54"/>
          <p:cNvSpPr>
            <a:spLocks noChangeArrowheads="1"/>
          </p:cNvSpPr>
          <p:nvPr/>
        </p:nvSpPr>
        <p:spPr bwMode="auto">
          <a:xfrm>
            <a:off x="3810000" y="1840468"/>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RB7 </a:t>
            </a:r>
            <a:r>
              <a:rPr lang="en-US" dirty="0">
                <a:solidFill>
                  <a:srgbClr val="FF3300"/>
                </a:solidFill>
                <a:sym typeface="Wingdings" pitchFamily="2" charset="2"/>
              </a:rPr>
              <a:t></a:t>
            </a:r>
            <a:r>
              <a:rPr lang="en-US" dirty="0"/>
              <a:t> </a:t>
            </a:r>
            <a:r>
              <a:rPr lang="en-US" dirty="0" smtClean="0">
                <a:solidFill>
                  <a:srgbClr val="FF3300"/>
                </a:solidFill>
                <a:latin typeface="Times New Roman" pitchFamily="18" charset="0"/>
              </a:rPr>
              <a:t>rb5+R0</a:t>
            </a:r>
            <a:endParaRPr lang="en-US" dirty="0">
              <a:solidFill>
                <a:srgbClr val="FF3300"/>
              </a:solidFill>
              <a:latin typeface="Times New Roman" pitchFamily="18" charset="0"/>
            </a:endParaRPr>
          </a:p>
        </p:txBody>
      </p:sp>
      <p:sp>
        <p:nvSpPr>
          <p:cNvPr id="114" name="Rectangle 55"/>
          <p:cNvSpPr>
            <a:spLocks noChangeArrowheads="1"/>
          </p:cNvSpPr>
          <p:nvPr/>
        </p:nvSpPr>
        <p:spPr bwMode="auto">
          <a:xfrm>
            <a:off x="3810000" y="1480105"/>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RB6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R0+6</a:t>
            </a:r>
          </a:p>
        </p:txBody>
      </p:sp>
      <p:sp>
        <p:nvSpPr>
          <p:cNvPr id="115"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solidFill>
                  <a:srgbClr val="FF3300"/>
                </a:solidFill>
                <a:latin typeface="Times New Roman" pitchFamily="18" charset="0"/>
              </a:rPr>
              <a:t>rb6</a:t>
            </a:r>
            <a:endParaRPr lang="en-US" sz="2000" dirty="0">
              <a:solidFill>
                <a:srgbClr val="FF3300"/>
              </a:solidFill>
              <a:latin typeface="Times New Roman" pitchFamily="18" charset="0"/>
            </a:endParaRPr>
          </a:p>
        </p:txBody>
      </p:sp>
      <p:sp>
        <p:nvSpPr>
          <p:cNvPr id="116"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solidFill>
                  <a:srgbClr val="FF3300"/>
                </a:solidFill>
                <a:latin typeface="Times New Roman" pitchFamily="18" charset="0"/>
              </a:rPr>
              <a:t>rb7</a:t>
            </a:r>
            <a:endParaRPr lang="en-US" sz="2000" dirty="0">
              <a:solidFill>
                <a:srgbClr val="FF3300"/>
              </a:solidFill>
              <a:latin typeface="Times New Roman" pitchFamily="18" charset="0"/>
            </a:endParaRPr>
          </a:p>
        </p:txBody>
      </p:sp>
      <p:sp>
        <p:nvSpPr>
          <p:cNvPr id="11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400" dirty="0">
              <a:solidFill>
                <a:srgbClr val="FF3300"/>
              </a:solidFill>
            </a:endParaRPr>
          </a:p>
        </p:txBody>
      </p:sp>
      <p:sp>
        <p:nvSpPr>
          <p:cNvPr id="118"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400" dirty="0">
              <a:solidFill>
                <a:srgbClr val="FF3300"/>
              </a:solidFill>
            </a:endParaRPr>
          </a:p>
        </p:txBody>
      </p:sp>
      <p:sp>
        <p:nvSpPr>
          <p:cNvPr id="119" name="Text Box 82"/>
          <p:cNvSpPr txBox="1">
            <a:spLocks noChangeArrowheads="1"/>
          </p:cNvSpPr>
          <p:nvPr/>
        </p:nvSpPr>
        <p:spPr bwMode="auto">
          <a:xfrm>
            <a:off x="561975" y="5829046"/>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a:solidFill>
                  <a:srgbClr val="FF3300"/>
                </a:solidFill>
              </a:rPr>
              <a:t>Add R7,R5,R0</a:t>
            </a:r>
            <a:endParaRPr lang="en-US" sz="1400"/>
          </a:p>
        </p:txBody>
      </p:sp>
      <p:sp>
        <p:nvSpPr>
          <p:cNvPr id="120" name="Text Box 83"/>
          <p:cNvSpPr txBox="1">
            <a:spLocks noChangeArrowheads="1"/>
          </p:cNvSpPr>
          <p:nvPr/>
        </p:nvSpPr>
        <p:spPr bwMode="auto">
          <a:xfrm>
            <a:off x="560387" y="5540121"/>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R6,R0,6</a:t>
            </a:r>
            <a:endParaRPr lang="en-US" sz="1400" dirty="0"/>
          </a:p>
        </p:txBody>
      </p:sp>
      <p:sp>
        <p:nvSpPr>
          <p:cNvPr id="121" name="Rectangle 78"/>
          <p:cNvSpPr>
            <a:spLocks noChangeArrowheads="1"/>
          </p:cNvSpPr>
          <p:nvPr/>
        </p:nvSpPr>
        <p:spPr bwMode="auto">
          <a:xfrm>
            <a:off x="2362200" y="552418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0000"/>
                </a:solidFill>
                <a:latin typeface="Times New Roman" pitchFamily="18" charset="0"/>
              </a:rPr>
              <a:t>Inv</a:t>
            </a:r>
            <a:endParaRPr lang="en-US" sz="2000" dirty="0">
              <a:solidFill>
                <a:srgbClr val="FF0000"/>
              </a:solidFill>
              <a:latin typeface="Times New Roman" pitchFamily="18" charset="0"/>
            </a:endParaRPr>
          </a:p>
        </p:txBody>
      </p:sp>
      <p:sp>
        <p:nvSpPr>
          <p:cNvPr id="122" name="Rectangle 78"/>
          <p:cNvSpPr>
            <a:spLocks noChangeArrowheads="1"/>
          </p:cNvSpPr>
          <p:nvPr/>
        </p:nvSpPr>
        <p:spPr bwMode="auto">
          <a:xfrm>
            <a:off x="2362200" y="577189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0000"/>
                </a:solidFill>
                <a:latin typeface="Times New Roman" pitchFamily="18" charset="0"/>
              </a:rPr>
              <a:t>Inv</a:t>
            </a:r>
            <a:endParaRPr lang="en-US" sz="2000" dirty="0">
              <a:solidFill>
                <a:srgbClr val="FF0000"/>
              </a:solidFill>
              <a:latin typeface="Times New Roman" pitchFamily="18" charset="0"/>
            </a:endParaRPr>
          </a:p>
        </p:txBody>
      </p:sp>
      <p:sp>
        <p:nvSpPr>
          <p:cNvPr id="102"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03"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0" name="Rectangle 49"/>
          <p:cNvSpPr>
            <a:spLocks noChangeArrowheads="1"/>
          </p:cNvSpPr>
          <p:nvPr/>
        </p:nvSpPr>
        <p:spPr bwMode="auto">
          <a:xfrm>
            <a:off x="5805488" y="6096000"/>
            <a:ext cx="1214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R1 </a:t>
            </a:r>
            <a:r>
              <a:rPr lang="en-US" dirty="0">
                <a:sym typeface="Wingdings" pitchFamily="2" charset="2"/>
              </a:rPr>
              <a:t></a:t>
            </a:r>
            <a:r>
              <a:rPr lang="en-US" dirty="0"/>
              <a:t> </a:t>
            </a:r>
            <a:r>
              <a:rPr lang="en-US" dirty="0">
                <a:latin typeface="Times New Roman" pitchFamily="18" charset="0"/>
              </a:rPr>
              <a:t>RB1</a:t>
            </a:r>
          </a:p>
        </p:txBody>
      </p:sp>
      <p:sp>
        <p:nvSpPr>
          <p:cNvPr id="101" name="Rectangle 50"/>
          <p:cNvSpPr>
            <a:spLocks noChangeArrowheads="1"/>
          </p:cNvSpPr>
          <p:nvPr/>
        </p:nvSpPr>
        <p:spPr bwMode="auto">
          <a:xfrm>
            <a:off x="4141788" y="6096000"/>
            <a:ext cx="1328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latin typeface="Times New Roman" pitchFamily="18" charset="0"/>
              </a:rPr>
              <a:t>R10 </a:t>
            </a:r>
            <a:r>
              <a:rPr lang="en-US" dirty="0">
                <a:sym typeface="Wingdings" pitchFamily="2" charset="2"/>
              </a:rPr>
              <a:t></a:t>
            </a:r>
            <a:r>
              <a:rPr lang="en-US" dirty="0"/>
              <a:t> </a:t>
            </a:r>
            <a:r>
              <a:rPr lang="en-US" dirty="0">
                <a:latin typeface="Times New Roman" pitchFamily="18" charset="0"/>
              </a:rPr>
              <a:t>RB0</a:t>
            </a:r>
          </a:p>
        </p:txBody>
      </p:sp>
      <p:sp>
        <p:nvSpPr>
          <p:cNvPr id="108" name="Rectangle 14"/>
          <p:cNvSpPr>
            <a:spLocks noChangeArrowheads="1"/>
          </p:cNvSpPr>
          <p:nvPr/>
        </p:nvSpPr>
        <p:spPr bwMode="auto">
          <a:xfrm>
            <a:off x="3698875" y="1524000"/>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solidFill>
                  <a:srgbClr val="FF3300"/>
                </a:solidFill>
              </a:rPr>
              <a:t>Addi</a:t>
            </a:r>
            <a:r>
              <a:rPr lang="en-US" sz="1400" dirty="0">
                <a:solidFill>
                  <a:srgbClr val="FF3300"/>
                </a:solidFill>
              </a:rPr>
              <a:t> R9,R0,9</a:t>
            </a:r>
          </a:p>
        </p:txBody>
      </p:sp>
      <p:sp>
        <p:nvSpPr>
          <p:cNvPr id="111" name="Rectangle 15"/>
          <p:cNvSpPr>
            <a:spLocks noChangeArrowheads="1"/>
          </p:cNvSpPr>
          <p:nvPr/>
        </p:nvSpPr>
        <p:spPr bwMode="auto">
          <a:xfrm>
            <a:off x="3698875" y="1817687"/>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solidFill>
                  <a:srgbClr val="FF3300"/>
                </a:solidFill>
              </a:rPr>
              <a:t>Addi</a:t>
            </a:r>
            <a:r>
              <a:rPr lang="en-US" sz="1400" dirty="0">
                <a:solidFill>
                  <a:srgbClr val="FF3300"/>
                </a:solidFill>
              </a:rPr>
              <a:t> R8,R0,8</a:t>
            </a:r>
          </a:p>
        </p:txBody>
      </p:sp>
    </p:spTree>
    <p:extLst>
      <p:ext uri="{BB962C8B-B14F-4D97-AF65-F5344CB8AC3E}">
        <p14:creationId xmlns:p14="http://schemas.microsoft.com/office/powerpoint/2010/main" val="41165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38889E-6 -2.59259E-6 L 1.38889E-6 0.00023 C -0.01198 0.01852 -0.00261 0.00347 -0.01441 0.02408 C -0.01597 0.02662 -0.01927 0.03195 -0.01927 0.03218 C -0.02049 0.03681 -0.02031 0.0375 -0.02292 0.04167 C -0.02396 0.04352 -0.02535 0.04468 -0.02639 0.04653 C -0.02847 0.04954 -0.03316 0.06158 -0.03368 0.0625 C -0.03629 0.06806 -0.03611 0.06736 -0.03976 0.07222 C -0.04254 0.08357 -0.03889 0.06945 -0.0434 0.08334 C -0.04375 0.08496 -0.0441 0.08658 -0.04445 0.0882 C -0.0441 0.08982 -0.0441 0.09167 -0.0434 0.09306 C -0.04115 0.09746 -0.03906 0.09815 -0.03611 0.10116 C -0.03403 0.10324 -0.03195 0.1051 -0.03004 0.10764 C -0.02899 0.1088 -0.02847 0.11088 -0.02761 0.11227 C -0.02656 0.11459 -0.02552 0.1169 -0.02413 0.11875 C -0.02309 0.12014 -0.0217 0.1213 -0.02049 0.12199 C -0.01389 0.12593 -0.00695 0.12685 1.38889E-6 0.12847 C 0.00295 0.12917 0.00781 0.13056 0.01094 0.13172 C 0.01337 0.13264 0.01562 0.1338 0.01805 0.13496 L 0.0217 0.13658 L 0.03021 0.13496 L 0.03021 0.13519 " pathEditMode="relative" rAng="0" ptsTypes="AAAAAAAAAAAAAAAAAAAAAA">
                                      <p:cBhvr>
                                        <p:cTn id="6" dur="2000" fill="hold"/>
                                        <p:tgtEl>
                                          <p:spTgt spid="114"/>
                                        </p:tgtEl>
                                        <p:attrNameLst>
                                          <p:attrName>ppt_x</p:attrName>
                                          <p:attrName>ppt_y</p:attrName>
                                        </p:attrNameLst>
                                      </p:cBhvr>
                                      <p:rCtr x="-712" y="6829"/>
                                    </p:animMotion>
                                  </p:childTnLst>
                                </p:cTn>
                              </p:par>
                              <p:par>
                                <p:cTn id="7" presetID="0" presetClass="path" presetSubtype="0" accel="50000" decel="50000" fill="hold" grpId="0" nodeType="withEffect">
                                  <p:stCondLst>
                                    <p:cond delay="0"/>
                                  </p:stCondLst>
                                  <p:childTnLst>
                                    <p:animMotion origin="layout" path="M 4.72222E-6 1.11111E-6 L 4.72222E-6 0.00023 C -0.01198 0.01852 -0.00261 0.00347 -0.01441 0.02407 C -0.01598 0.02662 -0.01928 0.03194 -0.01928 0.03217 C -0.02049 0.0368 -0.02032 0.0375 -0.02292 0.04167 C -0.02396 0.04352 -0.02535 0.04467 -0.02639 0.04653 C -0.02848 0.04954 -0.03316 0.06157 -0.03369 0.0625 C -0.03629 0.06805 -0.03612 0.06736 -0.03976 0.07222 C -0.04254 0.08356 -0.03889 0.06944 -0.04341 0.08333 C -0.04375 0.08495 -0.0441 0.08657 -0.04445 0.08819 C -0.0441 0.08981 -0.0441 0.09167 -0.04341 0.09305 C -0.04115 0.09745 -0.03907 0.09815 -0.03612 0.10116 C -0.03403 0.10324 -0.03195 0.10509 -0.03004 0.10764 C -0.029 0.1088 -0.02848 0.11088 -0.02761 0.11227 C -0.02657 0.11458 -0.02553 0.1169 -0.02414 0.11875 C -0.02309 0.12014 -0.02171 0.1213 -0.02049 0.12199 C -0.01389 0.12592 -0.00695 0.12685 4.72222E-6 0.12847 C 0.00295 0.12917 0.00781 0.13055 0.01093 0.13171 C 0.01336 0.13264 0.01562 0.1338 0.01805 0.13495 L 0.0217 0.13657 L 0.0302 0.13495 L 0.0302 0.13518 " pathEditMode="relative" rAng="0" ptsTypes="AAAAAAAAAAAAAAAAAAAAAA">
                                      <p:cBhvr>
                                        <p:cTn id="8" dur="2000" fill="hold"/>
                                        <p:tgtEl>
                                          <p:spTgt spid="113"/>
                                        </p:tgtEl>
                                        <p:attrNameLst>
                                          <p:attrName>ppt_x</p:attrName>
                                          <p:attrName>ppt_y</p:attrName>
                                        </p:attrNameLst>
                                      </p:cBhvr>
                                      <p:rCtr x="-712" y="6829"/>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
                                        </p:tgtEl>
                                        <p:attrNameLst>
                                          <p:attrName>style.visibility</p:attrName>
                                        </p:attrNameLst>
                                      </p:cBhvr>
                                      <p:to>
                                        <p:strVal val="visible"/>
                                      </p:to>
                                    </p:set>
                                    <p:anim calcmode="lin" valueType="num">
                                      <p:cBhvr additive="base">
                                        <p:cTn id="13" dur="500" fill="hold"/>
                                        <p:tgtEl>
                                          <p:spTgt spid="115"/>
                                        </p:tgtEl>
                                        <p:attrNameLst>
                                          <p:attrName>ppt_x</p:attrName>
                                        </p:attrNameLst>
                                      </p:cBhvr>
                                      <p:tavLst>
                                        <p:tav tm="0">
                                          <p:val>
                                            <p:strVal val="0-#ppt_w/2"/>
                                          </p:val>
                                        </p:tav>
                                        <p:tav tm="100000">
                                          <p:val>
                                            <p:strVal val="#ppt_x"/>
                                          </p:val>
                                        </p:tav>
                                      </p:tavLst>
                                    </p:anim>
                                    <p:anim calcmode="lin" valueType="num">
                                      <p:cBhvr additive="base">
                                        <p:cTn id="14" dur="500" fill="hold"/>
                                        <p:tgtEl>
                                          <p:spTgt spid="11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anim calcmode="lin" valueType="num">
                                      <p:cBhvr additive="base">
                                        <p:cTn id="17" dur="500" fill="hold"/>
                                        <p:tgtEl>
                                          <p:spTgt spid="116"/>
                                        </p:tgtEl>
                                        <p:attrNameLst>
                                          <p:attrName>ppt_x</p:attrName>
                                        </p:attrNameLst>
                                      </p:cBhvr>
                                      <p:tavLst>
                                        <p:tav tm="0">
                                          <p:val>
                                            <p:strVal val="0-#ppt_w/2"/>
                                          </p:val>
                                        </p:tav>
                                        <p:tav tm="100000">
                                          <p:val>
                                            <p:strVal val="#ppt_x"/>
                                          </p:val>
                                        </p:tav>
                                      </p:tavLst>
                                    </p:anim>
                                    <p:anim calcmode="lin" valueType="num">
                                      <p:cBhvr additive="base">
                                        <p:cTn id="18" dur="500" fill="hold"/>
                                        <p:tgtEl>
                                          <p:spTgt spid="11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1"/>
                                        </p:tgtEl>
                                        <p:attrNameLst>
                                          <p:attrName>style.visibility</p:attrName>
                                        </p:attrNameLst>
                                      </p:cBhvr>
                                      <p:to>
                                        <p:strVal val="visible"/>
                                      </p:to>
                                    </p:set>
                                    <p:anim calcmode="lin" valueType="num">
                                      <p:cBhvr additive="base">
                                        <p:cTn id="21" dur="500" fill="hold"/>
                                        <p:tgtEl>
                                          <p:spTgt spid="121"/>
                                        </p:tgtEl>
                                        <p:attrNameLst>
                                          <p:attrName>ppt_x</p:attrName>
                                        </p:attrNameLst>
                                      </p:cBhvr>
                                      <p:tavLst>
                                        <p:tav tm="0">
                                          <p:val>
                                            <p:strVal val="0-#ppt_w/2"/>
                                          </p:val>
                                        </p:tav>
                                        <p:tav tm="100000">
                                          <p:val>
                                            <p:strVal val="#ppt_x"/>
                                          </p:val>
                                        </p:tav>
                                      </p:tavLst>
                                    </p:anim>
                                    <p:anim calcmode="lin" valueType="num">
                                      <p:cBhvr additive="base">
                                        <p:cTn id="22" dur="500" fill="hold"/>
                                        <p:tgtEl>
                                          <p:spTgt spid="12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anim calcmode="lin" valueType="num">
                                      <p:cBhvr additive="base">
                                        <p:cTn id="25" dur="500" fill="hold"/>
                                        <p:tgtEl>
                                          <p:spTgt spid="120"/>
                                        </p:tgtEl>
                                        <p:attrNameLst>
                                          <p:attrName>ppt_x</p:attrName>
                                        </p:attrNameLst>
                                      </p:cBhvr>
                                      <p:tavLst>
                                        <p:tav tm="0">
                                          <p:val>
                                            <p:strVal val="0-#ppt_w/2"/>
                                          </p:val>
                                        </p:tav>
                                        <p:tav tm="100000">
                                          <p:val>
                                            <p:strVal val="#ppt_x"/>
                                          </p:val>
                                        </p:tav>
                                      </p:tavLst>
                                    </p:anim>
                                    <p:anim calcmode="lin" valueType="num">
                                      <p:cBhvr additive="base">
                                        <p:cTn id="26" dur="500" fill="hold"/>
                                        <p:tgtEl>
                                          <p:spTgt spid="12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anim calcmode="lin" valueType="num">
                                      <p:cBhvr additive="base">
                                        <p:cTn id="29" dur="500" fill="hold"/>
                                        <p:tgtEl>
                                          <p:spTgt spid="119"/>
                                        </p:tgtEl>
                                        <p:attrNameLst>
                                          <p:attrName>ppt_x</p:attrName>
                                        </p:attrNameLst>
                                      </p:cBhvr>
                                      <p:tavLst>
                                        <p:tav tm="0">
                                          <p:val>
                                            <p:strVal val="0-#ppt_w/2"/>
                                          </p:val>
                                        </p:tav>
                                        <p:tav tm="100000">
                                          <p:val>
                                            <p:strVal val="#ppt_x"/>
                                          </p:val>
                                        </p:tav>
                                      </p:tavLst>
                                    </p:anim>
                                    <p:anim calcmode="lin" valueType="num">
                                      <p:cBhvr additive="base">
                                        <p:cTn id="30" dur="500" fill="hold"/>
                                        <p:tgtEl>
                                          <p:spTgt spid="11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0-#ppt_w/2"/>
                                          </p:val>
                                        </p:tav>
                                        <p:tav tm="100000">
                                          <p:val>
                                            <p:strVal val="#ppt_x"/>
                                          </p:val>
                                        </p:tav>
                                      </p:tavLst>
                                    </p:anim>
                                    <p:anim calcmode="lin" valueType="num">
                                      <p:cBhvr additive="base">
                                        <p:cTn id="34"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additive="base">
                                        <p:cTn id="39" dur="500" fill="hold"/>
                                        <p:tgtEl>
                                          <p:spTgt spid="108"/>
                                        </p:tgtEl>
                                        <p:attrNameLst>
                                          <p:attrName>ppt_x</p:attrName>
                                        </p:attrNameLst>
                                      </p:cBhvr>
                                      <p:tavLst>
                                        <p:tav tm="0">
                                          <p:val>
                                            <p:strVal val="#ppt_x"/>
                                          </p:val>
                                        </p:tav>
                                        <p:tav tm="100000">
                                          <p:val>
                                            <p:strVal val="#ppt_x"/>
                                          </p:val>
                                        </p:tav>
                                      </p:tavLst>
                                    </p:anim>
                                    <p:anim calcmode="lin" valueType="num">
                                      <p:cBhvr additive="base">
                                        <p:cTn id="40" dur="500" fill="hold"/>
                                        <p:tgtEl>
                                          <p:spTgt spid="108"/>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anim calcmode="lin" valueType="num">
                                      <p:cBhvr additive="base">
                                        <p:cTn id="43" dur="500" fill="hold"/>
                                        <p:tgtEl>
                                          <p:spTgt spid="111"/>
                                        </p:tgtEl>
                                        <p:attrNameLst>
                                          <p:attrName>ppt_x</p:attrName>
                                        </p:attrNameLst>
                                      </p:cBhvr>
                                      <p:tavLst>
                                        <p:tav tm="0">
                                          <p:val>
                                            <p:strVal val="#ppt_x"/>
                                          </p:val>
                                        </p:tav>
                                        <p:tav tm="100000">
                                          <p:val>
                                            <p:strVal val="#ppt_x"/>
                                          </p:val>
                                        </p:tav>
                                      </p:tavLst>
                                    </p:anim>
                                    <p:anim calcmode="lin" valueType="num">
                                      <p:cBhvr additive="base">
                                        <p:cTn id="44" dur="500" fill="hold"/>
                                        <p:tgtEl>
                                          <p:spTgt spid="1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19" grpId="0"/>
      <p:bldP spid="120" grpId="0"/>
      <p:bldP spid="121" grpId="0"/>
      <p:bldP spid="122" grpId="0"/>
      <p:bldP spid="108" grpId="0"/>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19</a:t>
            </a:fld>
            <a:endParaRPr lang="en-US"/>
          </a:p>
        </p:txBody>
      </p:sp>
      <p:sp>
        <p:nvSpPr>
          <p:cNvPr id="11267" name="Rectangle 74"/>
          <p:cNvSpPr>
            <a:spLocks noChangeArrowheads="1"/>
          </p:cNvSpPr>
          <p:nvPr/>
        </p:nvSpPr>
        <p:spPr bwMode="auto">
          <a:xfrm>
            <a:off x="4078288"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b="1" dirty="0" smtClean="0">
                <a:latin typeface="Times New Roman" pitchFamily="18" charset="0"/>
              </a:rPr>
              <a:t>RB5 </a:t>
            </a:r>
            <a:r>
              <a:rPr lang="en-US" b="1" dirty="0">
                <a:sym typeface="Wingdings" pitchFamily="2" charset="2"/>
              </a:rPr>
              <a:t></a:t>
            </a:r>
            <a:r>
              <a:rPr lang="en-US" b="1" dirty="0"/>
              <a:t> </a:t>
            </a:r>
            <a:r>
              <a:rPr lang="en-US" b="1" dirty="0" smtClean="0">
                <a:latin typeface="Times New Roman" pitchFamily="18" charset="0"/>
              </a:rPr>
              <a:t>rb4+2</a:t>
            </a:r>
            <a:endParaRPr lang="en-US" b="1" dirty="0">
              <a:latin typeface="Times New Roman" pitchFamily="18" charset="0"/>
            </a:endParaRP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1309" name="Text Box 62"/>
          <p:cNvSpPr txBox="1">
            <a:spLocks noChangeArrowheads="1"/>
          </p:cNvSpPr>
          <p:nvPr/>
        </p:nvSpPr>
        <p:spPr bwMode="auto">
          <a:xfrm>
            <a:off x="582612" y="4924425"/>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29225"/>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8" name="Rectangle 77"/>
          <p:cNvSpPr>
            <a:spLocks noChangeArrowheads="1"/>
          </p:cNvSpPr>
          <p:nvPr/>
        </p:nvSpPr>
        <p:spPr bwMode="auto">
          <a:xfrm>
            <a:off x="2362200" y="490537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19" name="Rectangle 78"/>
          <p:cNvSpPr>
            <a:spLocks noChangeArrowheads="1"/>
          </p:cNvSpPr>
          <p:nvPr/>
        </p:nvSpPr>
        <p:spPr bwMode="auto">
          <a:xfrm>
            <a:off x="2362200" y="51927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6a</a:t>
            </a:r>
            <a:endParaRPr lang="en-US" dirty="0">
              <a:solidFill>
                <a:srgbClr val="3333CC"/>
              </a:solidFill>
            </a:endParaRPr>
          </a:p>
        </p:txBody>
      </p:sp>
      <p:sp>
        <p:nvSpPr>
          <p:cNvPr id="99" name="Text Box 56"/>
          <p:cNvSpPr txBox="1">
            <a:spLocks noChangeArrowheads="1"/>
          </p:cNvSpPr>
          <p:nvPr/>
        </p:nvSpPr>
        <p:spPr bwMode="auto">
          <a:xfrm>
            <a:off x="582612" y="4392612"/>
            <a:ext cx="1458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R4,R0,20</a:t>
            </a: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5" name="Rectangle 51"/>
          <p:cNvSpPr>
            <a:spLocks noChangeArrowheads="1"/>
          </p:cNvSpPr>
          <p:nvPr/>
        </p:nvSpPr>
        <p:spPr bwMode="auto">
          <a:xfrm>
            <a:off x="4448175" y="4876800"/>
            <a:ext cx="1724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a:latin typeface="Times New Roman" pitchFamily="18" charset="0"/>
              </a:rPr>
              <a:t>RB3 </a:t>
            </a:r>
            <a:r>
              <a:rPr lang="en-US" dirty="0">
                <a:sym typeface="Wingdings" pitchFamily="2" charset="2"/>
              </a:rPr>
              <a:t></a:t>
            </a:r>
            <a:r>
              <a:rPr lang="en-US" dirty="0"/>
              <a:t> </a:t>
            </a:r>
            <a:r>
              <a:rPr lang="en-US" dirty="0">
                <a:latin typeface="Times New Roman" pitchFamily="18" charset="0"/>
              </a:rPr>
              <a:t>rb2+100</a:t>
            </a:r>
          </a:p>
        </p:txBody>
      </p:sp>
      <p:sp>
        <p:nvSpPr>
          <p:cNvPr id="109" name="Rectangle 52"/>
          <p:cNvSpPr>
            <a:spLocks noChangeArrowheads="1"/>
          </p:cNvSpPr>
          <p:nvPr/>
        </p:nvSpPr>
        <p:spPr bwMode="auto">
          <a:xfrm>
            <a:off x="4448175" y="5159375"/>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RB4 </a:t>
            </a:r>
            <a:r>
              <a:rPr lang="en-US" dirty="0">
                <a:sym typeface="Wingdings" pitchFamily="2" charset="2"/>
              </a:rPr>
              <a:t></a:t>
            </a:r>
            <a:r>
              <a:rPr lang="en-US" dirty="0"/>
              <a:t> </a:t>
            </a:r>
            <a:r>
              <a:rPr lang="en-US" dirty="0">
                <a:latin typeface="Times New Roman" pitchFamily="18" charset="0"/>
              </a:rPr>
              <a:t>R2+2</a:t>
            </a:r>
          </a:p>
        </p:txBody>
      </p:sp>
      <p:sp>
        <p:nvSpPr>
          <p:cNvPr id="113" name="Rectangle 54"/>
          <p:cNvSpPr>
            <a:spLocks noChangeArrowheads="1"/>
          </p:cNvSpPr>
          <p:nvPr/>
        </p:nvSpPr>
        <p:spPr bwMode="auto">
          <a:xfrm>
            <a:off x="4078288" y="2779713"/>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RB7 </a:t>
            </a:r>
            <a:r>
              <a:rPr lang="en-US" dirty="0">
                <a:sym typeface="Wingdings" pitchFamily="2" charset="2"/>
              </a:rPr>
              <a:t></a:t>
            </a:r>
            <a:r>
              <a:rPr lang="en-US" dirty="0"/>
              <a:t> </a:t>
            </a:r>
            <a:r>
              <a:rPr lang="en-US" dirty="0" smtClean="0">
                <a:latin typeface="Times New Roman" pitchFamily="18" charset="0"/>
              </a:rPr>
              <a:t>rb5+R0</a:t>
            </a:r>
            <a:endParaRPr lang="en-US" dirty="0">
              <a:latin typeface="Times New Roman" pitchFamily="18" charset="0"/>
            </a:endParaRPr>
          </a:p>
        </p:txBody>
      </p:sp>
      <p:sp>
        <p:nvSpPr>
          <p:cNvPr id="114" name="Rectangle 55"/>
          <p:cNvSpPr>
            <a:spLocks noChangeArrowheads="1"/>
          </p:cNvSpPr>
          <p:nvPr/>
        </p:nvSpPr>
        <p:spPr bwMode="auto">
          <a:xfrm>
            <a:off x="4078288" y="2419350"/>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RB6 </a:t>
            </a:r>
            <a:r>
              <a:rPr lang="en-US" dirty="0">
                <a:sym typeface="Wingdings" pitchFamily="2" charset="2"/>
              </a:rPr>
              <a:t></a:t>
            </a:r>
            <a:r>
              <a:rPr lang="en-US" dirty="0"/>
              <a:t> </a:t>
            </a:r>
            <a:r>
              <a:rPr lang="en-US" dirty="0">
                <a:latin typeface="Times New Roman" pitchFamily="18" charset="0"/>
              </a:rPr>
              <a:t>R0+6</a:t>
            </a:r>
          </a:p>
        </p:txBody>
      </p:sp>
      <p:sp>
        <p:nvSpPr>
          <p:cNvPr id="115"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16"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1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Addi</a:t>
            </a:r>
            <a:r>
              <a:rPr lang="en-US" sz="1400" dirty="0"/>
              <a:t> R9,R0,9</a:t>
            </a:r>
          </a:p>
        </p:txBody>
      </p:sp>
      <p:sp>
        <p:nvSpPr>
          <p:cNvPr id="118"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Addi</a:t>
            </a:r>
            <a:r>
              <a:rPr lang="en-US" sz="1400" dirty="0"/>
              <a:t> R8,R0,8</a:t>
            </a:r>
          </a:p>
        </p:txBody>
      </p:sp>
      <p:sp>
        <p:nvSpPr>
          <p:cNvPr id="119" name="Text Box 82"/>
          <p:cNvSpPr txBox="1">
            <a:spLocks noChangeArrowheads="1"/>
          </p:cNvSpPr>
          <p:nvPr/>
        </p:nvSpPr>
        <p:spPr bwMode="auto">
          <a:xfrm>
            <a:off x="561975" y="5813932"/>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a:t>Add R7,R5,R0</a:t>
            </a:r>
          </a:p>
        </p:txBody>
      </p:sp>
      <p:sp>
        <p:nvSpPr>
          <p:cNvPr id="120" name="Text Box 83"/>
          <p:cNvSpPr txBox="1">
            <a:spLocks noChangeArrowheads="1"/>
          </p:cNvSpPr>
          <p:nvPr/>
        </p:nvSpPr>
        <p:spPr bwMode="auto">
          <a:xfrm>
            <a:off x="560387" y="5525007"/>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1" name="Rectangle 78"/>
          <p:cNvSpPr>
            <a:spLocks noChangeArrowheads="1"/>
          </p:cNvSpPr>
          <p:nvPr/>
        </p:nvSpPr>
        <p:spPr bwMode="auto">
          <a:xfrm>
            <a:off x="2362200" y="55090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2" name="Rectangle 78"/>
          <p:cNvSpPr>
            <a:spLocks noChangeArrowheads="1"/>
          </p:cNvSpPr>
          <p:nvPr/>
        </p:nvSpPr>
        <p:spPr bwMode="auto">
          <a:xfrm>
            <a:off x="2362200" y="575678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2"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23"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0" name="Rectangle 59"/>
          <p:cNvSpPr>
            <a:spLocks noChangeArrowheads="1"/>
          </p:cNvSpPr>
          <p:nvPr/>
        </p:nvSpPr>
        <p:spPr bwMode="auto">
          <a:xfrm>
            <a:off x="2381250" y="43275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00B050"/>
                </a:solidFill>
                <a:latin typeface="Times New Roman" pitchFamily="18" charset="0"/>
              </a:rPr>
              <a:t>ok</a:t>
            </a:r>
          </a:p>
        </p:txBody>
      </p:sp>
      <p:sp>
        <p:nvSpPr>
          <p:cNvPr id="101" name="Rectangle 83"/>
          <p:cNvSpPr>
            <a:spLocks noChangeArrowheads="1"/>
          </p:cNvSpPr>
          <p:nvPr/>
        </p:nvSpPr>
        <p:spPr bwMode="auto">
          <a:xfrm>
            <a:off x="5013325" y="6084888"/>
            <a:ext cx="1214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R4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RB2</a:t>
            </a:r>
          </a:p>
        </p:txBody>
      </p:sp>
      <p:cxnSp>
        <p:nvCxnSpPr>
          <p:cNvPr id="102" name="AutoShape 95"/>
          <p:cNvCxnSpPr>
            <a:cxnSpLocks noChangeShapeType="1"/>
            <a:endCxn id="101" idx="1"/>
          </p:cNvCxnSpPr>
          <p:nvPr/>
        </p:nvCxnSpPr>
        <p:spPr bwMode="auto">
          <a:xfrm>
            <a:off x="2994025" y="4491038"/>
            <a:ext cx="2019300" cy="1778000"/>
          </a:xfrm>
          <a:prstGeom prst="curvedConnector3">
            <a:avLst>
              <a:gd name="adj1" fmla="val 50000"/>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124" name="Rectangle 51"/>
          <p:cNvSpPr>
            <a:spLocks noChangeArrowheads="1"/>
          </p:cNvSpPr>
          <p:nvPr/>
        </p:nvSpPr>
        <p:spPr bwMode="auto">
          <a:xfrm>
            <a:off x="1312863" y="12319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a:latin typeface="Times New Roman" pitchFamily="18" charset="0"/>
              </a:rPr>
              <a:t>rb2</a:t>
            </a:r>
          </a:p>
        </p:txBody>
      </p:sp>
    </p:spTree>
    <p:extLst>
      <p:ext uri="{BB962C8B-B14F-4D97-AF65-F5344CB8AC3E}">
        <p14:creationId xmlns:p14="http://schemas.microsoft.com/office/powerpoint/2010/main" val="341638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left)">
                                      <p:cBhvr>
                                        <p:cTn id="10" dur="500"/>
                                        <p:tgtEl>
                                          <p:spTgt spid="101"/>
                                        </p:tgtEl>
                                      </p:cBhvr>
                                    </p:animEffect>
                                  </p:childTnLst>
                                </p:cTn>
                              </p:par>
                            </p:childTnLst>
                          </p:cTn>
                        </p:par>
                        <p:par>
                          <p:cTn id="11" fill="hold">
                            <p:stCondLst>
                              <p:cond delay="500"/>
                            </p:stCondLst>
                            <p:childTnLst>
                              <p:par>
                                <p:cTn id="12" presetID="26" presetClass="exit" presetSubtype="0" fill="hold" grpId="0" nodeType="afterEffect">
                                  <p:stCondLst>
                                    <p:cond delay="0"/>
                                  </p:stCondLst>
                                  <p:childTnLst>
                                    <p:animEffect transition="out" filter="wipe(down)">
                                      <p:cBhvr>
                                        <p:cTn id="13" dur="90" accel="50000">
                                          <p:stCondLst>
                                            <p:cond delay="910"/>
                                          </p:stCondLst>
                                        </p:cTn>
                                        <p:tgtEl>
                                          <p:spTgt spid="124"/>
                                        </p:tgtEl>
                                      </p:cBhvr>
                                    </p:animEffect>
                                    <p:anim calcmode="lin" valueType="num">
                                      <p:cBhvr>
                                        <p:cTn id="14" dur="911" tmFilter="0,0; 0.14,0.31; 0.43,0.73; 0.71,0.91; 1.0,1.0">
                                          <p:stCondLst>
                                            <p:cond delay="0"/>
                                          </p:stCondLst>
                                        </p:cTn>
                                        <p:tgtEl>
                                          <p:spTgt spid="124"/>
                                        </p:tgtEl>
                                        <p:attrNameLst>
                                          <p:attrName>ppt_x</p:attrName>
                                        </p:attrNameLst>
                                      </p:cBhvr>
                                      <p:tavLst>
                                        <p:tav tm="0">
                                          <p:val>
                                            <p:strVal val="ppt_x"/>
                                          </p:val>
                                        </p:tav>
                                        <p:tav tm="100000">
                                          <p:val>
                                            <p:strVal val="#ppt_x+0.25"/>
                                          </p:val>
                                        </p:tav>
                                      </p:tavLst>
                                    </p:anim>
                                    <p:anim calcmode="lin" valueType="num">
                                      <p:cBhvr>
                                        <p:cTn id="15" dur="89">
                                          <p:stCondLst>
                                            <p:cond delay="911"/>
                                          </p:stCondLst>
                                        </p:cTn>
                                        <p:tgtEl>
                                          <p:spTgt spid="124"/>
                                        </p:tgtEl>
                                        <p:attrNameLst>
                                          <p:attrName>ppt_x</p:attrName>
                                        </p:attrNameLst>
                                      </p:cBhvr>
                                      <p:tavLst>
                                        <p:tav tm="0">
                                          <p:val>
                                            <p:strVal val="ppt_x"/>
                                          </p:val>
                                        </p:tav>
                                        <p:tav tm="100000">
                                          <p:val>
                                            <p:strVal val="ppt_x"/>
                                          </p:val>
                                        </p:tav>
                                      </p:tavLst>
                                    </p:anim>
                                    <p:anim calcmode="lin" valueType="num">
                                      <p:cBhvr>
                                        <p:cTn id="16" dur="332" tmFilter="0.0,0.0;0.25,0.07;0.50,0.2;0.75,0.467;1.0,1.0">
                                          <p:stCondLst>
                                            <p:cond delay="0"/>
                                          </p:stCondLst>
                                        </p:cTn>
                                        <p:tgtEl>
                                          <p:spTgt spid="12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7" dur="332" tmFilter="0, 0; 0.125,0.2665; 0.25,0.4; 0.375,0.465; 0.5,0.5;  0.625,0.535; 0.75,0.6; 0.875,0.7335; 1,1">
                                          <p:stCondLst>
                                            <p:cond delay="332"/>
                                          </p:stCondLst>
                                        </p:cTn>
                                        <p:tgtEl>
                                          <p:spTgt spid="12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8" dur="166" tmFilter="0, 0; 0.125,0.2665; 0.25,0.4; 0.375,0.465; 0.5,0.5;  0.625,0.535; 0.75,0.6; 0.875,0.7335; 1,1">
                                          <p:stCondLst>
                                            <p:cond delay="662"/>
                                          </p:stCondLst>
                                        </p:cTn>
                                        <p:tgtEl>
                                          <p:spTgt spid="12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 dur="82" tmFilter="0, 0; 0.125,0.2665; 0.25,0.4; 0.375,0.465; 0.5,0.5;  0.625,0.535; 0.75,0.6; 0.875,0.7335; 1,1">
                                          <p:stCondLst>
                                            <p:cond delay="828"/>
                                          </p:stCondLst>
                                        </p:cTn>
                                        <p:tgtEl>
                                          <p:spTgt spid="12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0" dur="90" accel="50000">
                                          <p:stCondLst>
                                            <p:cond delay="910"/>
                                          </p:stCondLst>
                                        </p:cTn>
                                        <p:tgtEl>
                                          <p:spTgt spid="124"/>
                                        </p:tgtEl>
                                        <p:attrNameLst>
                                          <p:attrName>ppt_y</p:attrName>
                                        </p:attrNameLst>
                                      </p:cBhvr>
                                      <p:tavLst>
                                        <p:tav tm="0">
                                          <p:val>
                                            <p:strVal val="ppt_y"/>
                                          </p:val>
                                        </p:tav>
                                        <p:tav tm="100000">
                                          <p:val>
                                            <p:strVal val="ppt_y+ppt_h"/>
                                          </p:val>
                                        </p:tav>
                                      </p:tavLst>
                                    </p:anim>
                                    <p:animScale>
                                      <p:cBhvr>
                                        <p:cTn id="21" dur="13">
                                          <p:stCondLst>
                                            <p:cond delay="310"/>
                                          </p:stCondLst>
                                        </p:cTn>
                                        <p:tgtEl>
                                          <p:spTgt spid="124"/>
                                        </p:tgtEl>
                                      </p:cBhvr>
                                      <p:to x="100000" y="60000"/>
                                    </p:animScale>
                                    <p:animScale>
                                      <p:cBhvr>
                                        <p:cTn id="22" dur="83" decel="50000">
                                          <p:stCondLst>
                                            <p:cond delay="323"/>
                                          </p:stCondLst>
                                        </p:cTn>
                                        <p:tgtEl>
                                          <p:spTgt spid="124"/>
                                        </p:tgtEl>
                                      </p:cBhvr>
                                      <p:to x="100000" y="100000"/>
                                    </p:animScale>
                                    <p:animScale>
                                      <p:cBhvr>
                                        <p:cTn id="23" dur="13">
                                          <p:stCondLst>
                                            <p:cond delay="656"/>
                                          </p:stCondLst>
                                        </p:cTn>
                                        <p:tgtEl>
                                          <p:spTgt spid="124"/>
                                        </p:tgtEl>
                                      </p:cBhvr>
                                      <p:to x="100000" y="80000"/>
                                    </p:animScale>
                                    <p:animScale>
                                      <p:cBhvr>
                                        <p:cTn id="24" dur="83" decel="50000">
                                          <p:stCondLst>
                                            <p:cond delay="669"/>
                                          </p:stCondLst>
                                        </p:cTn>
                                        <p:tgtEl>
                                          <p:spTgt spid="124"/>
                                        </p:tgtEl>
                                      </p:cBhvr>
                                      <p:to x="100000" y="100000"/>
                                    </p:animScale>
                                    <p:animScale>
                                      <p:cBhvr>
                                        <p:cTn id="25" dur="13">
                                          <p:stCondLst>
                                            <p:cond delay="821"/>
                                          </p:stCondLst>
                                        </p:cTn>
                                        <p:tgtEl>
                                          <p:spTgt spid="124"/>
                                        </p:tgtEl>
                                      </p:cBhvr>
                                      <p:to x="100000" y="90000"/>
                                    </p:animScale>
                                    <p:animScale>
                                      <p:cBhvr>
                                        <p:cTn id="26" dur="83" decel="50000">
                                          <p:stCondLst>
                                            <p:cond delay="834"/>
                                          </p:stCondLst>
                                        </p:cTn>
                                        <p:tgtEl>
                                          <p:spTgt spid="124"/>
                                        </p:tgtEl>
                                      </p:cBhvr>
                                      <p:to x="100000" y="100000"/>
                                    </p:animScale>
                                    <p:animScale>
                                      <p:cBhvr>
                                        <p:cTn id="27" dur="13">
                                          <p:stCondLst>
                                            <p:cond delay="904"/>
                                          </p:stCondLst>
                                        </p:cTn>
                                        <p:tgtEl>
                                          <p:spTgt spid="124"/>
                                        </p:tgtEl>
                                      </p:cBhvr>
                                      <p:to x="100000" y="95000"/>
                                    </p:animScale>
                                    <p:animScale>
                                      <p:cBhvr>
                                        <p:cTn id="28" dur="83" decel="50000">
                                          <p:stCondLst>
                                            <p:cond delay="917"/>
                                          </p:stCondLst>
                                        </p:cTn>
                                        <p:tgtEl>
                                          <p:spTgt spid="124"/>
                                        </p:tgtEl>
                                      </p:cBhvr>
                                      <p:to x="100000" y="100000"/>
                                    </p:animScale>
                                    <p:set>
                                      <p:cBhvr>
                                        <p:cTn id="29" dur="1" fill="hold">
                                          <p:stCondLst>
                                            <p:cond delay="999"/>
                                          </p:stCondLst>
                                        </p:cTn>
                                        <p:tgtEl>
                                          <p:spTgt spid="12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0" nodeType="clickEffect">
                                  <p:stCondLst>
                                    <p:cond delay="0"/>
                                  </p:stCondLst>
                                  <p:childTnLst>
                                    <p:anim calcmode="lin" valueType="num">
                                      <p:cBhvr additive="base">
                                        <p:cTn id="33" dur="500"/>
                                        <p:tgtEl>
                                          <p:spTgt spid="100"/>
                                        </p:tgtEl>
                                        <p:attrNameLst>
                                          <p:attrName>ppt_x</p:attrName>
                                        </p:attrNameLst>
                                      </p:cBhvr>
                                      <p:tavLst>
                                        <p:tav tm="0">
                                          <p:val>
                                            <p:strVal val="ppt_x"/>
                                          </p:val>
                                        </p:tav>
                                        <p:tav tm="100000">
                                          <p:val>
                                            <p:strVal val="ppt_x"/>
                                          </p:val>
                                        </p:tav>
                                      </p:tavLst>
                                    </p:anim>
                                    <p:anim calcmode="lin" valueType="num">
                                      <p:cBhvr additive="base">
                                        <p:cTn id="34" dur="500"/>
                                        <p:tgtEl>
                                          <p:spTgt spid="100"/>
                                        </p:tgtEl>
                                        <p:attrNameLst>
                                          <p:attrName>ppt_y</p:attrName>
                                        </p:attrNameLst>
                                      </p:cBhvr>
                                      <p:tavLst>
                                        <p:tav tm="0">
                                          <p:val>
                                            <p:strVal val="ppt_y"/>
                                          </p:val>
                                        </p:tav>
                                        <p:tav tm="100000">
                                          <p:val>
                                            <p:strVal val="1+ppt_h/2"/>
                                          </p:val>
                                        </p:tav>
                                      </p:tavLst>
                                    </p:anim>
                                    <p:set>
                                      <p:cBhvr>
                                        <p:cTn id="35" dur="1" fill="hold">
                                          <p:stCondLst>
                                            <p:cond delay="499"/>
                                          </p:stCondLst>
                                        </p:cTn>
                                        <p:tgtEl>
                                          <p:spTgt spid="100"/>
                                        </p:tgtEl>
                                        <p:attrNameLst>
                                          <p:attrName>style.visibility</p:attrName>
                                        </p:attrNameLst>
                                      </p:cBhvr>
                                      <p:to>
                                        <p:strVal val="hidden"/>
                                      </p:to>
                                    </p:set>
                                  </p:childTnLst>
                                </p:cTn>
                              </p:par>
                              <p:par>
                                <p:cTn id="36" presetID="2" presetClass="exit" presetSubtype="4" fill="hold" grpId="0" nodeType="withEffect">
                                  <p:stCondLst>
                                    <p:cond delay="0"/>
                                  </p:stCondLst>
                                  <p:childTnLst>
                                    <p:anim calcmode="lin" valueType="num">
                                      <p:cBhvr additive="base">
                                        <p:cTn id="37" dur="500"/>
                                        <p:tgtEl>
                                          <p:spTgt spid="99"/>
                                        </p:tgtEl>
                                        <p:attrNameLst>
                                          <p:attrName>ppt_x</p:attrName>
                                        </p:attrNameLst>
                                      </p:cBhvr>
                                      <p:tavLst>
                                        <p:tav tm="0">
                                          <p:val>
                                            <p:strVal val="ppt_x"/>
                                          </p:val>
                                        </p:tav>
                                        <p:tav tm="100000">
                                          <p:val>
                                            <p:strVal val="ppt_x"/>
                                          </p:val>
                                        </p:tav>
                                      </p:tavLst>
                                    </p:anim>
                                    <p:anim calcmode="lin" valueType="num">
                                      <p:cBhvr additive="base">
                                        <p:cTn id="38" dur="500"/>
                                        <p:tgtEl>
                                          <p:spTgt spid="99"/>
                                        </p:tgtEl>
                                        <p:attrNameLst>
                                          <p:attrName>ppt_y</p:attrName>
                                        </p:attrNameLst>
                                      </p:cBhvr>
                                      <p:tavLst>
                                        <p:tav tm="0">
                                          <p:val>
                                            <p:strVal val="ppt_y"/>
                                          </p:val>
                                        </p:tav>
                                        <p:tav tm="100000">
                                          <p:val>
                                            <p:strVal val="1+ppt_h/2"/>
                                          </p:val>
                                        </p:tav>
                                      </p:tavLst>
                                    </p:anim>
                                    <p:set>
                                      <p:cBhvr>
                                        <p:cTn id="39" dur="1" fill="hold">
                                          <p:stCondLst>
                                            <p:cond delay="4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165BD55-FFBE-4076-9B5A-BAC852718990}" type="slidenum">
              <a:rPr lang="he-IL"/>
              <a:pPr>
                <a:defRPr/>
              </a:pPr>
              <a:t>2</a:t>
            </a:fld>
            <a:endParaRPr lang="en-US"/>
          </a:p>
        </p:txBody>
      </p:sp>
      <p:sp>
        <p:nvSpPr>
          <p:cNvPr id="3077" name="Rectangle 2"/>
          <p:cNvSpPr>
            <a:spLocks noGrp="1" noChangeArrowheads="1"/>
          </p:cNvSpPr>
          <p:nvPr>
            <p:ph type="title"/>
          </p:nvPr>
        </p:nvSpPr>
        <p:spPr>
          <a:xfrm>
            <a:off x="457200" y="274638"/>
            <a:ext cx="8229600" cy="487362"/>
          </a:xfrm>
        </p:spPr>
        <p:txBody>
          <a:bodyPr/>
          <a:lstStyle/>
          <a:p>
            <a:pPr eaLnBrk="1" hangingPunct="1"/>
            <a:r>
              <a:rPr lang="he-IL" sz="3200" dirty="0" smtClean="0">
                <a:solidFill>
                  <a:srgbClr val="3333CC"/>
                </a:solidFill>
              </a:rPr>
              <a:t>שאלה 1 – </a:t>
            </a:r>
            <a:r>
              <a:rPr lang="en-US" sz="3200" dirty="0" smtClean="0">
                <a:solidFill>
                  <a:srgbClr val="3333CC"/>
                </a:solidFill>
              </a:rPr>
              <a:t>OOOE</a:t>
            </a:r>
            <a:r>
              <a:rPr lang="he-IL" sz="3200" dirty="0" smtClean="0">
                <a:solidFill>
                  <a:srgbClr val="3333CC"/>
                </a:solidFill>
              </a:rPr>
              <a:t> (35 נק')</a:t>
            </a:r>
            <a:endParaRPr lang="en-US" sz="3200" dirty="0" smtClean="0">
              <a:solidFill>
                <a:srgbClr val="3333CC"/>
              </a:solidFill>
            </a:endParaRPr>
          </a:p>
        </p:txBody>
      </p:sp>
      <p:sp>
        <p:nvSpPr>
          <p:cNvPr id="3078" name="Rectangle 3"/>
          <p:cNvSpPr>
            <a:spLocks noGrp="1" noChangeArrowheads="1"/>
          </p:cNvSpPr>
          <p:nvPr>
            <p:ph type="body" idx="1"/>
          </p:nvPr>
        </p:nvSpPr>
        <p:spPr>
          <a:xfrm>
            <a:off x="304800" y="1219200"/>
            <a:ext cx="8610600" cy="4525963"/>
          </a:xfrm>
        </p:spPr>
        <p:txBody>
          <a:bodyPr/>
          <a:lstStyle/>
          <a:p>
            <a:pPr eaLnBrk="1" hangingPunct="1">
              <a:lnSpc>
                <a:spcPct val="80000"/>
              </a:lnSpc>
            </a:pPr>
            <a:r>
              <a:rPr lang="he-IL" sz="2000" dirty="0" smtClean="0"/>
              <a:t>נתונה מערכת אשר עובדת בשיטת </a:t>
            </a:r>
            <a:r>
              <a:rPr lang="en-US" sz="2000" dirty="0" smtClean="0"/>
              <a:t>OOO</a:t>
            </a:r>
            <a:r>
              <a:rPr lang="he-IL" sz="2000" dirty="0" smtClean="0"/>
              <a:t> כפי </a:t>
            </a:r>
            <a:r>
              <a:rPr lang="he-IL" sz="2000" dirty="0"/>
              <a:t>שלמדנו </a:t>
            </a:r>
            <a:r>
              <a:rPr lang="he-IL" sz="2000" dirty="0" smtClean="0"/>
              <a:t>בכיתה</a:t>
            </a:r>
          </a:p>
          <a:p>
            <a:pPr eaLnBrk="1" hangingPunct="1">
              <a:lnSpc>
                <a:spcPct val="80000"/>
              </a:lnSpc>
            </a:pPr>
            <a:endParaRPr lang="en-US" sz="2000" dirty="0" smtClean="0"/>
          </a:p>
          <a:p>
            <a:pPr eaLnBrk="1" hangingPunct="1">
              <a:lnSpc>
                <a:spcPct val="80000"/>
              </a:lnSpc>
            </a:pPr>
            <a:r>
              <a:rPr lang="he-IL" sz="2000" dirty="0" smtClean="0"/>
              <a:t>המערכת יכולה לבצע</a:t>
            </a:r>
            <a:r>
              <a:rPr lang="en-US" sz="2000" dirty="0" smtClean="0"/>
              <a:t>:</a:t>
            </a:r>
            <a:endParaRPr lang="ar-SA" sz="2000" dirty="0" smtClean="0"/>
          </a:p>
          <a:p>
            <a:pPr eaLnBrk="1" hangingPunct="1">
              <a:lnSpc>
                <a:spcPct val="80000"/>
              </a:lnSpc>
              <a:buFontTx/>
              <a:buChar char="-"/>
            </a:pPr>
            <a:r>
              <a:rPr lang="he-IL" sz="2000" dirty="0" smtClean="0"/>
              <a:t>שתי פעולות </a:t>
            </a:r>
            <a:r>
              <a:rPr lang="en-US" sz="2000" dirty="0" smtClean="0"/>
              <a:t>fetch  </a:t>
            </a:r>
            <a:r>
              <a:rPr lang="ar-SA" sz="2000" dirty="0" smtClean="0"/>
              <a:t> </a:t>
            </a:r>
            <a:r>
              <a:rPr lang="he-IL" sz="2000" dirty="0" smtClean="0"/>
              <a:t>כל מחזור שעון</a:t>
            </a:r>
            <a:endParaRPr lang="en-US" sz="2000" dirty="0"/>
          </a:p>
          <a:p>
            <a:pPr eaLnBrk="1" hangingPunct="1">
              <a:lnSpc>
                <a:spcPct val="80000"/>
              </a:lnSpc>
              <a:buFontTx/>
              <a:buChar char="-"/>
            </a:pPr>
            <a:r>
              <a:rPr lang="he-IL" sz="2000" dirty="0" smtClean="0"/>
              <a:t>שתי פעולות </a:t>
            </a:r>
            <a:r>
              <a:rPr lang="en-US" sz="2000" dirty="0" smtClean="0"/>
              <a:t>decode </a:t>
            </a:r>
            <a:r>
              <a:rPr lang="ar-SA" sz="2000" dirty="0" smtClean="0"/>
              <a:t> </a:t>
            </a:r>
            <a:r>
              <a:rPr lang="he-IL" sz="2000" dirty="0" smtClean="0"/>
              <a:t>כל מחזור שעון</a:t>
            </a:r>
            <a:endParaRPr lang="en-US" sz="2000" dirty="0"/>
          </a:p>
          <a:p>
            <a:pPr eaLnBrk="1" hangingPunct="1">
              <a:lnSpc>
                <a:spcPct val="80000"/>
              </a:lnSpc>
              <a:buFontTx/>
              <a:buChar char="-"/>
            </a:pPr>
            <a:r>
              <a:rPr lang="he-IL" sz="2000" dirty="0" smtClean="0"/>
              <a:t>שתי פעולות </a:t>
            </a:r>
            <a:r>
              <a:rPr lang="en-US" sz="2000" dirty="0" smtClean="0"/>
              <a:t>ALU integer </a:t>
            </a:r>
            <a:r>
              <a:rPr lang="ar-SA" sz="2000" dirty="0" smtClean="0"/>
              <a:t> </a:t>
            </a:r>
            <a:r>
              <a:rPr lang="he-IL" sz="2000" dirty="0" smtClean="0"/>
              <a:t>כל מחזור שעון (כל פעולה לוקחת מחזור אחד בלבד)</a:t>
            </a:r>
            <a:endParaRPr lang="en-US" sz="2000" dirty="0"/>
          </a:p>
          <a:p>
            <a:pPr eaLnBrk="1" hangingPunct="1">
              <a:lnSpc>
                <a:spcPct val="80000"/>
              </a:lnSpc>
              <a:buFontTx/>
              <a:buChar char="-"/>
            </a:pPr>
            <a:r>
              <a:rPr lang="he-IL" sz="2000" dirty="0" smtClean="0"/>
              <a:t>פעולת </a:t>
            </a:r>
            <a:r>
              <a:rPr lang="en-US" sz="2000" dirty="0" smtClean="0"/>
              <a:t>load </a:t>
            </a:r>
            <a:r>
              <a:rPr lang="ar-SA" sz="2000" dirty="0" smtClean="0"/>
              <a:t> </a:t>
            </a:r>
            <a:r>
              <a:rPr lang="he-IL" sz="2000" dirty="0" smtClean="0"/>
              <a:t>או </a:t>
            </a:r>
            <a:r>
              <a:rPr lang="en-US" sz="2000" dirty="0" smtClean="0"/>
              <a:t>store </a:t>
            </a:r>
            <a:r>
              <a:rPr lang="ar-SA" sz="2000" dirty="0" smtClean="0"/>
              <a:t> </a:t>
            </a:r>
            <a:r>
              <a:rPr lang="he-IL" sz="2000" dirty="0" smtClean="0"/>
              <a:t>כל 5 מחזורי שעון (קרי הפעולות </a:t>
            </a:r>
            <a:r>
              <a:rPr lang="he-IL" sz="2000" u="sng" dirty="0" smtClean="0"/>
              <a:t>אינן</a:t>
            </a:r>
            <a:r>
              <a:rPr lang="he-IL" sz="2000" dirty="0" smtClean="0"/>
              <a:t> </a:t>
            </a:r>
            <a:r>
              <a:rPr lang="en-US" sz="2000" dirty="0" smtClean="0"/>
              <a:t>pipeline</a:t>
            </a:r>
            <a:r>
              <a:rPr lang="he-IL" sz="2000" dirty="0" smtClean="0"/>
              <a:t> ולוקחות 5</a:t>
            </a:r>
            <a:r>
              <a:rPr lang="en-US" sz="2000" dirty="0" smtClean="0"/>
              <a:t> </a:t>
            </a:r>
            <a:r>
              <a:rPr lang="he-IL" sz="2000" dirty="0" smtClean="0"/>
              <a:t>מחזורי שעון לביצוע)</a:t>
            </a:r>
            <a:endParaRPr lang="en-US" sz="2000" dirty="0" smtClean="0"/>
          </a:p>
          <a:p>
            <a:pPr eaLnBrk="1" hangingPunct="1">
              <a:lnSpc>
                <a:spcPct val="80000"/>
              </a:lnSpc>
            </a:pPr>
            <a:endParaRPr lang="he-IL" sz="2000" dirty="0" smtClean="0"/>
          </a:p>
          <a:p>
            <a:pPr eaLnBrk="1" hangingPunct="1">
              <a:lnSpc>
                <a:spcPct val="80000"/>
              </a:lnSpc>
            </a:pPr>
            <a:r>
              <a:rPr lang="he-IL" sz="2000" dirty="0" smtClean="0"/>
              <a:t>הניחו גדלי תורים (</a:t>
            </a:r>
            <a:r>
              <a:rPr lang="en-US" sz="2000" dirty="0" smtClean="0"/>
              <a:t>rob, mob, RS</a:t>
            </a:r>
            <a:r>
              <a:rPr lang="ar-SA" sz="2000" dirty="0" smtClean="0"/>
              <a:t>) </a:t>
            </a:r>
            <a:r>
              <a:rPr lang="he-IL" sz="2000" dirty="0" smtClean="0"/>
              <a:t>גדולים כרצונכם</a:t>
            </a:r>
            <a:r>
              <a:rPr lang="en-US" sz="2000" dirty="0" smtClean="0"/>
              <a:t>.</a:t>
            </a:r>
            <a:endParaRPr lang="ar-SA" sz="2000" dirty="0" smtClean="0"/>
          </a:p>
          <a:p>
            <a:pPr eaLnBrk="1" hangingPunct="1">
              <a:lnSpc>
                <a:spcPct val="80000"/>
              </a:lnSpc>
            </a:pPr>
            <a:r>
              <a:rPr lang="he-IL" sz="2000" dirty="0" smtClean="0"/>
              <a:t>המערכת יכולה לבצע את כל סוגי ה</a:t>
            </a:r>
            <a:r>
              <a:rPr lang="ar-SA" sz="2000" dirty="0" smtClean="0"/>
              <a:t>-</a:t>
            </a:r>
            <a:r>
              <a:rPr lang="en-US" sz="2000" dirty="0" smtClean="0"/>
              <a:t>bypassing </a:t>
            </a:r>
            <a:r>
              <a:rPr lang="ar-SA" sz="2000" dirty="0" smtClean="0"/>
              <a:t> </a:t>
            </a:r>
            <a:r>
              <a:rPr lang="he-IL" sz="2000" dirty="0" smtClean="0"/>
              <a:t>מכל שלב לכל שלב</a:t>
            </a:r>
            <a:r>
              <a:rPr lang="en-US" sz="2000" dirty="0" smtClean="0"/>
              <a:t>.</a:t>
            </a:r>
            <a:endParaRPr lang="ar-SA" sz="2000" dirty="0" smtClean="0"/>
          </a:p>
          <a:p>
            <a:pPr eaLnBrk="1" hangingPunct="1">
              <a:lnSpc>
                <a:spcPct val="80000"/>
              </a:lnSpc>
            </a:pPr>
            <a:r>
              <a:rPr lang="he-IL" sz="2000" dirty="0" smtClean="0"/>
              <a:t>למערכת </a:t>
            </a:r>
            <a:r>
              <a:rPr lang="en-US" sz="2000" dirty="0" smtClean="0"/>
              <a:t>branch prediction </a:t>
            </a:r>
            <a:r>
              <a:rPr lang="ar-SA" sz="2000" dirty="0" smtClean="0"/>
              <a:t> </a:t>
            </a:r>
            <a:r>
              <a:rPr lang="he-IL" sz="2000" dirty="0" smtClean="0"/>
              <a:t>אידיאלי (קרי שאינו טועה לעולם</a:t>
            </a:r>
            <a:r>
              <a:rPr lang="ar-SA" sz="2000" dirty="0" smtClean="0"/>
              <a:t>)</a:t>
            </a:r>
            <a:r>
              <a:rPr lang="en-US" sz="2000" dirty="0" smtClean="0"/>
              <a:t>.</a:t>
            </a:r>
          </a:p>
        </p:txBody>
      </p:sp>
      <p:sp>
        <p:nvSpPr>
          <p:cNvPr id="3" name="TextBox 2"/>
          <p:cNvSpPr txBox="1"/>
          <p:nvPr/>
        </p:nvSpPr>
        <p:spPr>
          <a:xfrm>
            <a:off x="381000" y="5943600"/>
            <a:ext cx="4051174" cy="646331"/>
          </a:xfrm>
          <a:prstGeom prst="rect">
            <a:avLst/>
          </a:prstGeom>
          <a:noFill/>
          <a:ln>
            <a:solidFill>
              <a:srgbClr val="3333CC"/>
            </a:solidFill>
          </a:ln>
        </p:spPr>
        <p:txBody>
          <a:bodyPr wrap="none" rtlCol="0">
            <a:spAutoFit/>
          </a:bodyPr>
          <a:lstStyle/>
          <a:p>
            <a:pPr marL="285750" indent="-285750" algn="l">
              <a:buFontTx/>
              <a:buChar char="-"/>
            </a:pPr>
            <a:r>
              <a:rPr lang="en-US" dirty="0" smtClean="0">
                <a:solidFill>
                  <a:srgbClr val="3333CC"/>
                </a:solidFill>
              </a:rPr>
              <a:t>2 fetch, 2 decode, 2 ALU  per cycle</a:t>
            </a:r>
          </a:p>
          <a:p>
            <a:pPr marL="285750" indent="-285750" algn="l">
              <a:buFontTx/>
              <a:buChar char="-"/>
            </a:pPr>
            <a:r>
              <a:rPr lang="en-US" dirty="0" smtClean="0">
                <a:solidFill>
                  <a:srgbClr val="3333CC"/>
                </a:solidFill>
              </a:rPr>
              <a:t>Load/Store: 5 cycles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20</a:t>
            </a:fld>
            <a:endParaRPr lang="en-US"/>
          </a:p>
        </p:txBody>
      </p:sp>
      <p:sp>
        <p:nvSpPr>
          <p:cNvPr id="11267" name="Rectangle 74"/>
          <p:cNvSpPr>
            <a:spLocks noChangeArrowheads="1"/>
          </p:cNvSpPr>
          <p:nvPr/>
        </p:nvSpPr>
        <p:spPr bwMode="auto">
          <a:xfrm>
            <a:off x="4078288" y="4214813"/>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b="1" dirty="0" smtClean="0">
                <a:latin typeface="Times New Roman" pitchFamily="18" charset="0"/>
              </a:rPr>
              <a:t>RB5 </a:t>
            </a:r>
            <a:r>
              <a:rPr lang="en-US" b="1" dirty="0">
                <a:sym typeface="Wingdings" pitchFamily="2" charset="2"/>
              </a:rPr>
              <a:t></a:t>
            </a:r>
            <a:r>
              <a:rPr lang="en-US" b="1" dirty="0"/>
              <a:t> </a:t>
            </a:r>
            <a:r>
              <a:rPr lang="en-US" b="1" dirty="0" smtClean="0">
                <a:latin typeface="Times New Roman" pitchFamily="18" charset="0"/>
              </a:rPr>
              <a:t>rb4+2</a:t>
            </a:r>
            <a:endParaRPr lang="en-US" b="1" dirty="0">
              <a:latin typeface="Times New Roman" pitchFamily="18" charset="0"/>
            </a:endParaRPr>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8" name="Text Box 61"/>
          <p:cNvSpPr txBox="1">
            <a:spLocks noChangeArrowheads="1"/>
          </p:cNvSpPr>
          <p:nvPr/>
        </p:nvSpPr>
        <p:spPr bwMode="auto">
          <a:xfrm>
            <a:off x="8388350" y="31416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1309" name="Text Box 62"/>
          <p:cNvSpPr txBox="1">
            <a:spLocks noChangeArrowheads="1"/>
          </p:cNvSpPr>
          <p:nvPr/>
        </p:nvSpPr>
        <p:spPr bwMode="auto">
          <a:xfrm>
            <a:off x="582612" y="4924425"/>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29225"/>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8" name="Rectangle 77"/>
          <p:cNvSpPr>
            <a:spLocks noChangeArrowheads="1"/>
          </p:cNvSpPr>
          <p:nvPr/>
        </p:nvSpPr>
        <p:spPr bwMode="auto">
          <a:xfrm>
            <a:off x="2362200" y="4905375"/>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19" name="Rectangle 78"/>
          <p:cNvSpPr>
            <a:spLocks noChangeArrowheads="1"/>
          </p:cNvSpPr>
          <p:nvPr/>
        </p:nvSpPr>
        <p:spPr bwMode="auto">
          <a:xfrm>
            <a:off x="2362200" y="51927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6b</a:t>
            </a:r>
            <a:endParaRPr lang="en-US" dirty="0">
              <a:solidFill>
                <a:srgbClr val="3333CC"/>
              </a:solidFill>
            </a:endParaRPr>
          </a:p>
        </p:txBody>
      </p:sp>
      <p:sp>
        <p:nvSpPr>
          <p:cNvPr id="10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5" name="Rectangle 51"/>
          <p:cNvSpPr>
            <a:spLocks noChangeArrowheads="1"/>
          </p:cNvSpPr>
          <p:nvPr/>
        </p:nvSpPr>
        <p:spPr bwMode="auto">
          <a:xfrm>
            <a:off x="4448175" y="4876800"/>
            <a:ext cx="1724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a:latin typeface="Times New Roman" pitchFamily="18" charset="0"/>
              </a:rPr>
              <a:t>RB3 </a:t>
            </a:r>
            <a:r>
              <a:rPr lang="en-US" dirty="0">
                <a:sym typeface="Wingdings" pitchFamily="2" charset="2"/>
              </a:rPr>
              <a:t></a:t>
            </a:r>
            <a:r>
              <a:rPr lang="en-US" dirty="0"/>
              <a:t> </a:t>
            </a:r>
            <a:r>
              <a:rPr lang="en-US" dirty="0">
                <a:latin typeface="Times New Roman" pitchFamily="18" charset="0"/>
              </a:rPr>
              <a:t>rb2+100</a:t>
            </a:r>
          </a:p>
        </p:txBody>
      </p:sp>
      <p:sp>
        <p:nvSpPr>
          <p:cNvPr id="109" name="Rectangle 52"/>
          <p:cNvSpPr>
            <a:spLocks noChangeArrowheads="1"/>
          </p:cNvSpPr>
          <p:nvPr/>
        </p:nvSpPr>
        <p:spPr bwMode="auto">
          <a:xfrm>
            <a:off x="4448175" y="5159375"/>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RB4 </a:t>
            </a:r>
            <a:r>
              <a:rPr lang="en-US" dirty="0">
                <a:sym typeface="Wingdings" pitchFamily="2" charset="2"/>
              </a:rPr>
              <a:t></a:t>
            </a:r>
            <a:r>
              <a:rPr lang="en-US" dirty="0"/>
              <a:t> </a:t>
            </a:r>
            <a:r>
              <a:rPr lang="en-US" dirty="0">
                <a:latin typeface="Times New Roman" pitchFamily="18" charset="0"/>
              </a:rPr>
              <a:t>R2+2</a:t>
            </a:r>
          </a:p>
        </p:txBody>
      </p:sp>
      <p:sp>
        <p:nvSpPr>
          <p:cNvPr id="113" name="Rectangle 54"/>
          <p:cNvSpPr>
            <a:spLocks noChangeArrowheads="1"/>
          </p:cNvSpPr>
          <p:nvPr/>
        </p:nvSpPr>
        <p:spPr bwMode="auto">
          <a:xfrm>
            <a:off x="4078288" y="2779713"/>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RB7 </a:t>
            </a:r>
            <a:r>
              <a:rPr lang="en-US" dirty="0">
                <a:sym typeface="Wingdings" pitchFamily="2" charset="2"/>
              </a:rPr>
              <a:t></a:t>
            </a:r>
            <a:r>
              <a:rPr lang="en-US" dirty="0"/>
              <a:t> </a:t>
            </a:r>
            <a:r>
              <a:rPr lang="en-US" dirty="0" smtClean="0">
                <a:latin typeface="Times New Roman" pitchFamily="18" charset="0"/>
              </a:rPr>
              <a:t>rb5+R0</a:t>
            </a:r>
            <a:endParaRPr lang="en-US" dirty="0">
              <a:latin typeface="Times New Roman" pitchFamily="18" charset="0"/>
            </a:endParaRPr>
          </a:p>
        </p:txBody>
      </p:sp>
      <p:sp>
        <p:nvSpPr>
          <p:cNvPr id="114" name="Rectangle 55"/>
          <p:cNvSpPr>
            <a:spLocks noChangeArrowheads="1"/>
          </p:cNvSpPr>
          <p:nvPr/>
        </p:nvSpPr>
        <p:spPr bwMode="auto">
          <a:xfrm>
            <a:off x="4078288" y="2419350"/>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RB6 </a:t>
            </a:r>
            <a:r>
              <a:rPr lang="en-US" dirty="0">
                <a:sym typeface="Wingdings" pitchFamily="2" charset="2"/>
              </a:rPr>
              <a:t></a:t>
            </a:r>
            <a:r>
              <a:rPr lang="en-US" dirty="0"/>
              <a:t> </a:t>
            </a:r>
            <a:r>
              <a:rPr lang="en-US" dirty="0">
                <a:latin typeface="Times New Roman" pitchFamily="18" charset="0"/>
              </a:rPr>
              <a:t>R0+6</a:t>
            </a:r>
          </a:p>
        </p:txBody>
      </p:sp>
      <p:sp>
        <p:nvSpPr>
          <p:cNvPr id="115"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16"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1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Addi</a:t>
            </a:r>
            <a:r>
              <a:rPr lang="en-US" sz="1400" dirty="0"/>
              <a:t> R9,R0,9</a:t>
            </a:r>
          </a:p>
        </p:txBody>
      </p:sp>
      <p:sp>
        <p:nvSpPr>
          <p:cNvPr id="118"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Addi</a:t>
            </a:r>
            <a:r>
              <a:rPr lang="en-US" sz="1400" dirty="0"/>
              <a:t> R8,R0,8</a:t>
            </a:r>
          </a:p>
        </p:txBody>
      </p:sp>
      <p:sp>
        <p:nvSpPr>
          <p:cNvPr id="119" name="Text Box 82"/>
          <p:cNvSpPr txBox="1">
            <a:spLocks noChangeArrowheads="1"/>
          </p:cNvSpPr>
          <p:nvPr/>
        </p:nvSpPr>
        <p:spPr bwMode="auto">
          <a:xfrm>
            <a:off x="561975" y="5813932"/>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a:t>Add R7,R5,R0</a:t>
            </a:r>
          </a:p>
        </p:txBody>
      </p:sp>
      <p:sp>
        <p:nvSpPr>
          <p:cNvPr id="120" name="Text Box 83"/>
          <p:cNvSpPr txBox="1">
            <a:spLocks noChangeArrowheads="1"/>
          </p:cNvSpPr>
          <p:nvPr/>
        </p:nvSpPr>
        <p:spPr bwMode="auto">
          <a:xfrm>
            <a:off x="560387" y="5525007"/>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1" name="Rectangle 78"/>
          <p:cNvSpPr>
            <a:spLocks noChangeArrowheads="1"/>
          </p:cNvSpPr>
          <p:nvPr/>
        </p:nvSpPr>
        <p:spPr bwMode="auto">
          <a:xfrm>
            <a:off x="2362200" y="55090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2" name="Rectangle 78"/>
          <p:cNvSpPr>
            <a:spLocks noChangeArrowheads="1"/>
          </p:cNvSpPr>
          <p:nvPr/>
        </p:nvSpPr>
        <p:spPr bwMode="auto">
          <a:xfrm>
            <a:off x="2362200" y="575678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3" name="Rectangle 59"/>
          <p:cNvSpPr>
            <a:spLocks noChangeArrowheads="1"/>
          </p:cNvSpPr>
          <p:nvPr/>
        </p:nvSpPr>
        <p:spPr bwMode="auto">
          <a:xfrm>
            <a:off x="2369757" y="489947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1"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(1)</a:t>
            </a:r>
          </a:p>
        </p:txBody>
      </p:sp>
      <p:sp>
        <p:nvSpPr>
          <p:cNvPr id="112"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23"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0" name="Rectangle 83"/>
          <p:cNvSpPr>
            <a:spLocks noChangeArrowheads="1"/>
          </p:cNvSpPr>
          <p:nvPr/>
        </p:nvSpPr>
        <p:spPr bwMode="auto">
          <a:xfrm>
            <a:off x="5013325" y="6084888"/>
            <a:ext cx="1214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R4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RB2</a:t>
            </a:r>
          </a:p>
        </p:txBody>
      </p:sp>
    </p:spTree>
    <p:extLst>
      <p:ext uri="{BB962C8B-B14F-4D97-AF65-F5344CB8AC3E}">
        <p14:creationId xmlns:p14="http://schemas.microsoft.com/office/powerpoint/2010/main" val="286073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105"/>
                                        </p:tgtEl>
                                      </p:cBhvr>
                                    </p:animEffect>
                                    <p:anim calcmode="lin" valueType="num">
                                      <p:cBhvr>
                                        <p:cTn id="7" dur="1822" tmFilter="0,0; 0.14,0.31; 0.43,0.73; 0.71,0.91; 1.0,1.0">
                                          <p:stCondLst>
                                            <p:cond delay="0"/>
                                          </p:stCondLst>
                                        </p:cTn>
                                        <p:tgtEl>
                                          <p:spTgt spid="105"/>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105"/>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10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10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10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10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105"/>
                                        </p:tgtEl>
                                        <p:attrNameLst>
                                          <p:attrName>ppt_y</p:attrName>
                                        </p:attrNameLst>
                                      </p:cBhvr>
                                      <p:tavLst>
                                        <p:tav tm="0">
                                          <p:val>
                                            <p:strVal val="ppt_y"/>
                                          </p:val>
                                        </p:tav>
                                        <p:tav tm="100000">
                                          <p:val>
                                            <p:strVal val="ppt_y+ppt_h"/>
                                          </p:val>
                                        </p:tav>
                                      </p:tavLst>
                                    </p:anim>
                                    <p:animScale>
                                      <p:cBhvr>
                                        <p:cTn id="14" dur="26">
                                          <p:stCondLst>
                                            <p:cond delay="620"/>
                                          </p:stCondLst>
                                        </p:cTn>
                                        <p:tgtEl>
                                          <p:spTgt spid="105"/>
                                        </p:tgtEl>
                                      </p:cBhvr>
                                      <p:to x="100000" y="60000"/>
                                    </p:animScale>
                                    <p:animScale>
                                      <p:cBhvr>
                                        <p:cTn id="15" dur="166" decel="50000">
                                          <p:stCondLst>
                                            <p:cond delay="646"/>
                                          </p:stCondLst>
                                        </p:cTn>
                                        <p:tgtEl>
                                          <p:spTgt spid="105"/>
                                        </p:tgtEl>
                                      </p:cBhvr>
                                      <p:to x="100000" y="100000"/>
                                    </p:animScale>
                                    <p:animScale>
                                      <p:cBhvr>
                                        <p:cTn id="16" dur="26">
                                          <p:stCondLst>
                                            <p:cond delay="1312"/>
                                          </p:stCondLst>
                                        </p:cTn>
                                        <p:tgtEl>
                                          <p:spTgt spid="105"/>
                                        </p:tgtEl>
                                      </p:cBhvr>
                                      <p:to x="100000" y="80000"/>
                                    </p:animScale>
                                    <p:animScale>
                                      <p:cBhvr>
                                        <p:cTn id="17" dur="166" decel="50000">
                                          <p:stCondLst>
                                            <p:cond delay="1338"/>
                                          </p:stCondLst>
                                        </p:cTn>
                                        <p:tgtEl>
                                          <p:spTgt spid="105"/>
                                        </p:tgtEl>
                                      </p:cBhvr>
                                      <p:to x="100000" y="100000"/>
                                    </p:animScale>
                                    <p:animScale>
                                      <p:cBhvr>
                                        <p:cTn id="18" dur="26">
                                          <p:stCondLst>
                                            <p:cond delay="1642"/>
                                          </p:stCondLst>
                                        </p:cTn>
                                        <p:tgtEl>
                                          <p:spTgt spid="105"/>
                                        </p:tgtEl>
                                      </p:cBhvr>
                                      <p:to x="100000" y="90000"/>
                                    </p:animScale>
                                    <p:animScale>
                                      <p:cBhvr>
                                        <p:cTn id="19" dur="166" decel="50000">
                                          <p:stCondLst>
                                            <p:cond delay="1668"/>
                                          </p:stCondLst>
                                        </p:cTn>
                                        <p:tgtEl>
                                          <p:spTgt spid="105"/>
                                        </p:tgtEl>
                                      </p:cBhvr>
                                      <p:to x="100000" y="100000"/>
                                    </p:animScale>
                                    <p:animScale>
                                      <p:cBhvr>
                                        <p:cTn id="20" dur="26">
                                          <p:stCondLst>
                                            <p:cond delay="1808"/>
                                          </p:stCondLst>
                                        </p:cTn>
                                        <p:tgtEl>
                                          <p:spTgt spid="105"/>
                                        </p:tgtEl>
                                      </p:cBhvr>
                                      <p:to x="100000" y="95000"/>
                                    </p:animScale>
                                    <p:animScale>
                                      <p:cBhvr>
                                        <p:cTn id="21" dur="166" decel="50000">
                                          <p:stCondLst>
                                            <p:cond delay="1834"/>
                                          </p:stCondLst>
                                        </p:cTn>
                                        <p:tgtEl>
                                          <p:spTgt spid="105"/>
                                        </p:tgtEl>
                                      </p:cBhvr>
                                      <p:to x="100000" y="100000"/>
                                    </p:animScale>
                                    <p:set>
                                      <p:cBhvr>
                                        <p:cTn id="22" dur="1" fill="hold">
                                          <p:stCondLst>
                                            <p:cond delay="1999"/>
                                          </p:stCondLst>
                                        </p:cTn>
                                        <p:tgtEl>
                                          <p:spTgt spid="105"/>
                                        </p:tgtEl>
                                        <p:attrNameLst>
                                          <p:attrName>style.visibility</p:attrName>
                                        </p:attrNameLst>
                                      </p:cBhvr>
                                      <p:to>
                                        <p:strVal val="hidden"/>
                                      </p:to>
                                    </p:set>
                                  </p:childTnLst>
                                </p:cTn>
                              </p:par>
                              <p:par>
                                <p:cTn id="23" presetID="26" presetClass="exit" presetSubtype="0" fill="hold" grpId="0" nodeType="withEffect">
                                  <p:stCondLst>
                                    <p:cond delay="0"/>
                                  </p:stCondLst>
                                  <p:childTnLst>
                                    <p:animEffect transition="out" filter="wipe(down)">
                                      <p:cBhvr>
                                        <p:cTn id="24" dur="180" accel="50000">
                                          <p:stCondLst>
                                            <p:cond delay="1820"/>
                                          </p:stCondLst>
                                        </p:cTn>
                                        <p:tgtEl>
                                          <p:spTgt spid="109"/>
                                        </p:tgtEl>
                                      </p:cBhvr>
                                    </p:animEffect>
                                    <p:anim calcmode="lin" valueType="num">
                                      <p:cBhvr>
                                        <p:cTn id="25" dur="1822" tmFilter="0,0; 0.14,0.31; 0.43,0.73; 0.71,0.91; 1.0,1.0">
                                          <p:stCondLst>
                                            <p:cond delay="0"/>
                                          </p:stCondLst>
                                        </p:cTn>
                                        <p:tgtEl>
                                          <p:spTgt spid="109"/>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109"/>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10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10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10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10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109"/>
                                        </p:tgtEl>
                                        <p:attrNameLst>
                                          <p:attrName>ppt_y</p:attrName>
                                        </p:attrNameLst>
                                      </p:cBhvr>
                                      <p:tavLst>
                                        <p:tav tm="0">
                                          <p:val>
                                            <p:strVal val="ppt_y"/>
                                          </p:val>
                                        </p:tav>
                                        <p:tav tm="100000">
                                          <p:val>
                                            <p:strVal val="ppt_y+ppt_h"/>
                                          </p:val>
                                        </p:tav>
                                      </p:tavLst>
                                    </p:anim>
                                    <p:animScale>
                                      <p:cBhvr>
                                        <p:cTn id="32" dur="26">
                                          <p:stCondLst>
                                            <p:cond delay="620"/>
                                          </p:stCondLst>
                                        </p:cTn>
                                        <p:tgtEl>
                                          <p:spTgt spid="109"/>
                                        </p:tgtEl>
                                      </p:cBhvr>
                                      <p:to x="100000" y="60000"/>
                                    </p:animScale>
                                    <p:animScale>
                                      <p:cBhvr>
                                        <p:cTn id="33" dur="166" decel="50000">
                                          <p:stCondLst>
                                            <p:cond delay="646"/>
                                          </p:stCondLst>
                                        </p:cTn>
                                        <p:tgtEl>
                                          <p:spTgt spid="109"/>
                                        </p:tgtEl>
                                      </p:cBhvr>
                                      <p:to x="100000" y="100000"/>
                                    </p:animScale>
                                    <p:animScale>
                                      <p:cBhvr>
                                        <p:cTn id="34" dur="26">
                                          <p:stCondLst>
                                            <p:cond delay="1312"/>
                                          </p:stCondLst>
                                        </p:cTn>
                                        <p:tgtEl>
                                          <p:spTgt spid="109"/>
                                        </p:tgtEl>
                                      </p:cBhvr>
                                      <p:to x="100000" y="80000"/>
                                    </p:animScale>
                                    <p:animScale>
                                      <p:cBhvr>
                                        <p:cTn id="35" dur="166" decel="50000">
                                          <p:stCondLst>
                                            <p:cond delay="1338"/>
                                          </p:stCondLst>
                                        </p:cTn>
                                        <p:tgtEl>
                                          <p:spTgt spid="109"/>
                                        </p:tgtEl>
                                      </p:cBhvr>
                                      <p:to x="100000" y="100000"/>
                                    </p:animScale>
                                    <p:animScale>
                                      <p:cBhvr>
                                        <p:cTn id="36" dur="26">
                                          <p:stCondLst>
                                            <p:cond delay="1642"/>
                                          </p:stCondLst>
                                        </p:cTn>
                                        <p:tgtEl>
                                          <p:spTgt spid="109"/>
                                        </p:tgtEl>
                                      </p:cBhvr>
                                      <p:to x="100000" y="90000"/>
                                    </p:animScale>
                                    <p:animScale>
                                      <p:cBhvr>
                                        <p:cTn id="37" dur="166" decel="50000">
                                          <p:stCondLst>
                                            <p:cond delay="1668"/>
                                          </p:stCondLst>
                                        </p:cTn>
                                        <p:tgtEl>
                                          <p:spTgt spid="109"/>
                                        </p:tgtEl>
                                      </p:cBhvr>
                                      <p:to x="100000" y="100000"/>
                                    </p:animScale>
                                    <p:animScale>
                                      <p:cBhvr>
                                        <p:cTn id="38" dur="26">
                                          <p:stCondLst>
                                            <p:cond delay="1808"/>
                                          </p:stCondLst>
                                        </p:cTn>
                                        <p:tgtEl>
                                          <p:spTgt spid="109"/>
                                        </p:tgtEl>
                                      </p:cBhvr>
                                      <p:to x="100000" y="95000"/>
                                    </p:animScale>
                                    <p:animScale>
                                      <p:cBhvr>
                                        <p:cTn id="39" dur="166" decel="50000">
                                          <p:stCondLst>
                                            <p:cond delay="1834"/>
                                          </p:stCondLst>
                                        </p:cTn>
                                        <p:tgtEl>
                                          <p:spTgt spid="109"/>
                                        </p:tgtEl>
                                      </p:cBhvr>
                                      <p:to x="100000" y="100000"/>
                                    </p:animScale>
                                    <p:set>
                                      <p:cBhvr>
                                        <p:cTn id="40" dur="1" fill="hold">
                                          <p:stCondLst>
                                            <p:cond delay="1999"/>
                                          </p:stCondLst>
                                        </p:cTn>
                                        <p:tgtEl>
                                          <p:spTgt spid="109"/>
                                        </p:tgtEl>
                                        <p:attrNameLst>
                                          <p:attrName>style.visibility</p:attrName>
                                        </p:attrNameLst>
                                      </p:cBhvr>
                                      <p:to>
                                        <p:strVal val="hidden"/>
                                      </p:to>
                                    </p:set>
                                  </p:childTnLst>
                                </p:cTn>
                              </p:par>
                              <p:par>
                                <p:cTn id="41" presetID="26" presetClass="exit" presetSubtype="0" fill="hold" grpId="0" nodeType="withEffect">
                                  <p:stCondLst>
                                    <p:cond delay="0"/>
                                  </p:stCondLst>
                                  <p:childTnLst>
                                    <p:animEffect transition="out" filter="wipe(down)">
                                      <p:cBhvr>
                                        <p:cTn id="42" dur="90" accel="50000">
                                          <p:stCondLst>
                                            <p:cond delay="910"/>
                                          </p:stCondLst>
                                        </p:cTn>
                                        <p:tgtEl>
                                          <p:spTgt spid="11318"/>
                                        </p:tgtEl>
                                      </p:cBhvr>
                                    </p:animEffect>
                                    <p:anim calcmode="lin" valueType="num">
                                      <p:cBhvr>
                                        <p:cTn id="43" dur="911" tmFilter="0,0; 0.14,0.31; 0.43,0.73; 0.71,0.91; 1.0,1.0">
                                          <p:stCondLst>
                                            <p:cond delay="0"/>
                                          </p:stCondLst>
                                        </p:cTn>
                                        <p:tgtEl>
                                          <p:spTgt spid="11318"/>
                                        </p:tgtEl>
                                        <p:attrNameLst>
                                          <p:attrName>ppt_x</p:attrName>
                                        </p:attrNameLst>
                                      </p:cBhvr>
                                      <p:tavLst>
                                        <p:tav tm="0">
                                          <p:val>
                                            <p:strVal val="ppt_x"/>
                                          </p:val>
                                        </p:tav>
                                        <p:tav tm="100000">
                                          <p:val>
                                            <p:strVal val="#ppt_x+0.25"/>
                                          </p:val>
                                        </p:tav>
                                      </p:tavLst>
                                    </p:anim>
                                    <p:anim calcmode="lin" valueType="num">
                                      <p:cBhvr>
                                        <p:cTn id="44" dur="89">
                                          <p:stCondLst>
                                            <p:cond delay="911"/>
                                          </p:stCondLst>
                                        </p:cTn>
                                        <p:tgtEl>
                                          <p:spTgt spid="11318"/>
                                        </p:tgtEl>
                                        <p:attrNameLst>
                                          <p:attrName>ppt_x</p:attrName>
                                        </p:attrNameLst>
                                      </p:cBhvr>
                                      <p:tavLst>
                                        <p:tav tm="0">
                                          <p:val>
                                            <p:strVal val="ppt_x"/>
                                          </p:val>
                                        </p:tav>
                                        <p:tav tm="100000">
                                          <p:val>
                                            <p:strVal val="ppt_x"/>
                                          </p:val>
                                        </p:tav>
                                      </p:tavLst>
                                    </p:anim>
                                    <p:anim calcmode="lin" valueType="num">
                                      <p:cBhvr>
                                        <p:cTn id="45" dur="332" tmFilter="0.0,0.0;0.25,0.07;0.50,0.2;0.75,0.467;1.0,1.0">
                                          <p:stCondLst>
                                            <p:cond delay="0"/>
                                          </p:stCondLst>
                                        </p:cTn>
                                        <p:tgtEl>
                                          <p:spTgt spid="1131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6" dur="332" tmFilter="0, 0; 0.125,0.2665; 0.25,0.4; 0.375,0.465; 0.5,0.5;  0.625,0.535; 0.75,0.6; 0.875,0.7335; 1,1">
                                          <p:stCondLst>
                                            <p:cond delay="332"/>
                                          </p:stCondLst>
                                        </p:cTn>
                                        <p:tgtEl>
                                          <p:spTgt spid="1131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7" dur="166" tmFilter="0, 0; 0.125,0.2665; 0.25,0.4; 0.375,0.465; 0.5,0.5;  0.625,0.535; 0.75,0.6; 0.875,0.7335; 1,1">
                                          <p:stCondLst>
                                            <p:cond delay="662"/>
                                          </p:stCondLst>
                                        </p:cTn>
                                        <p:tgtEl>
                                          <p:spTgt spid="1131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8" dur="82" tmFilter="0, 0; 0.125,0.2665; 0.25,0.4; 0.375,0.465; 0.5,0.5;  0.625,0.535; 0.75,0.6; 0.875,0.7335; 1,1">
                                          <p:stCondLst>
                                            <p:cond delay="828"/>
                                          </p:stCondLst>
                                        </p:cTn>
                                        <p:tgtEl>
                                          <p:spTgt spid="1131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9" dur="90" accel="50000">
                                          <p:stCondLst>
                                            <p:cond delay="910"/>
                                          </p:stCondLst>
                                        </p:cTn>
                                        <p:tgtEl>
                                          <p:spTgt spid="11318"/>
                                        </p:tgtEl>
                                        <p:attrNameLst>
                                          <p:attrName>ppt_y</p:attrName>
                                        </p:attrNameLst>
                                      </p:cBhvr>
                                      <p:tavLst>
                                        <p:tav tm="0">
                                          <p:val>
                                            <p:strVal val="ppt_y"/>
                                          </p:val>
                                        </p:tav>
                                        <p:tav tm="100000">
                                          <p:val>
                                            <p:strVal val="ppt_y+ppt_h"/>
                                          </p:val>
                                        </p:tav>
                                      </p:tavLst>
                                    </p:anim>
                                    <p:animScale>
                                      <p:cBhvr>
                                        <p:cTn id="50" dur="13">
                                          <p:stCondLst>
                                            <p:cond delay="310"/>
                                          </p:stCondLst>
                                        </p:cTn>
                                        <p:tgtEl>
                                          <p:spTgt spid="11318"/>
                                        </p:tgtEl>
                                      </p:cBhvr>
                                      <p:to x="100000" y="60000"/>
                                    </p:animScale>
                                    <p:animScale>
                                      <p:cBhvr>
                                        <p:cTn id="51" dur="83" decel="50000">
                                          <p:stCondLst>
                                            <p:cond delay="323"/>
                                          </p:stCondLst>
                                        </p:cTn>
                                        <p:tgtEl>
                                          <p:spTgt spid="11318"/>
                                        </p:tgtEl>
                                      </p:cBhvr>
                                      <p:to x="100000" y="100000"/>
                                    </p:animScale>
                                    <p:animScale>
                                      <p:cBhvr>
                                        <p:cTn id="52" dur="13">
                                          <p:stCondLst>
                                            <p:cond delay="656"/>
                                          </p:stCondLst>
                                        </p:cTn>
                                        <p:tgtEl>
                                          <p:spTgt spid="11318"/>
                                        </p:tgtEl>
                                      </p:cBhvr>
                                      <p:to x="100000" y="80000"/>
                                    </p:animScale>
                                    <p:animScale>
                                      <p:cBhvr>
                                        <p:cTn id="53" dur="83" decel="50000">
                                          <p:stCondLst>
                                            <p:cond delay="669"/>
                                          </p:stCondLst>
                                        </p:cTn>
                                        <p:tgtEl>
                                          <p:spTgt spid="11318"/>
                                        </p:tgtEl>
                                      </p:cBhvr>
                                      <p:to x="100000" y="100000"/>
                                    </p:animScale>
                                    <p:animScale>
                                      <p:cBhvr>
                                        <p:cTn id="54" dur="13">
                                          <p:stCondLst>
                                            <p:cond delay="821"/>
                                          </p:stCondLst>
                                        </p:cTn>
                                        <p:tgtEl>
                                          <p:spTgt spid="11318"/>
                                        </p:tgtEl>
                                      </p:cBhvr>
                                      <p:to x="100000" y="90000"/>
                                    </p:animScale>
                                    <p:animScale>
                                      <p:cBhvr>
                                        <p:cTn id="55" dur="83" decel="50000">
                                          <p:stCondLst>
                                            <p:cond delay="834"/>
                                          </p:stCondLst>
                                        </p:cTn>
                                        <p:tgtEl>
                                          <p:spTgt spid="11318"/>
                                        </p:tgtEl>
                                      </p:cBhvr>
                                      <p:to x="100000" y="100000"/>
                                    </p:animScale>
                                    <p:animScale>
                                      <p:cBhvr>
                                        <p:cTn id="56" dur="13">
                                          <p:stCondLst>
                                            <p:cond delay="904"/>
                                          </p:stCondLst>
                                        </p:cTn>
                                        <p:tgtEl>
                                          <p:spTgt spid="11318"/>
                                        </p:tgtEl>
                                      </p:cBhvr>
                                      <p:to x="100000" y="95000"/>
                                    </p:animScale>
                                    <p:animScale>
                                      <p:cBhvr>
                                        <p:cTn id="57" dur="83" decel="50000">
                                          <p:stCondLst>
                                            <p:cond delay="917"/>
                                          </p:stCondLst>
                                        </p:cTn>
                                        <p:tgtEl>
                                          <p:spTgt spid="11318"/>
                                        </p:tgtEl>
                                      </p:cBhvr>
                                      <p:to x="100000" y="100000"/>
                                    </p:animScale>
                                    <p:set>
                                      <p:cBhvr>
                                        <p:cTn id="58" dur="1" fill="hold">
                                          <p:stCondLst>
                                            <p:cond delay="999"/>
                                          </p:stCondLst>
                                        </p:cTn>
                                        <p:tgtEl>
                                          <p:spTgt spid="113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3"/>
                                        </p:tgtEl>
                                        <p:attrNameLst>
                                          <p:attrName>style.visibility</p:attrName>
                                        </p:attrNameLst>
                                      </p:cBhvr>
                                      <p:to>
                                        <p:strVal val="visible"/>
                                      </p:to>
                                    </p:set>
                                    <p:anim calcmode="lin" valueType="num">
                                      <p:cBhvr additive="base">
                                        <p:cTn id="63" dur="500" fill="hold"/>
                                        <p:tgtEl>
                                          <p:spTgt spid="103"/>
                                        </p:tgtEl>
                                        <p:attrNameLst>
                                          <p:attrName>ppt_x</p:attrName>
                                        </p:attrNameLst>
                                      </p:cBhvr>
                                      <p:tavLst>
                                        <p:tav tm="0">
                                          <p:val>
                                            <p:strVal val="#ppt_x"/>
                                          </p:val>
                                        </p:tav>
                                        <p:tav tm="100000">
                                          <p:val>
                                            <p:strVal val="#ppt_x"/>
                                          </p:val>
                                        </p:tav>
                                      </p:tavLst>
                                    </p:anim>
                                    <p:anim calcmode="lin" valueType="num">
                                      <p:cBhvr additive="base">
                                        <p:cTn id="6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6" presetClass="exit" presetSubtype="0" fill="hold" grpId="0" nodeType="clickEffect">
                                  <p:stCondLst>
                                    <p:cond delay="0"/>
                                  </p:stCondLst>
                                  <p:childTnLst>
                                    <p:animEffect transition="out" filter="wipe(down)">
                                      <p:cBhvr>
                                        <p:cTn id="68" dur="90" accel="50000">
                                          <p:stCondLst>
                                            <p:cond delay="910"/>
                                          </p:stCondLst>
                                        </p:cTn>
                                        <p:tgtEl>
                                          <p:spTgt spid="11308"/>
                                        </p:tgtEl>
                                      </p:cBhvr>
                                    </p:animEffect>
                                    <p:anim calcmode="lin" valueType="num">
                                      <p:cBhvr>
                                        <p:cTn id="69" dur="911" tmFilter="0,0; 0.14,0.31; 0.43,0.73; 0.71,0.91; 1.0,1.0">
                                          <p:stCondLst>
                                            <p:cond delay="0"/>
                                          </p:stCondLst>
                                        </p:cTn>
                                        <p:tgtEl>
                                          <p:spTgt spid="11308"/>
                                        </p:tgtEl>
                                        <p:attrNameLst>
                                          <p:attrName>ppt_x</p:attrName>
                                        </p:attrNameLst>
                                      </p:cBhvr>
                                      <p:tavLst>
                                        <p:tav tm="0">
                                          <p:val>
                                            <p:strVal val="ppt_x"/>
                                          </p:val>
                                        </p:tav>
                                        <p:tav tm="100000">
                                          <p:val>
                                            <p:strVal val="#ppt_x+0.25"/>
                                          </p:val>
                                        </p:tav>
                                      </p:tavLst>
                                    </p:anim>
                                    <p:anim calcmode="lin" valueType="num">
                                      <p:cBhvr>
                                        <p:cTn id="70" dur="89">
                                          <p:stCondLst>
                                            <p:cond delay="911"/>
                                          </p:stCondLst>
                                        </p:cTn>
                                        <p:tgtEl>
                                          <p:spTgt spid="11308"/>
                                        </p:tgtEl>
                                        <p:attrNameLst>
                                          <p:attrName>ppt_x</p:attrName>
                                        </p:attrNameLst>
                                      </p:cBhvr>
                                      <p:tavLst>
                                        <p:tav tm="0">
                                          <p:val>
                                            <p:strVal val="ppt_x"/>
                                          </p:val>
                                        </p:tav>
                                        <p:tav tm="100000">
                                          <p:val>
                                            <p:strVal val="ppt_x"/>
                                          </p:val>
                                        </p:tav>
                                      </p:tavLst>
                                    </p:anim>
                                    <p:anim calcmode="lin" valueType="num">
                                      <p:cBhvr>
                                        <p:cTn id="71" dur="332" tmFilter="0.0,0.0;0.25,0.07;0.50,0.2;0.75,0.467;1.0,1.0">
                                          <p:stCondLst>
                                            <p:cond delay="0"/>
                                          </p:stCondLst>
                                        </p:cTn>
                                        <p:tgtEl>
                                          <p:spTgt spid="1130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2" dur="332" tmFilter="0, 0; 0.125,0.2665; 0.25,0.4; 0.375,0.465; 0.5,0.5;  0.625,0.535; 0.75,0.6; 0.875,0.7335; 1,1">
                                          <p:stCondLst>
                                            <p:cond delay="332"/>
                                          </p:stCondLst>
                                        </p:cTn>
                                        <p:tgtEl>
                                          <p:spTgt spid="1130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3" dur="166" tmFilter="0, 0; 0.125,0.2665; 0.25,0.4; 0.375,0.465; 0.5,0.5;  0.625,0.535; 0.75,0.6; 0.875,0.7335; 1,1">
                                          <p:stCondLst>
                                            <p:cond delay="662"/>
                                          </p:stCondLst>
                                        </p:cTn>
                                        <p:tgtEl>
                                          <p:spTgt spid="1130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4" dur="82" tmFilter="0, 0; 0.125,0.2665; 0.25,0.4; 0.375,0.465; 0.5,0.5;  0.625,0.535; 0.75,0.6; 0.875,0.7335; 1,1">
                                          <p:stCondLst>
                                            <p:cond delay="828"/>
                                          </p:stCondLst>
                                        </p:cTn>
                                        <p:tgtEl>
                                          <p:spTgt spid="1130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5" dur="90" accel="50000">
                                          <p:stCondLst>
                                            <p:cond delay="910"/>
                                          </p:stCondLst>
                                        </p:cTn>
                                        <p:tgtEl>
                                          <p:spTgt spid="11308"/>
                                        </p:tgtEl>
                                        <p:attrNameLst>
                                          <p:attrName>ppt_y</p:attrName>
                                        </p:attrNameLst>
                                      </p:cBhvr>
                                      <p:tavLst>
                                        <p:tav tm="0">
                                          <p:val>
                                            <p:strVal val="ppt_y"/>
                                          </p:val>
                                        </p:tav>
                                        <p:tav tm="100000">
                                          <p:val>
                                            <p:strVal val="ppt_y+ppt_h"/>
                                          </p:val>
                                        </p:tav>
                                      </p:tavLst>
                                    </p:anim>
                                    <p:animScale>
                                      <p:cBhvr>
                                        <p:cTn id="76" dur="13">
                                          <p:stCondLst>
                                            <p:cond delay="310"/>
                                          </p:stCondLst>
                                        </p:cTn>
                                        <p:tgtEl>
                                          <p:spTgt spid="11308"/>
                                        </p:tgtEl>
                                      </p:cBhvr>
                                      <p:to x="100000" y="60000"/>
                                    </p:animScale>
                                    <p:animScale>
                                      <p:cBhvr>
                                        <p:cTn id="77" dur="83" decel="50000">
                                          <p:stCondLst>
                                            <p:cond delay="323"/>
                                          </p:stCondLst>
                                        </p:cTn>
                                        <p:tgtEl>
                                          <p:spTgt spid="11308"/>
                                        </p:tgtEl>
                                      </p:cBhvr>
                                      <p:to x="100000" y="100000"/>
                                    </p:animScale>
                                    <p:animScale>
                                      <p:cBhvr>
                                        <p:cTn id="78" dur="13">
                                          <p:stCondLst>
                                            <p:cond delay="656"/>
                                          </p:stCondLst>
                                        </p:cTn>
                                        <p:tgtEl>
                                          <p:spTgt spid="11308"/>
                                        </p:tgtEl>
                                      </p:cBhvr>
                                      <p:to x="100000" y="80000"/>
                                    </p:animScale>
                                    <p:animScale>
                                      <p:cBhvr>
                                        <p:cTn id="79" dur="83" decel="50000">
                                          <p:stCondLst>
                                            <p:cond delay="669"/>
                                          </p:stCondLst>
                                        </p:cTn>
                                        <p:tgtEl>
                                          <p:spTgt spid="11308"/>
                                        </p:tgtEl>
                                      </p:cBhvr>
                                      <p:to x="100000" y="100000"/>
                                    </p:animScale>
                                    <p:animScale>
                                      <p:cBhvr>
                                        <p:cTn id="80" dur="13">
                                          <p:stCondLst>
                                            <p:cond delay="821"/>
                                          </p:stCondLst>
                                        </p:cTn>
                                        <p:tgtEl>
                                          <p:spTgt spid="11308"/>
                                        </p:tgtEl>
                                      </p:cBhvr>
                                      <p:to x="100000" y="90000"/>
                                    </p:animScale>
                                    <p:animScale>
                                      <p:cBhvr>
                                        <p:cTn id="81" dur="83" decel="50000">
                                          <p:stCondLst>
                                            <p:cond delay="834"/>
                                          </p:stCondLst>
                                        </p:cTn>
                                        <p:tgtEl>
                                          <p:spTgt spid="11308"/>
                                        </p:tgtEl>
                                      </p:cBhvr>
                                      <p:to x="100000" y="100000"/>
                                    </p:animScale>
                                    <p:animScale>
                                      <p:cBhvr>
                                        <p:cTn id="82" dur="13">
                                          <p:stCondLst>
                                            <p:cond delay="904"/>
                                          </p:stCondLst>
                                        </p:cTn>
                                        <p:tgtEl>
                                          <p:spTgt spid="11308"/>
                                        </p:tgtEl>
                                      </p:cBhvr>
                                      <p:to x="100000" y="95000"/>
                                    </p:animScale>
                                    <p:animScale>
                                      <p:cBhvr>
                                        <p:cTn id="83" dur="83" decel="50000">
                                          <p:stCondLst>
                                            <p:cond delay="917"/>
                                          </p:stCondLst>
                                        </p:cTn>
                                        <p:tgtEl>
                                          <p:spTgt spid="11308"/>
                                        </p:tgtEl>
                                      </p:cBhvr>
                                      <p:to x="100000" y="100000"/>
                                    </p:animScale>
                                    <p:set>
                                      <p:cBhvr>
                                        <p:cTn id="84" dur="1" fill="hold">
                                          <p:stCondLst>
                                            <p:cond delay="999"/>
                                          </p:stCondLst>
                                        </p:cTn>
                                        <p:tgtEl>
                                          <p:spTgt spid="1130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11"/>
                                        </p:tgtEl>
                                        <p:attrNameLst>
                                          <p:attrName>style.visibility</p:attrName>
                                        </p:attrNameLst>
                                      </p:cBhvr>
                                      <p:to>
                                        <p:strVal val="visible"/>
                                      </p:to>
                                    </p:set>
                                    <p:anim calcmode="lin" valueType="num">
                                      <p:cBhvr additive="base">
                                        <p:cTn id="89" dur="500" fill="hold"/>
                                        <p:tgtEl>
                                          <p:spTgt spid="111"/>
                                        </p:tgtEl>
                                        <p:attrNameLst>
                                          <p:attrName>ppt_x</p:attrName>
                                        </p:attrNameLst>
                                      </p:cBhvr>
                                      <p:tavLst>
                                        <p:tav tm="0">
                                          <p:val>
                                            <p:strVal val="0-#ppt_w/2"/>
                                          </p:val>
                                        </p:tav>
                                        <p:tav tm="100000">
                                          <p:val>
                                            <p:strVal val="#ppt_x"/>
                                          </p:val>
                                        </p:tav>
                                      </p:tavLst>
                                    </p:anim>
                                    <p:anim calcmode="lin" valueType="num">
                                      <p:cBhvr additive="base">
                                        <p:cTn id="90" dur="500" fill="hold"/>
                                        <p:tgtEl>
                                          <p:spTgt spid="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8" grpId="0"/>
      <p:bldP spid="11318" grpId="0"/>
      <p:bldP spid="105" grpId="0"/>
      <p:bldP spid="109" grpId="0"/>
      <p:bldP spid="103" grpId="0"/>
      <p:bldP spid="1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21</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9" name="Text Box 62"/>
          <p:cNvSpPr txBox="1">
            <a:spLocks noChangeArrowheads="1"/>
          </p:cNvSpPr>
          <p:nvPr/>
        </p:nvSpPr>
        <p:spPr bwMode="auto">
          <a:xfrm>
            <a:off x="582612" y="4939539"/>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82612" y="5244339"/>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9" name="Rectangle 78"/>
          <p:cNvSpPr>
            <a:spLocks noChangeArrowheads="1"/>
          </p:cNvSpPr>
          <p:nvPr/>
        </p:nvSpPr>
        <p:spPr bwMode="auto">
          <a:xfrm>
            <a:off x="2362200" y="5181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33644" cy="369332"/>
          </a:xfrm>
          <a:prstGeom prst="rect">
            <a:avLst/>
          </a:prstGeom>
          <a:noFill/>
        </p:spPr>
        <p:txBody>
          <a:bodyPr wrap="none" rtlCol="0">
            <a:spAutoFit/>
          </a:bodyPr>
          <a:lstStyle/>
          <a:p>
            <a:pPr algn="l" rtl="1"/>
            <a:r>
              <a:rPr lang="en-US" dirty="0" smtClean="0">
                <a:solidFill>
                  <a:srgbClr val="3333CC"/>
                </a:solidFill>
              </a:rPr>
              <a:t>Cycle: 6c</a:t>
            </a:r>
            <a:endParaRPr lang="en-US" dirty="0">
              <a:solidFill>
                <a:srgbClr val="3333CC"/>
              </a:solidFill>
            </a:endParaRPr>
          </a:p>
        </p:txBody>
      </p:sp>
      <p:sp>
        <p:nvSpPr>
          <p:cNvPr id="113" name="Rectangle 54"/>
          <p:cNvSpPr>
            <a:spLocks noChangeArrowheads="1"/>
          </p:cNvSpPr>
          <p:nvPr/>
        </p:nvSpPr>
        <p:spPr bwMode="auto">
          <a:xfrm>
            <a:off x="4078288" y="2779713"/>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RB7 </a:t>
            </a:r>
            <a:r>
              <a:rPr lang="en-US" dirty="0">
                <a:sym typeface="Wingdings" pitchFamily="2" charset="2"/>
              </a:rPr>
              <a:t></a:t>
            </a:r>
            <a:r>
              <a:rPr lang="en-US" dirty="0"/>
              <a:t> </a:t>
            </a:r>
            <a:r>
              <a:rPr lang="en-US" dirty="0" smtClean="0">
                <a:latin typeface="Times New Roman" pitchFamily="18" charset="0"/>
              </a:rPr>
              <a:t>rb5+R0</a:t>
            </a:r>
            <a:endParaRPr lang="en-US" dirty="0">
              <a:latin typeface="Times New Roman" pitchFamily="18" charset="0"/>
            </a:endParaRPr>
          </a:p>
        </p:txBody>
      </p:sp>
      <p:sp>
        <p:nvSpPr>
          <p:cNvPr id="11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Addi</a:t>
            </a:r>
            <a:r>
              <a:rPr lang="en-US" sz="1400" dirty="0"/>
              <a:t> R9,R0,9</a:t>
            </a:r>
          </a:p>
        </p:txBody>
      </p:sp>
      <p:sp>
        <p:nvSpPr>
          <p:cNvPr id="118"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Addi</a:t>
            </a:r>
            <a:r>
              <a:rPr lang="en-US" sz="1400" dirty="0"/>
              <a:t> R8,R0,8</a:t>
            </a:r>
          </a:p>
        </p:txBody>
      </p:sp>
      <p:sp>
        <p:nvSpPr>
          <p:cNvPr id="119" name="Text Box 82"/>
          <p:cNvSpPr txBox="1">
            <a:spLocks noChangeArrowheads="1"/>
          </p:cNvSpPr>
          <p:nvPr/>
        </p:nvSpPr>
        <p:spPr bwMode="auto">
          <a:xfrm>
            <a:off x="561975" y="5821684"/>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a:t>Add R7,R5,R0</a:t>
            </a:r>
          </a:p>
        </p:txBody>
      </p:sp>
      <p:sp>
        <p:nvSpPr>
          <p:cNvPr id="120" name="Text Box 83"/>
          <p:cNvSpPr txBox="1">
            <a:spLocks noChangeArrowheads="1"/>
          </p:cNvSpPr>
          <p:nvPr/>
        </p:nvSpPr>
        <p:spPr bwMode="auto">
          <a:xfrm>
            <a:off x="560387" y="5532759"/>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1" name="Rectangle 78"/>
          <p:cNvSpPr>
            <a:spLocks noChangeArrowheads="1"/>
          </p:cNvSpPr>
          <p:nvPr/>
        </p:nvSpPr>
        <p:spPr bwMode="auto">
          <a:xfrm>
            <a:off x="2362200" y="551682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2" name="Rectangle 78"/>
          <p:cNvSpPr>
            <a:spLocks noChangeArrowheads="1"/>
          </p:cNvSpPr>
          <p:nvPr/>
        </p:nvSpPr>
        <p:spPr bwMode="auto">
          <a:xfrm>
            <a:off x="2362200" y="576453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2" name="Rectangle 83"/>
          <p:cNvSpPr>
            <a:spLocks noChangeArrowheads="1"/>
          </p:cNvSpPr>
          <p:nvPr/>
        </p:nvSpPr>
        <p:spPr bwMode="auto">
          <a:xfrm>
            <a:off x="5013325" y="6084888"/>
            <a:ext cx="1214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R4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RB2</a:t>
            </a:r>
          </a:p>
        </p:txBody>
      </p:sp>
      <p:sp>
        <p:nvSpPr>
          <p:cNvPr id="111" name="Rectangle 59"/>
          <p:cNvSpPr>
            <a:spLocks noChangeArrowheads="1"/>
          </p:cNvSpPr>
          <p:nvPr/>
        </p:nvSpPr>
        <p:spPr bwMode="auto">
          <a:xfrm>
            <a:off x="2362200" y="4891914"/>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(1)</a:t>
            </a:r>
          </a:p>
        </p:txBody>
      </p:sp>
      <p:sp>
        <p:nvSpPr>
          <p:cNvPr id="123" name="Rectangle 84"/>
          <p:cNvSpPr>
            <a:spLocks noChangeArrowheads="1"/>
          </p:cNvSpPr>
          <p:nvPr/>
        </p:nvSpPr>
        <p:spPr bwMode="auto">
          <a:xfrm>
            <a:off x="4113212" y="4215884"/>
            <a:ext cx="150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RB5 </a:t>
            </a:r>
            <a:r>
              <a:rPr lang="en-US" dirty="0">
                <a:solidFill>
                  <a:srgbClr val="FF3300"/>
                </a:solidFill>
                <a:sym typeface="Wingdings" pitchFamily="2" charset="2"/>
              </a:rPr>
              <a:t></a:t>
            </a:r>
            <a:r>
              <a:rPr lang="en-US" dirty="0"/>
              <a:t> </a:t>
            </a:r>
            <a:r>
              <a:rPr lang="en-US" dirty="0" smtClean="0">
                <a:solidFill>
                  <a:srgbClr val="FF3300"/>
                </a:solidFill>
                <a:latin typeface="Times New Roman" pitchFamily="18" charset="0"/>
              </a:rPr>
              <a:t>rb4+2</a:t>
            </a:r>
            <a:endParaRPr lang="en-US" dirty="0">
              <a:solidFill>
                <a:srgbClr val="FF3300"/>
              </a:solidFill>
              <a:latin typeface="Times New Roman" pitchFamily="18" charset="0"/>
            </a:endParaRPr>
          </a:p>
        </p:txBody>
      </p:sp>
      <p:sp>
        <p:nvSpPr>
          <p:cNvPr id="124" name="Rectangle 85"/>
          <p:cNvSpPr>
            <a:spLocks noChangeArrowheads="1"/>
          </p:cNvSpPr>
          <p:nvPr/>
        </p:nvSpPr>
        <p:spPr bwMode="auto">
          <a:xfrm>
            <a:off x="4106881" y="2437903"/>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RB6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R0+6</a:t>
            </a:r>
          </a:p>
        </p:txBody>
      </p:sp>
      <p:sp>
        <p:nvSpPr>
          <p:cNvPr id="125" name="Text Box 86"/>
          <p:cNvSpPr txBox="1">
            <a:spLocks noChangeArrowheads="1"/>
          </p:cNvSpPr>
          <p:nvPr/>
        </p:nvSpPr>
        <p:spPr bwMode="auto">
          <a:xfrm>
            <a:off x="5580063" y="2773297"/>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05"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6"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07"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09"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10"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Tree>
    <p:extLst>
      <p:ext uri="{BB962C8B-B14F-4D97-AF65-F5344CB8AC3E}">
        <p14:creationId xmlns:p14="http://schemas.microsoft.com/office/powerpoint/2010/main" val="220762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 0 C -0.00799 0.00093 -0.01615 0.00047 -0.02396 0.00301 C -0.03125 0.00556 -0.02726 0.0044 -0.03612 0.00625 C -0.03716 0.01042 -0.03785 0.0132 -0.03855 0.01759 C -0.03889 0.0213 -0.03924 0.025 -0.03959 0.02871 C -0.03924 0.03519 -0.03924 0.04167 -0.03855 0.04815 C -0.03803 0.05093 -0.03716 0.05371 -0.03612 0.05625 C -0.03473 0.05926 -0.02952 0.06389 -0.02761 0.06574 C -0.02639 0.0669 -0.02535 0.06806 -0.02396 0.06898 C -0.02292 0.06968 -0.02153 0.07014 -0.02032 0.0706 C -0.01337 0.07685 -0.02032 0.0713 -0.00955 0.07709 C -0.00643 0.07871 -0.0033 0.08056 0 0.08195 C 0.00173 0.08241 0.00329 0.08287 0.00486 0.08357 C 0.00729 0.08449 0.00954 0.08611 0.01215 0.08658 C 0.0177 0.08773 0.02343 0.08773 0.02899 0.0882 C 0.0302 0.08889 0.03125 0.08982 0.03263 0.08982 C 0.03784 0.08982 0.03854 0.08843 0.04218 0.08519 C 0.04496 0.08565 0.04791 0.08565 0.05069 0.08658 C 0.06024 0.09051 0.05 0.08982 0.05677 0.08982 L 0.05677 0.08982 " pathEditMode="relative" ptsTypes="AAAAAAAAAAAAAAAAAAAAA">
                                      <p:cBhvr>
                                        <p:cTn id="12" dur="2000" fill="hold"/>
                                        <p:tgtEl>
                                          <p:spTgt spid="123"/>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7.77778E-6 -3.7037E-7 L 7.77778E-6 -3.7037E-7 C -0.00225 0.00023 -0.01197 0.00092 -0.01562 0.00301 C -0.01701 0.00393 -0.01805 0.00555 -0.01926 0.00625 C -0.02569 0.01018 -0.03333 0.01227 -0.03854 0.01921 L -0.04826 0.03194 C -0.04947 0.03356 -0.05086 0.03495 -0.0519 0.0368 C -0.05295 0.03889 -0.05416 0.0412 -0.05538 0.04328 C -0.0585 0.04768 -0.06232 0.05116 -0.0651 0.05602 C -0.06631 0.05833 -0.06753 0.06041 -0.06874 0.0625 C -0.06961 0.06412 -0.07013 0.06597 -0.07117 0.06736 C -0.07222 0.06898 -0.07378 0.07037 -0.07465 0.07222 C -0.07621 0.07523 -0.0769 0.0787 -0.07829 0.08171 C -0.07933 0.08403 -0.08072 0.08611 -0.08194 0.08819 C -0.08454 0.09815 -0.08472 0.09722 -0.08194 0.11389 C -0.08142 0.1169 -0.07933 0.11921 -0.07829 0.12199 C -0.07777 0.12338 -0.07777 0.12546 -0.07708 0.12685 C -0.07465 0.13194 -0.071 0.13611 -0.06874 0.1412 L -0.06145 0.15741 C -0.0611 0.15949 -0.06093 0.16157 -0.06024 0.16366 C -0.05642 0.17662 -0.05729 0.16991 -0.05295 0.18148 C -0.05208 0.18403 -0.05138 0.1868 -0.05069 0.18935 C -0.0493 0.19421 -0.04878 0.1993 -0.04704 0.20393 L -0.04461 0.21041 C -0.04305 0.22153 -0.04131 0.23287 -0.03975 0.24398 C -0.0394 0.24676 -0.0394 0.24953 -0.03854 0.25208 L -0.0361 0.26018 C -0.03576 0.26435 -0.03558 0.26875 -0.03489 0.27291 C -0.03437 0.27639 -0.03333 0.2794 -0.03246 0.28264 C -0.03124 0.28819 -0.03107 0.2912 -0.0302 0.29699 C -0.02985 0.2993 -0.02933 0.30139 -0.02899 0.30347 C -0.02847 0.30625 -0.02812 0.30879 -0.02777 0.31157 C -0.02725 0.31481 -0.02725 0.31805 -0.02656 0.32106 C -0.02517 0.32662 -0.0236 0.33217 -0.0217 0.33727 C -0.02083 0.33935 -0.02048 0.3419 -0.01926 0.34375 C -0.01579 0.34838 -0.00972 0.35208 -0.00485 0.35324 L 0.00122 0.35486 C 0.00695 0.35995 0.00348 0.35741 0.01199 0.36134 L 0.01563 0.36296 C 0.02865 0.3743 0.00903 0.35648 0.02292 0.37106 C 0.02518 0.37338 0.02778 0.37523 0.03021 0.37731 L 0.03369 0.38055 C 0.0349 0.38171 0.03612 0.38287 0.03733 0.38379 C 0.0389 0.38495 0.04063 0.38588 0.04219 0.38703 C 0.04428 0.38842 0.04619 0.39028 0.04827 0.3919 C 0.04949 0.39282 0.05035 0.39467 0.05174 0.39514 C 0.06355 0.39838 0.06511 0.39838 0.0724 0.39838 L 0.0724 0.39838 " pathEditMode="relative" ptsTypes="AAAAAAAAAAAAAAAAAAAAAAAAAAAAAAAAAAAAAAAAAAAAAAAA">
                                      <p:cBhvr>
                                        <p:cTn id="16" dur="2000" fill="hold"/>
                                        <p:tgtEl>
                                          <p:spTgt spid="1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22</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0000"/>
                </a:solidFill>
                <a:latin typeface="Times New Roman" pitchFamily="18" charset="0"/>
              </a:rPr>
              <a:t>Inv</a:t>
            </a:r>
            <a:endParaRPr lang="en-US" sz="2000" dirty="0">
              <a:solidFill>
                <a:srgbClr val="FF0000"/>
              </a:solidFill>
              <a:latin typeface="Times New Roman" pitchFamily="18" charset="0"/>
            </a:endParaRPr>
          </a:p>
        </p:txBody>
      </p:sp>
      <p:sp>
        <p:nvSpPr>
          <p:cNvPr id="11309" name="Text Box 62"/>
          <p:cNvSpPr txBox="1">
            <a:spLocks noChangeArrowheads="1"/>
          </p:cNvSpPr>
          <p:nvPr/>
        </p:nvSpPr>
        <p:spPr bwMode="auto">
          <a:xfrm>
            <a:off x="590235" y="4931982"/>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36782"/>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9" name="Rectangle 78"/>
          <p:cNvSpPr>
            <a:spLocks noChangeArrowheads="1"/>
          </p:cNvSpPr>
          <p:nvPr/>
        </p:nvSpPr>
        <p:spPr bwMode="auto">
          <a:xfrm>
            <a:off x="2362200" y="520027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6d</a:t>
            </a:r>
            <a:endParaRPr lang="en-US" dirty="0">
              <a:solidFill>
                <a:srgbClr val="3333CC"/>
              </a:solidFill>
            </a:endParaRPr>
          </a:p>
        </p:txBody>
      </p:sp>
      <p:sp>
        <p:nvSpPr>
          <p:cNvPr id="113" name="Rectangle 54"/>
          <p:cNvSpPr>
            <a:spLocks noChangeArrowheads="1"/>
          </p:cNvSpPr>
          <p:nvPr/>
        </p:nvSpPr>
        <p:spPr bwMode="auto">
          <a:xfrm>
            <a:off x="4078288" y="2779713"/>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RB7 </a:t>
            </a:r>
            <a:r>
              <a:rPr lang="en-US" dirty="0">
                <a:sym typeface="Wingdings" pitchFamily="2" charset="2"/>
              </a:rPr>
              <a:t></a:t>
            </a:r>
            <a:r>
              <a:rPr lang="en-US" dirty="0"/>
              <a:t> </a:t>
            </a:r>
            <a:r>
              <a:rPr lang="en-US" dirty="0" smtClean="0">
                <a:latin typeface="Times New Roman" pitchFamily="18" charset="0"/>
              </a:rPr>
              <a:t>rb5+R0</a:t>
            </a:r>
            <a:endParaRPr lang="en-US" dirty="0">
              <a:latin typeface="Times New Roman" pitchFamily="18" charset="0"/>
            </a:endParaRPr>
          </a:p>
        </p:txBody>
      </p:sp>
      <p:sp>
        <p:nvSpPr>
          <p:cNvPr id="119" name="Text Box 82"/>
          <p:cNvSpPr txBox="1">
            <a:spLocks noChangeArrowheads="1"/>
          </p:cNvSpPr>
          <p:nvPr/>
        </p:nvSpPr>
        <p:spPr bwMode="auto">
          <a:xfrm>
            <a:off x="583885" y="5813932"/>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25007"/>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1" name="Rectangle 78"/>
          <p:cNvSpPr>
            <a:spLocks noChangeArrowheads="1"/>
          </p:cNvSpPr>
          <p:nvPr/>
        </p:nvSpPr>
        <p:spPr bwMode="auto">
          <a:xfrm>
            <a:off x="2362200" y="55090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2" name="Rectangle 78"/>
          <p:cNvSpPr>
            <a:spLocks noChangeArrowheads="1"/>
          </p:cNvSpPr>
          <p:nvPr/>
        </p:nvSpPr>
        <p:spPr bwMode="auto">
          <a:xfrm>
            <a:off x="2362200" y="575678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02" name="Rectangle 83"/>
          <p:cNvSpPr>
            <a:spLocks noChangeArrowheads="1"/>
          </p:cNvSpPr>
          <p:nvPr/>
        </p:nvSpPr>
        <p:spPr bwMode="auto">
          <a:xfrm>
            <a:off x="5013325" y="6084888"/>
            <a:ext cx="1214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dirty="0">
                <a:solidFill>
                  <a:srgbClr val="FF3300"/>
                </a:solidFill>
                <a:latin typeface="Times New Roman" pitchFamily="18" charset="0"/>
              </a:rPr>
              <a:t>R4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RB2</a:t>
            </a:r>
          </a:p>
        </p:txBody>
      </p:sp>
      <p:sp>
        <p:nvSpPr>
          <p:cNvPr id="111" name="Rectangle 59"/>
          <p:cNvSpPr>
            <a:spLocks noChangeArrowheads="1"/>
          </p:cNvSpPr>
          <p:nvPr/>
        </p:nvSpPr>
        <p:spPr bwMode="auto">
          <a:xfrm>
            <a:off x="2362200" y="48843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(1)</a:t>
            </a:r>
          </a:p>
        </p:txBody>
      </p:sp>
      <p:sp>
        <p:nvSpPr>
          <p:cNvPr id="123" name="Rectangle 84"/>
          <p:cNvSpPr>
            <a:spLocks noChangeArrowheads="1"/>
          </p:cNvSpPr>
          <p:nvPr/>
        </p:nvSpPr>
        <p:spPr bwMode="auto">
          <a:xfrm>
            <a:off x="4448175" y="4789488"/>
            <a:ext cx="150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RB5 </a:t>
            </a:r>
            <a:r>
              <a:rPr lang="en-US" dirty="0">
                <a:solidFill>
                  <a:srgbClr val="FF3300"/>
                </a:solidFill>
                <a:sym typeface="Wingdings" pitchFamily="2" charset="2"/>
              </a:rPr>
              <a:t></a:t>
            </a:r>
            <a:r>
              <a:rPr lang="en-US" dirty="0"/>
              <a:t> </a:t>
            </a:r>
            <a:r>
              <a:rPr lang="en-US" dirty="0" smtClean="0">
                <a:solidFill>
                  <a:srgbClr val="FF3300"/>
                </a:solidFill>
                <a:latin typeface="Times New Roman" pitchFamily="18" charset="0"/>
              </a:rPr>
              <a:t>rb4+2</a:t>
            </a:r>
            <a:endParaRPr lang="en-US" dirty="0">
              <a:solidFill>
                <a:srgbClr val="FF3300"/>
              </a:solidFill>
              <a:latin typeface="Times New Roman" pitchFamily="18" charset="0"/>
            </a:endParaRPr>
          </a:p>
        </p:txBody>
      </p:sp>
      <p:sp>
        <p:nvSpPr>
          <p:cNvPr id="124" name="Rectangle 85"/>
          <p:cNvSpPr>
            <a:spLocks noChangeArrowheads="1"/>
          </p:cNvSpPr>
          <p:nvPr/>
        </p:nvSpPr>
        <p:spPr bwMode="auto">
          <a:xfrm>
            <a:off x="4448175" y="5148263"/>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RB6 </a:t>
            </a:r>
            <a:r>
              <a:rPr lang="en-US" dirty="0">
                <a:solidFill>
                  <a:srgbClr val="FF3300"/>
                </a:solidFill>
                <a:sym typeface="Wingdings" pitchFamily="2" charset="2"/>
              </a:rPr>
              <a:t></a:t>
            </a:r>
            <a:r>
              <a:rPr lang="en-US" dirty="0"/>
              <a:t> </a:t>
            </a:r>
            <a:r>
              <a:rPr lang="en-US" dirty="0">
                <a:solidFill>
                  <a:srgbClr val="FF3300"/>
                </a:solidFill>
                <a:latin typeface="Times New Roman" pitchFamily="18" charset="0"/>
              </a:rPr>
              <a:t>R0+6</a:t>
            </a:r>
          </a:p>
        </p:txBody>
      </p:sp>
      <p:sp>
        <p:nvSpPr>
          <p:cNvPr id="10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400" dirty="0">
              <a:solidFill>
                <a:srgbClr val="FF3300"/>
              </a:solidFill>
            </a:endParaRPr>
          </a:p>
        </p:txBody>
      </p:sp>
      <p:sp>
        <p:nvSpPr>
          <p:cNvPr id="109"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400" dirty="0">
              <a:solidFill>
                <a:srgbClr val="FF3300"/>
              </a:solidFill>
            </a:endParaRPr>
          </a:p>
        </p:txBody>
      </p:sp>
      <p:sp>
        <p:nvSpPr>
          <p:cNvPr id="110" name="Rectangle 93"/>
          <p:cNvSpPr>
            <a:spLocks noChangeArrowheads="1"/>
          </p:cNvSpPr>
          <p:nvPr/>
        </p:nvSpPr>
        <p:spPr bwMode="auto">
          <a:xfrm>
            <a:off x="4114800" y="1436783"/>
            <a:ext cx="1497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dirty="0" smtClean="0">
                <a:solidFill>
                  <a:srgbClr val="FF3300"/>
                </a:solidFill>
                <a:latin typeface="Times New Roman" pitchFamily="18" charset="0"/>
              </a:rPr>
              <a:t>RB8 </a:t>
            </a:r>
            <a:r>
              <a:rPr lang="en-US" b="1" dirty="0" smtClean="0">
                <a:solidFill>
                  <a:srgbClr val="FF3300"/>
                </a:solidFill>
                <a:sym typeface="Wingdings" pitchFamily="2" charset="2"/>
              </a:rPr>
              <a:t></a:t>
            </a:r>
            <a:r>
              <a:rPr lang="en-US" b="1" dirty="0" smtClean="0"/>
              <a:t> </a:t>
            </a:r>
            <a:r>
              <a:rPr lang="en-US" b="1" dirty="0">
                <a:solidFill>
                  <a:srgbClr val="FF3300"/>
                </a:solidFill>
                <a:latin typeface="Times New Roman" pitchFamily="18" charset="0"/>
              </a:rPr>
              <a:t>R0+8</a:t>
            </a:r>
          </a:p>
        </p:txBody>
      </p:sp>
      <p:sp>
        <p:nvSpPr>
          <p:cNvPr id="125" name="Rectangle 94"/>
          <p:cNvSpPr>
            <a:spLocks noChangeArrowheads="1"/>
          </p:cNvSpPr>
          <p:nvPr/>
        </p:nvSpPr>
        <p:spPr bwMode="auto">
          <a:xfrm>
            <a:off x="4078288" y="1789208"/>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solidFill>
                  <a:srgbClr val="FF3300"/>
                </a:solidFill>
                <a:latin typeface="Times New Roman" pitchFamily="18" charset="0"/>
              </a:rPr>
              <a:t>RB0 </a:t>
            </a:r>
            <a:r>
              <a:rPr lang="en-US" b="1">
                <a:solidFill>
                  <a:srgbClr val="FF3300"/>
                </a:solidFill>
                <a:sym typeface="Wingdings" pitchFamily="2" charset="2"/>
              </a:rPr>
              <a:t></a:t>
            </a:r>
            <a:r>
              <a:rPr lang="en-US" b="1"/>
              <a:t> </a:t>
            </a:r>
            <a:r>
              <a:rPr lang="en-US" b="1">
                <a:solidFill>
                  <a:srgbClr val="FF3300"/>
                </a:solidFill>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R9,R0,9</a:t>
            </a:r>
            <a:endParaRPr lang="en-US" sz="1400" dirty="0"/>
          </a:p>
        </p:txBody>
      </p:sp>
      <p:sp>
        <p:nvSpPr>
          <p:cNvPr id="130" name="Text Box 87"/>
          <p:cNvSpPr txBox="1">
            <a:spLocks noChangeArrowheads="1"/>
          </p:cNvSpPr>
          <p:nvPr/>
        </p:nvSpPr>
        <p:spPr bwMode="auto">
          <a:xfrm>
            <a:off x="590235" y="6116578"/>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R8,R0,8</a:t>
            </a:r>
            <a:endParaRPr lang="en-US" sz="1400" dirty="0"/>
          </a:p>
        </p:txBody>
      </p:sp>
      <p:sp>
        <p:nvSpPr>
          <p:cNvPr id="133" name="Rectangle 78"/>
          <p:cNvSpPr>
            <a:spLocks noChangeArrowheads="1"/>
          </p:cNvSpPr>
          <p:nvPr/>
        </p:nvSpPr>
        <p:spPr bwMode="auto">
          <a:xfrm>
            <a:off x="2362200" y="6061776"/>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0000"/>
                </a:solidFill>
                <a:latin typeface="Times New Roman" pitchFamily="18" charset="0"/>
              </a:rPr>
              <a:t>Inv</a:t>
            </a:r>
            <a:endParaRPr lang="en-US" sz="2000" dirty="0">
              <a:solidFill>
                <a:srgbClr val="FF0000"/>
              </a:solidFill>
              <a:latin typeface="Times New Roman" pitchFamily="18" charset="0"/>
            </a:endParaRPr>
          </a:p>
        </p:txBody>
      </p:sp>
      <p:sp>
        <p:nvSpPr>
          <p:cNvPr id="134"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solidFill>
                  <a:srgbClr val="FF3300"/>
                </a:solidFill>
                <a:latin typeface="Times New Roman" pitchFamily="18" charset="0"/>
              </a:rPr>
              <a:t>rb8</a:t>
            </a:r>
            <a:endParaRPr lang="en-US" sz="2000" dirty="0">
              <a:solidFill>
                <a:srgbClr val="FF3300"/>
              </a:solidFill>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solidFill>
                  <a:srgbClr val="FF3300"/>
                </a:solidFill>
                <a:latin typeface="Times New Roman" pitchFamily="18" charset="0"/>
              </a:rPr>
              <a:t>rb0</a:t>
            </a:r>
          </a:p>
        </p:txBody>
      </p:sp>
      <p:sp>
        <p:nvSpPr>
          <p:cNvPr id="136" name="Text Box 86"/>
          <p:cNvSpPr txBox="1">
            <a:spLocks noChangeArrowheads="1"/>
          </p:cNvSpPr>
          <p:nvPr/>
        </p:nvSpPr>
        <p:spPr bwMode="auto">
          <a:xfrm>
            <a:off x="5580063" y="2773297"/>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1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8"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31"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39"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40"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03" name="Rectangle 14"/>
          <p:cNvSpPr>
            <a:spLocks noChangeArrowheads="1"/>
          </p:cNvSpPr>
          <p:nvPr/>
        </p:nvSpPr>
        <p:spPr bwMode="auto">
          <a:xfrm>
            <a:off x="3733800" y="1503745"/>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solidFill>
                  <a:srgbClr val="FF3300"/>
                </a:solidFill>
              </a:rPr>
              <a:t>Bne</a:t>
            </a:r>
            <a:r>
              <a:rPr lang="en-US" sz="1400" dirty="0">
                <a:solidFill>
                  <a:srgbClr val="FF3300"/>
                </a:solidFill>
              </a:rPr>
              <a:t> R1,R10,L1</a:t>
            </a:r>
          </a:p>
        </p:txBody>
      </p:sp>
      <p:sp>
        <p:nvSpPr>
          <p:cNvPr id="105" name="Rectangle 15"/>
          <p:cNvSpPr>
            <a:spLocks noChangeArrowheads="1"/>
          </p:cNvSpPr>
          <p:nvPr/>
        </p:nvSpPr>
        <p:spPr bwMode="auto">
          <a:xfrm>
            <a:off x="3733800" y="1797432"/>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solidFill>
                  <a:srgbClr val="FF3300"/>
                </a:solidFill>
              </a:rPr>
              <a:t>Addi R1,R1,1</a:t>
            </a:r>
          </a:p>
        </p:txBody>
      </p:sp>
      <p:sp>
        <p:nvSpPr>
          <p:cNvPr id="106" name="Rectangle 14"/>
          <p:cNvSpPr>
            <a:spLocks noChangeArrowheads="1"/>
          </p:cNvSpPr>
          <p:nvPr/>
        </p:nvSpPr>
        <p:spPr bwMode="auto">
          <a:xfrm>
            <a:off x="3698875" y="1491868"/>
            <a:ext cx="2016125" cy="293688"/>
          </a:xfrm>
          <a:prstGeom prst="rect">
            <a:avLst/>
          </a:prstGeom>
          <a:solidFill>
            <a:schemeClr val="bg1"/>
          </a:solidFill>
          <a:ln w="9525">
            <a:solidFill>
              <a:schemeClr val="tx1"/>
            </a:solidFill>
            <a:miter lim="800000"/>
            <a:headEnd/>
            <a:tailEnd/>
          </a:ln>
          <a:extLst/>
        </p:spPr>
        <p:txBody>
          <a:bodyPr wrap="none" anchor="ctr"/>
          <a:lstStyle/>
          <a:p>
            <a:pPr algn="ctr" rtl="1"/>
            <a:r>
              <a:rPr lang="en-US" sz="1400" dirty="0" err="1"/>
              <a:t>Addi</a:t>
            </a:r>
            <a:r>
              <a:rPr lang="en-US" sz="1400" dirty="0"/>
              <a:t> R9,R0,9</a:t>
            </a:r>
          </a:p>
        </p:txBody>
      </p:sp>
      <p:sp>
        <p:nvSpPr>
          <p:cNvPr id="108" name="Rectangle 15"/>
          <p:cNvSpPr>
            <a:spLocks noChangeArrowheads="1"/>
          </p:cNvSpPr>
          <p:nvPr/>
        </p:nvSpPr>
        <p:spPr bwMode="auto">
          <a:xfrm>
            <a:off x="3698875" y="1785555"/>
            <a:ext cx="2016125" cy="292100"/>
          </a:xfrm>
          <a:prstGeom prst="rect">
            <a:avLst/>
          </a:prstGeom>
          <a:solidFill>
            <a:schemeClr val="bg1"/>
          </a:solidFill>
          <a:ln w="9525">
            <a:solidFill>
              <a:schemeClr val="tx1"/>
            </a:solidFill>
            <a:miter lim="800000"/>
            <a:headEnd/>
            <a:tailEnd/>
          </a:ln>
          <a:extLst/>
        </p:spPr>
        <p:txBody>
          <a:bodyPr wrap="none" anchor="ctr"/>
          <a:lstStyle/>
          <a:p>
            <a:pPr algn="ctr" rtl="1"/>
            <a:r>
              <a:rPr lang="en-US" sz="1400" dirty="0" err="1"/>
              <a:t>Addi</a:t>
            </a:r>
            <a:r>
              <a:rPr lang="en-US" sz="1400" dirty="0"/>
              <a:t> R8,R0,8</a:t>
            </a:r>
          </a:p>
        </p:txBody>
      </p:sp>
    </p:spTree>
    <p:extLst>
      <p:ext uri="{BB962C8B-B14F-4D97-AF65-F5344CB8AC3E}">
        <p14:creationId xmlns:p14="http://schemas.microsoft.com/office/powerpoint/2010/main" val="181820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hidden"/>
                                      </p:to>
                                    </p:set>
                                  </p:childTnLst>
                                </p:cTn>
                              </p:par>
                            </p:childTnLst>
                          </p:cTn>
                        </p:par>
                        <p:par>
                          <p:cTn id="9" fill="hold">
                            <p:stCondLst>
                              <p:cond delay="0"/>
                            </p:stCondLst>
                            <p:childTnLst>
                              <p:par>
                                <p:cTn id="10" presetID="0" presetClass="path" presetSubtype="0" accel="50000" decel="50000" fill="hold" grpId="0" nodeType="afterEffect">
                                  <p:stCondLst>
                                    <p:cond delay="0"/>
                                  </p:stCondLst>
                                  <p:childTnLst>
                                    <p:animMotion origin="layout" path="M -0.01667 0.00486 L -0.01667 0.0051 C -0.01979 0.00857 -0.02344 0.01181 -0.02621 0.01597 C -0.0283 0.01875 -0.02882 0.02338 -0.03108 0.0257 C -0.03576 0.03033 -0.04114 0.03519 -0.04444 0.04167 C -0.04514 0.04329 -0.04618 0.04468 -0.0467 0.04653 C -0.05191 0.06019 -0.04653 0.04908 -0.05156 0.06088 C -0.05226 0.06273 -0.0533 0.06412 -0.05399 0.06574 C -0.05451 0.06736 -0.05469 0.06898 -0.05521 0.0706 C -0.05625 0.07385 -0.05781 0.07685 -0.05885 0.08033 C -0.06719 0.1081 -0.05885 0.08496 -0.06493 0.10116 C -0.06528 0.10371 -0.06545 0.10648 -0.06614 0.10926 C -0.06667 0.11135 -0.0684 0.1132 -0.06858 0.11551 C -0.06875 0.12107 -0.06875 0.12662 -0.06736 0.13172 C -0.06562 0.13773 -0.06007 0.14445 -0.05642 0.14931 C -0.05503 0.15463 -0.05521 0.1551 -0.05278 0.16065 C -0.05208 0.16227 -0.05121 0.16366 -0.05035 0.16551 C -0.04427 0.17963 -0.05139 0.16482 -0.04566 0.17662 C -0.0434 0.18797 -0.04601 0.17871 -0.0408 0.18797 C -0.03889 0.19097 -0.0375 0.19422 -0.03594 0.19746 C -0.03507 0.19908 -0.03472 0.20116 -0.03351 0.20232 L -0.02986 0.20556 C -0.02899 0.20718 -0.02864 0.20903 -0.02743 0.21042 C -0.02535 0.21297 -0.02014 0.2169 -0.02014 0.21713 C -0.01476 0.22755 -0.02118 0.21713 -0.01424 0.22315 C -0.01285 0.22454 -0.0118 0.22662 -0.01059 0.22801 C -0.00937 0.22917 -0.00816 0.2301 -0.00694 0.23125 C -8.33333E-7 0.24514 -0.0092 0.22871 -0.00087 0.23773 C 0.00017 0.23889 0.00035 0.24121 0.00156 0.2426 C 0.00243 0.24352 0.00399 0.24329 0.00521 0.24422 C 0.00556 0.24445 0.0059 0.24514 0.00642 0.24584 L 0.00642 0.24607 " pathEditMode="relative" rAng="0" ptsTypes="AAAAAAAAAAAAAAAAAAAAAAAAAAAAAAAA">
                                      <p:cBhvr>
                                        <p:cTn id="11" dur="2000" fill="hold"/>
                                        <p:tgtEl>
                                          <p:spTgt spid="110"/>
                                        </p:tgtEl>
                                        <p:attrNameLst>
                                          <p:attrName>ppt_x</p:attrName>
                                          <p:attrName>ppt_y</p:attrName>
                                        </p:attrNameLst>
                                      </p:cBhvr>
                                      <p:rCtr x="-1458" y="12060"/>
                                    </p:animMotion>
                                  </p:childTnLst>
                                </p:cTn>
                              </p:par>
                              <p:par>
                                <p:cTn id="12" presetID="0" presetClass="path" presetSubtype="0" accel="50000" decel="50000" fill="hold" grpId="0" nodeType="withEffect">
                                  <p:stCondLst>
                                    <p:cond delay="0"/>
                                  </p:stCondLst>
                                  <p:childTnLst>
                                    <p:animMotion origin="layout" path="M -0.01666 0.00486 L -0.01666 0.00509 C -0.01979 0.00856 -0.02343 0.01181 -0.02621 0.01597 C -0.0283 0.01875 -0.02882 0.02338 -0.03107 0.02569 C -0.03576 0.03032 -0.04114 0.03519 -0.04444 0.04167 C -0.04514 0.04329 -0.04618 0.04468 -0.0467 0.04653 C -0.05191 0.06019 -0.04652 0.04907 -0.05156 0.06088 C -0.05225 0.06273 -0.0533 0.06412 -0.05399 0.06574 C -0.05451 0.06736 -0.05468 0.06898 -0.0552 0.0706 C -0.05625 0.07384 -0.05781 0.07685 -0.05885 0.08032 C -0.06718 0.1081 -0.05885 0.08495 -0.06493 0.10116 C -0.06527 0.1037 -0.06545 0.10648 -0.06614 0.10926 C -0.06666 0.11134 -0.0684 0.11319 -0.06857 0.11551 C -0.06875 0.12106 -0.06875 0.12662 -0.06736 0.13171 C -0.06562 0.13773 -0.06007 0.14444 -0.05642 0.14931 C -0.05503 0.15463 -0.0552 0.15509 -0.05277 0.16065 C -0.05208 0.16227 -0.05121 0.16366 -0.05034 0.16551 C -0.04427 0.17963 -0.05139 0.16481 -0.04566 0.17662 C -0.0434 0.18796 -0.046 0.1787 -0.0408 0.18796 C -0.03889 0.19097 -0.0375 0.19421 -0.03593 0.19745 C -0.03507 0.19907 -0.03472 0.20116 -0.0335 0.20231 L -0.02986 0.20556 C -0.02899 0.20718 -0.02864 0.20903 -0.02743 0.21042 C -0.02534 0.21296 -0.02014 0.2169 -0.02014 0.21713 C -0.01475 0.22755 -0.02118 0.21713 -0.01423 0.22315 C -0.01284 0.22454 -0.0118 0.22662 -0.01059 0.22801 C -0.00937 0.22917 -0.00816 0.23009 -0.00694 0.23125 C -3.33333E-6 0.24514 -0.0092 0.2287 -0.00086 0.23773 C 0.00018 0.23889 0.00035 0.2412 0.00157 0.24259 C 0.00243 0.24352 0.004 0.24329 0.00521 0.24421 C 0.00556 0.24444 0.00591 0.24514 0.00643 0.24583 L 0.00643 0.24606 " pathEditMode="relative" rAng="0" ptsTypes="AAAAAAAAAAAAAAAAAAAAAAAAAAAAAAAA">
                                      <p:cBhvr>
                                        <p:cTn id="13" dur="2000" fill="hold"/>
                                        <p:tgtEl>
                                          <p:spTgt spid="125"/>
                                        </p:tgtEl>
                                        <p:attrNameLst>
                                          <p:attrName>ppt_x</p:attrName>
                                          <p:attrName>ppt_y</p:attrName>
                                        </p:attrNameLst>
                                      </p:cBhvr>
                                      <p:rCtr x="-1458" y="12060"/>
                                    </p:animMotion>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0-#ppt_w/2"/>
                                          </p:val>
                                        </p:tav>
                                        <p:tav tm="100000">
                                          <p:val>
                                            <p:strVal val="#ppt_x"/>
                                          </p:val>
                                        </p:tav>
                                      </p:tavLst>
                                    </p:anim>
                                    <p:anim calcmode="lin" valueType="num">
                                      <p:cBhvr additive="base">
                                        <p:cTn id="19" dur="500" fill="hold"/>
                                        <p:tgtEl>
                                          <p:spTgt spid="12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1305"/>
                                        </p:tgtEl>
                                        <p:attrNameLst>
                                          <p:attrName>style.visibility</p:attrName>
                                        </p:attrNameLst>
                                      </p:cBhvr>
                                      <p:to>
                                        <p:strVal val="visible"/>
                                      </p:to>
                                    </p:set>
                                    <p:anim calcmode="lin" valueType="num">
                                      <p:cBhvr additive="base">
                                        <p:cTn id="22" dur="500" fill="hold"/>
                                        <p:tgtEl>
                                          <p:spTgt spid="11305"/>
                                        </p:tgtEl>
                                        <p:attrNameLst>
                                          <p:attrName>ppt_x</p:attrName>
                                        </p:attrNameLst>
                                      </p:cBhvr>
                                      <p:tavLst>
                                        <p:tav tm="0">
                                          <p:val>
                                            <p:strVal val="0-#ppt_w/2"/>
                                          </p:val>
                                        </p:tav>
                                        <p:tav tm="100000">
                                          <p:val>
                                            <p:strVal val="#ppt_x"/>
                                          </p:val>
                                        </p:tav>
                                      </p:tavLst>
                                    </p:anim>
                                    <p:anim calcmode="lin" valueType="num">
                                      <p:cBhvr additive="base">
                                        <p:cTn id="23" dur="500" fill="hold"/>
                                        <p:tgtEl>
                                          <p:spTgt spid="1130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 calcmode="lin" valueType="num">
                                      <p:cBhvr additive="base">
                                        <p:cTn id="26" dur="500" fill="hold"/>
                                        <p:tgtEl>
                                          <p:spTgt spid="130"/>
                                        </p:tgtEl>
                                        <p:attrNameLst>
                                          <p:attrName>ppt_x</p:attrName>
                                        </p:attrNameLst>
                                      </p:cBhvr>
                                      <p:tavLst>
                                        <p:tav tm="0">
                                          <p:val>
                                            <p:strVal val="0-#ppt_w/2"/>
                                          </p:val>
                                        </p:tav>
                                        <p:tav tm="100000">
                                          <p:val>
                                            <p:strVal val="#ppt_x"/>
                                          </p:val>
                                        </p:tav>
                                      </p:tavLst>
                                    </p:anim>
                                    <p:anim calcmode="lin" valueType="num">
                                      <p:cBhvr additive="base">
                                        <p:cTn id="27" dur="500" fill="hold"/>
                                        <p:tgtEl>
                                          <p:spTgt spid="13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 calcmode="lin" valueType="num">
                                      <p:cBhvr additive="base">
                                        <p:cTn id="30" dur="500" fill="hold"/>
                                        <p:tgtEl>
                                          <p:spTgt spid="133"/>
                                        </p:tgtEl>
                                        <p:attrNameLst>
                                          <p:attrName>ppt_x</p:attrName>
                                        </p:attrNameLst>
                                      </p:cBhvr>
                                      <p:tavLst>
                                        <p:tav tm="0">
                                          <p:val>
                                            <p:strVal val="0-#ppt_w/2"/>
                                          </p:val>
                                        </p:tav>
                                        <p:tav tm="100000">
                                          <p:val>
                                            <p:strVal val="#ppt_x"/>
                                          </p:val>
                                        </p:tav>
                                      </p:tavLst>
                                    </p:anim>
                                    <p:anim calcmode="lin" valueType="num">
                                      <p:cBhvr additive="base">
                                        <p:cTn id="31" dur="500" fill="hold"/>
                                        <p:tgtEl>
                                          <p:spTgt spid="13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134"/>
                                        </p:tgtEl>
                                        <p:attrNameLst>
                                          <p:attrName>style.visibility</p:attrName>
                                        </p:attrNameLst>
                                      </p:cBhvr>
                                      <p:to>
                                        <p:strVal val="visible"/>
                                      </p:to>
                                    </p:set>
                                    <p:anim calcmode="lin" valueType="num">
                                      <p:cBhvr additive="base">
                                        <p:cTn id="35" dur="500" fill="hold"/>
                                        <p:tgtEl>
                                          <p:spTgt spid="134"/>
                                        </p:tgtEl>
                                        <p:attrNameLst>
                                          <p:attrName>ppt_x</p:attrName>
                                        </p:attrNameLst>
                                      </p:cBhvr>
                                      <p:tavLst>
                                        <p:tav tm="0">
                                          <p:val>
                                            <p:strVal val="0-#ppt_w/2"/>
                                          </p:val>
                                        </p:tav>
                                        <p:tav tm="100000">
                                          <p:val>
                                            <p:strVal val="#ppt_x"/>
                                          </p:val>
                                        </p:tav>
                                      </p:tavLst>
                                    </p:anim>
                                    <p:anim calcmode="lin" valueType="num">
                                      <p:cBhvr additive="base">
                                        <p:cTn id="36" dur="500" fill="hold"/>
                                        <p:tgtEl>
                                          <p:spTgt spid="13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anim calcmode="lin" valueType="num">
                                      <p:cBhvr additive="base">
                                        <p:cTn id="39" dur="500" fill="hold"/>
                                        <p:tgtEl>
                                          <p:spTgt spid="135"/>
                                        </p:tgtEl>
                                        <p:attrNameLst>
                                          <p:attrName>ppt_x</p:attrName>
                                        </p:attrNameLst>
                                      </p:cBhvr>
                                      <p:tavLst>
                                        <p:tav tm="0">
                                          <p:val>
                                            <p:strVal val="0-#ppt_w/2"/>
                                          </p:val>
                                        </p:tav>
                                        <p:tav tm="100000">
                                          <p:val>
                                            <p:strVal val="#ppt_x"/>
                                          </p:val>
                                        </p:tav>
                                      </p:tavLst>
                                    </p:anim>
                                    <p:anim calcmode="lin" valueType="num">
                                      <p:cBhvr additive="base">
                                        <p:cTn id="40" dur="500" fill="hold"/>
                                        <p:tgtEl>
                                          <p:spTgt spid="13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03"/>
                                        </p:tgtEl>
                                        <p:attrNameLst>
                                          <p:attrName>style.visibility</p:attrName>
                                        </p:attrNameLst>
                                      </p:cBhvr>
                                      <p:to>
                                        <p:strVal val="visible"/>
                                      </p:to>
                                    </p:set>
                                    <p:anim calcmode="lin" valueType="num">
                                      <p:cBhvr additive="base">
                                        <p:cTn id="45" dur="500" fill="hold"/>
                                        <p:tgtEl>
                                          <p:spTgt spid="103"/>
                                        </p:tgtEl>
                                        <p:attrNameLst>
                                          <p:attrName>ppt_x</p:attrName>
                                        </p:attrNameLst>
                                      </p:cBhvr>
                                      <p:tavLst>
                                        <p:tav tm="0">
                                          <p:val>
                                            <p:strVal val="#ppt_x"/>
                                          </p:val>
                                        </p:tav>
                                        <p:tav tm="100000">
                                          <p:val>
                                            <p:strVal val="#ppt_x"/>
                                          </p:val>
                                        </p:tav>
                                      </p:tavLst>
                                    </p:anim>
                                    <p:anim calcmode="lin" valueType="num">
                                      <p:cBhvr additive="base">
                                        <p:cTn id="46" dur="500" fill="hold"/>
                                        <p:tgtEl>
                                          <p:spTgt spid="103"/>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anim calcmode="lin" valueType="num">
                                      <p:cBhvr additive="base">
                                        <p:cTn id="49" dur="500" fill="hold"/>
                                        <p:tgtEl>
                                          <p:spTgt spid="105"/>
                                        </p:tgtEl>
                                        <p:attrNameLst>
                                          <p:attrName>ppt_x</p:attrName>
                                        </p:attrNameLst>
                                      </p:cBhvr>
                                      <p:tavLst>
                                        <p:tav tm="0">
                                          <p:val>
                                            <p:strVal val="#ppt_x"/>
                                          </p:val>
                                        </p:tav>
                                        <p:tav tm="100000">
                                          <p:val>
                                            <p:strVal val="#ppt_x"/>
                                          </p:val>
                                        </p:tav>
                                      </p:tavLst>
                                    </p:anim>
                                    <p:anim calcmode="lin" valueType="num">
                                      <p:cBhvr additive="base">
                                        <p:cTn id="50"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 grpId="0"/>
      <p:bldP spid="110" grpId="0"/>
      <p:bldP spid="125" grpId="0"/>
      <p:bldP spid="126" grpId="0"/>
      <p:bldP spid="130" grpId="0"/>
      <p:bldP spid="133" grpId="0"/>
      <p:bldP spid="134" grpId="0"/>
      <p:bldP spid="135" grpId="0"/>
      <p:bldP spid="103" grpId="0"/>
      <p:bldP spid="105" grpId="0"/>
      <p:bldP spid="106" grpId="0" animBg="1"/>
      <p:bldP spid="10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23</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09" name="Text Box 62"/>
          <p:cNvSpPr txBox="1">
            <a:spLocks noChangeArrowheads="1"/>
          </p:cNvSpPr>
          <p:nvPr/>
        </p:nvSpPr>
        <p:spPr bwMode="auto">
          <a:xfrm>
            <a:off x="590235" y="4947096"/>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51896"/>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9" name="Rectangle 78"/>
          <p:cNvSpPr>
            <a:spLocks noChangeArrowheads="1"/>
          </p:cNvSpPr>
          <p:nvPr/>
        </p:nvSpPr>
        <p:spPr bwMode="auto">
          <a:xfrm>
            <a:off x="2362200" y="5215384"/>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7a</a:t>
            </a:r>
            <a:endParaRPr lang="en-US" dirty="0">
              <a:solidFill>
                <a:srgbClr val="3333CC"/>
              </a:solidFill>
            </a:endParaRPr>
          </a:p>
        </p:txBody>
      </p:sp>
      <p:sp>
        <p:nvSpPr>
          <p:cNvPr id="113" name="Rectangle 54"/>
          <p:cNvSpPr>
            <a:spLocks noChangeArrowheads="1"/>
          </p:cNvSpPr>
          <p:nvPr/>
        </p:nvSpPr>
        <p:spPr bwMode="auto">
          <a:xfrm>
            <a:off x="4078288" y="2779713"/>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RB7 </a:t>
            </a:r>
            <a:r>
              <a:rPr lang="en-US" dirty="0">
                <a:sym typeface="Wingdings" pitchFamily="2" charset="2"/>
              </a:rPr>
              <a:t></a:t>
            </a:r>
            <a:r>
              <a:rPr lang="en-US" dirty="0"/>
              <a:t> </a:t>
            </a:r>
            <a:r>
              <a:rPr lang="en-US" dirty="0" smtClean="0">
                <a:latin typeface="Times New Roman" pitchFamily="18" charset="0"/>
              </a:rPr>
              <a:t>rb5+R0</a:t>
            </a:r>
            <a:endParaRPr lang="en-US" dirty="0">
              <a:latin typeface="Times New Roman" pitchFamily="18" charset="0"/>
            </a:endParaRPr>
          </a:p>
        </p:txBody>
      </p:sp>
      <p:sp>
        <p:nvSpPr>
          <p:cNvPr id="119" name="Text Box 82"/>
          <p:cNvSpPr txBox="1">
            <a:spLocks noChangeArrowheads="1"/>
          </p:cNvSpPr>
          <p:nvPr/>
        </p:nvSpPr>
        <p:spPr bwMode="auto">
          <a:xfrm>
            <a:off x="583885" y="5813932"/>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25007"/>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1" name="Rectangle 78"/>
          <p:cNvSpPr>
            <a:spLocks noChangeArrowheads="1"/>
          </p:cNvSpPr>
          <p:nvPr/>
        </p:nvSpPr>
        <p:spPr bwMode="auto">
          <a:xfrm>
            <a:off x="2362200" y="55090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2" name="Rectangle 78"/>
          <p:cNvSpPr>
            <a:spLocks noChangeArrowheads="1"/>
          </p:cNvSpPr>
          <p:nvPr/>
        </p:nvSpPr>
        <p:spPr bwMode="auto">
          <a:xfrm>
            <a:off x="2362200" y="575678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1" name="Rectangle 59"/>
          <p:cNvSpPr>
            <a:spLocks noChangeArrowheads="1"/>
          </p:cNvSpPr>
          <p:nvPr/>
        </p:nvSpPr>
        <p:spPr bwMode="auto">
          <a:xfrm>
            <a:off x="2362200" y="489947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smtClean="0">
                <a:solidFill>
                  <a:srgbClr val="FF3300"/>
                </a:solidFill>
                <a:latin typeface="Times New Roman" pitchFamily="18" charset="0"/>
              </a:rPr>
              <a:t>(2)</a:t>
            </a:r>
            <a:endParaRPr lang="en-US" sz="2000" dirty="0">
              <a:solidFill>
                <a:srgbClr val="FF3300"/>
              </a:solidFill>
              <a:latin typeface="Times New Roman" pitchFamily="18" charset="0"/>
            </a:endParaRPr>
          </a:p>
        </p:txBody>
      </p:sp>
      <p:sp>
        <p:nvSpPr>
          <p:cNvPr id="123" name="Rectangle 84"/>
          <p:cNvSpPr>
            <a:spLocks noChangeArrowheads="1"/>
          </p:cNvSpPr>
          <p:nvPr/>
        </p:nvSpPr>
        <p:spPr bwMode="auto">
          <a:xfrm>
            <a:off x="4448175" y="4789488"/>
            <a:ext cx="150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RB5 </a:t>
            </a:r>
            <a:r>
              <a:rPr lang="en-US" dirty="0">
                <a:sym typeface="Wingdings" pitchFamily="2" charset="2"/>
              </a:rPr>
              <a:t></a:t>
            </a:r>
            <a:r>
              <a:rPr lang="en-US" dirty="0"/>
              <a:t> </a:t>
            </a:r>
            <a:r>
              <a:rPr lang="en-US" dirty="0" smtClean="0">
                <a:latin typeface="Times New Roman" pitchFamily="18" charset="0"/>
              </a:rPr>
              <a:t>rb4+2</a:t>
            </a:r>
            <a:endParaRPr lang="en-US" dirty="0">
              <a:latin typeface="Times New Roman" pitchFamily="18" charset="0"/>
            </a:endParaRPr>
          </a:p>
        </p:txBody>
      </p:sp>
      <p:sp>
        <p:nvSpPr>
          <p:cNvPr id="124" name="Rectangle 85"/>
          <p:cNvSpPr>
            <a:spLocks noChangeArrowheads="1"/>
          </p:cNvSpPr>
          <p:nvPr/>
        </p:nvSpPr>
        <p:spPr bwMode="auto">
          <a:xfrm>
            <a:off x="4448175" y="5148263"/>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RB6 </a:t>
            </a:r>
            <a:r>
              <a:rPr lang="en-US" dirty="0">
                <a:sym typeface="Wingdings" pitchFamily="2" charset="2"/>
              </a:rPr>
              <a:t></a:t>
            </a:r>
            <a:r>
              <a:rPr lang="en-US" dirty="0"/>
              <a:t> </a:t>
            </a:r>
            <a:r>
              <a:rPr lang="en-US" dirty="0">
                <a:latin typeface="Times New Roman" pitchFamily="18" charset="0"/>
              </a:rPr>
              <a:t>R0+6</a:t>
            </a:r>
          </a:p>
        </p:txBody>
      </p:sp>
      <p:sp>
        <p:nvSpPr>
          <p:cNvPr id="10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Bne</a:t>
            </a:r>
            <a:r>
              <a:rPr lang="en-US" sz="1400" dirty="0"/>
              <a:t> R1,R10,L1</a:t>
            </a:r>
          </a:p>
        </p:txBody>
      </p:sp>
      <p:sp>
        <p:nvSpPr>
          <p:cNvPr id="109"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t>Addi R1,R1,1</a:t>
            </a:r>
          </a:p>
        </p:txBody>
      </p:sp>
      <p:sp>
        <p:nvSpPr>
          <p:cNvPr id="110" name="Rectangle 93"/>
          <p:cNvSpPr>
            <a:spLocks noChangeArrowheads="1"/>
          </p:cNvSpPr>
          <p:nvPr/>
        </p:nvSpPr>
        <p:spPr bwMode="auto">
          <a:xfrm>
            <a:off x="4065074" y="3140075"/>
            <a:ext cx="1497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dirty="0" smtClean="0">
                <a:latin typeface="Times New Roman" pitchFamily="18" charset="0"/>
              </a:rPr>
              <a:t>RB8 </a:t>
            </a:r>
            <a:r>
              <a:rPr lang="en-US" b="1" dirty="0">
                <a:sym typeface="Wingdings" pitchFamily="2" charset="2"/>
              </a:rPr>
              <a:t></a:t>
            </a:r>
            <a:r>
              <a:rPr lang="en-US" b="1" dirty="0"/>
              <a:t> </a:t>
            </a:r>
            <a:r>
              <a:rPr lang="en-US" b="1" dirty="0">
                <a:latin typeface="Times New Roman" pitchFamily="18" charset="0"/>
              </a:rPr>
              <a:t>R0+8</a:t>
            </a:r>
          </a:p>
        </p:txBody>
      </p:sp>
      <p:sp>
        <p:nvSpPr>
          <p:cNvPr id="125" name="Rectangle 94"/>
          <p:cNvSpPr>
            <a:spLocks noChangeArrowheads="1"/>
          </p:cNvSpPr>
          <p:nvPr/>
        </p:nvSpPr>
        <p:spPr bwMode="auto">
          <a:xfrm>
            <a:off x="4078288" y="3492500"/>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R9,R0,9</a:t>
            </a:r>
          </a:p>
        </p:txBody>
      </p:sp>
      <p:sp>
        <p:nvSpPr>
          <p:cNvPr id="130" name="Text Box 87"/>
          <p:cNvSpPr txBox="1">
            <a:spLocks noChangeArrowheads="1"/>
          </p:cNvSpPr>
          <p:nvPr/>
        </p:nvSpPr>
        <p:spPr bwMode="auto">
          <a:xfrm>
            <a:off x="590235" y="6097273"/>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R8,R0,8</a:t>
            </a:r>
          </a:p>
        </p:txBody>
      </p:sp>
      <p:sp>
        <p:nvSpPr>
          <p:cNvPr id="133" name="Rectangle 78"/>
          <p:cNvSpPr>
            <a:spLocks noChangeArrowheads="1"/>
          </p:cNvSpPr>
          <p:nvPr/>
        </p:nvSpPr>
        <p:spPr bwMode="auto">
          <a:xfrm>
            <a:off x="2362200" y="60424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4"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rb8</a:t>
            </a:r>
            <a:endParaRPr lang="en-US" sz="2000" dirty="0">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17" name="Text Box 86"/>
          <p:cNvSpPr txBox="1">
            <a:spLocks noChangeArrowheads="1"/>
          </p:cNvSpPr>
          <p:nvPr/>
        </p:nvSpPr>
        <p:spPr bwMode="auto">
          <a:xfrm>
            <a:off x="5580063" y="2773297"/>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06"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8"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31"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38"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39"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Tree>
    <p:extLst>
      <p:ext uri="{BB962C8B-B14F-4D97-AF65-F5344CB8AC3E}">
        <p14:creationId xmlns:p14="http://schemas.microsoft.com/office/powerpoint/2010/main" val="4140204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24</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09" name="Text Box 62"/>
          <p:cNvSpPr txBox="1">
            <a:spLocks noChangeArrowheads="1"/>
          </p:cNvSpPr>
          <p:nvPr/>
        </p:nvSpPr>
        <p:spPr bwMode="auto">
          <a:xfrm>
            <a:off x="590235" y="4931982"/>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36782"/>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11319" name="Rectangle 78"/>
          <p:cNvSpPr>
            <a:spLocks noChangeArrowheads="1"/>
          </p:cNvSpPr>
          <p:nvPr/>
        </p:nvSpPr>
        <p:spPr bwMode="auto">
          <a:xfrm>
            <a:off x="2362200" y="520027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7b</a:t>
            </a:r>
            <a:endParaRPr lang="en-US" dirty="0">
              <a:solidFill>
                <a:srgbClr val="3333CC"/>
              </a:solidFill>
            </a:endParaRPr>
          </a:p>
        </p:txBody>
      </p:sp>
      <p:sp>
        <p:nvSpPr>
          <p:cNvPr id="113" name="Rectangle 54"/>
          <p:cNvSpPr>
            <a:spLocks noChangeArrowheads="1"/>
          </p:cNvSpPr>
          <p:nvPr/>
        </p:nvSpPr>
        <p:spPr bwMode="auto">
          <a:xfrm>
            <a:off x="4078288" y="2779713"/>
            <a:ext cx="1662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RB7 </a:t>
            </a:r>
            <a:r>
              <a:rPr lang="en-US" dirty="0">
                <a:sym typeface="Wingdings" pitchFamily="2" charset="2"/>
              </a:rPr>
              <a:t></a:t>
            </a:r>
            <a:r>
              <a:rPr lang="en-US" dirty="0"/>
              <a:t> </a:t>
            </a:r>
            <a:r>
              <a:rPr lang="en-US" dirty="0" smtClean="0">
                <a:latin typeface="Times New Roman" pitchFamily="18" charset="0"/>
              </a:rPr>
              <a:t>rb5+R0</a:t>
            </a:r>
            <a:endParaRPr lang="en-US" dirty="0">
              <a:latin typeface="Times New Roman" pitchFamily="18" charset="0"/>
            </a:endParaRPr>
          </a:p>
        </p:txBody>
      </p:sp>
      <p:sp>
        <p:nvSpPr>
          <p:cNvPr id="119" name="Text Box 82"/>
          <p:cNvSpPr txBox="1">
            <a:spLocks noChangeArrowheads="1"/>
          </p:cNvSpPr>
          <p:nvPr/>
        </p:nvSpPr>
        <p:spPr bwMode="auto">
          <a:xfrm>
            <a:off x="583885" y="5821489"/>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32564"/>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1" name="Rectangle 78"/>
          <p:cNvSpPr>
            <a:spLocks noChangeArrowheads="1"/>
          </p:cNvSpPr>
          <p:nvPr/>
        </p:nvSpPr>
        <p:spPr bwMode="auto">
          <a:xfrm>
            <a:off x="2362200" y="551662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22" name="Rectangle 78"/>
          <p:cNvSpPr>
            <a:spLocks noChangeArrowheads="1"/>
          </p:cNvSpPr>
          <p:nvPr/>
        </p:nvSpPr>
        <p:spPr bwMode="auto">
          <a:xfrm>
            <a:off x="2362200" y="5764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1" name="Rectangle 59"/>
          <p:cNvSpPr>
            <a:spLocks noChangeArrowheads="1"/>
          </p:cNvSpPr>
          <p:nvPr/>
        </p:nvSpPr>
        <p:spPr bwMode="auto">
          <a:xfrm>
            <a:off x="2362200" y="48843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smtClean="0">
                <a:solidFill>
                  <a:srgbClr val="FF3300"/>
                </a:solidFill>
                <a:latin typeface="Times New Roman" pitchFamily="18" charset="0"/>
              </a:rPr>
              <a:t>(2)</a:t>
            </a:r>
            <a:endParaRPr lang="en-US" sz="2000" dirty="0">
              <a:solidFill>
                <a:srgbClr val="FF3300"/>
              </a:solidFill>
              <a:latin typeface="Times New Roman" pitchFamily="18" charset="0"/>
            </a:endParaRPr>
          </a:p>
        </p:txBody>
      </p:sp>
      <p:sp>
        <p:nvSpPr>
          <p:cNvPr id="123" name="Rectangle 84"/>
          <p:cNvSpPr>
            <a:spLocks noChangeArrowheads="1"/>
          </p:cNvSpPr>
          <p:nvPr/>
        </p:nvSpPr>
        <p:spPr bwMode="auto">
          <a:xfrm>
            <a:off x="4448175" y="4789488"/>
            <a:ext cx="150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RB5 </a:t>
            </a:r>
            <a:r>
              <a:rPr lang="en-US" dirty="0">
                <a:sym typeface="Wingdings" pitchFamily="2" charset="2"/>
              </a:rPr>
              <a:t></a:t>
            </a:r>
            <a:r>
              <a:rPr lang="en-US" dirty="0"/>
              <a:t> </a:t>
            </a:r>
            <a:r>
              <a:rPr lang="en-US" dirty="0" smtClean="0">
                <a:latin typeface="Times New Roman" pitchFamily="18" charset="0"/>
              </a:rPr>
              <a:t>rb4+2</a:t>
            </a:r>
            <a:endParaRPr lang="en-US" dirty="0">
              <a:latin typeface="Times New Roman" pitchFamily="18" charset="0"/>
            </a:endParaRPr>
          </a:p>
        </p:txBody>
      </p:sp>
      <p:sp>
        <p:nvSpPr>
          <p:cNvPr id="124" name="Rectangle 85"/>
          <p:cNvSpPr>
            <a:spLocks noChangeArrowheads="1"/>
          </p:cNvSpPr>
          <p:nvPr/>
        </p:nvSpPr>
        <p:spPr bwMode="auto">
          <a:xfrm>
            <a:off x="4448175" y="5148263"/>
            <a:ext cx="1470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latin typeface="Times New Roman" pitchFamily="18" charset="0"/>
              </a:rPr>
              <a:t>RB6 </a:t>
            </a:r>
            <a:r>
              <a:rPr lang="en-US" dirty="0">
                <a:sym typeface="Wingdings" pitchFamily="2" charset="2"/>
              </a:rPr>
              <a:t></a:t>
            </a:r>
            <a:r>
              <a:rPr lang="en-US" dirty="0"/>
              <a:t> </a:t>
            </a:r>
            <a:r>
              <a:rPr lang="en-US" dirty="0">
                <a:latin typeface="Times New Roman" pitchFamily="18" charset="0"/>
              </a:rPr>
              <a:t>R0+6</a:t>
            </a:r>
          </a:p>
        </p:txBody>
      </p:sp>
      <p:sp>
        <p:nvSpPr>
          <p:cNvPr id="107" name="Rectangle 14"/>
          <p:cNvSpPr>
            <a:spLocks noChangeArrowheads="1"/>
          </p:cNvSpPr>
          <p:nvPr/>
        </p:nvSpPr>
        <p:spPr bwMode="auto">
          <a:xfrm>
            <a:off x="3708400" y="1503363"/>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Bne</a:t>
            </a:r>
            <a:r>
              <a:rPr lang="en-US" sz="1400" dirty="0"/>
              <a:t> R1,R10,L1</a:t>
            </a:r>
          </a:p>
        </p:txBody>
      </p:sp>
      <p:sp>
        <p:nvSpPr>
          <p:cNvPr id="109" name="Rectangle 15"/>
          <p:cNvSpPr>
            <a:spLocks noChangeArrowheads="1"/>
          </p:cNvSpPr>
          <p:nvPr/>
        </p:nvSpPr>
        <p:spPr bwMode="auto">
          <a:xfrm>
            <a:off x="3708400" y="1797050"/>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t>Addi R1,R1,1</a:t>
            </a:r>
          </a:p>
        </p:txBody>
      </p:sp>
      <p:sp>
        <p:nvSpPr>
          <p:cNvPr id="110" name="Rectangle 93"/>
          <p:cNvSpPr>
            <a:spLocks noChangeArrowheads="1"/>
          </p:cNvSpPr>
          <p:nvPr/>
        </p:nvSpPr>
        <p:spPr bwMode="auto">
          <a:xfrm>
            <a:off x="4065074" y="3140075"/>
            <a:ext cx="1497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dirty="0" smtClean="0">
                <a:latin typeface="Times New Roman" pitchFamily="18" charset="0"/>
              </a:rPr>
              <a:t>RB8 </a:t>
            </a:r>
            <a:r>
              <a:rPr lang="en-US" b="1" dirty="0">
                <a:sym typeface="Wingdings" pitchFamily="2" charset="2"/>
              </a:rPr>
              <a:t></a:t>
            </a:r>
            <a:r>
              <a:rPr lang="en-US" b="1" dirty="0"/>
              <a:t> </a:t>
            </a:r>
            <a:r>
              <a:rPr lang="en-US" b="1" dirty="0">
                <a:latin typeface="Times New Roman" pitchFamily="18" charset="0"/>
              </a:rPr>
              <a:t>R0+8</a:t>
            </a:r>
          </a:p>
        </p:txBody>
      </p:sp>
      <p:sp>
        <p:nvSpPr>
          <p:cNvPr id="125" name="Rectangle 94"/>
          <p:cNvSpPr>
            <a:spLocks noChangeArrowheads="1"/>
          </p:cNvSpPr>
          <p:nvPr/>
        </p:nvSpPr>
        <p:spPr bwMode="auto">
          <a:xfrm>
            <a:off x="4078288" y="3492500"/>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R9,R0,9</a:t>
            </a:r>
          </a:p>
        </p:txBody>
      </p:sp>
      <p:sp>
        <p:nvSpPr>
          <p:cNvPr id="130" name="Text Box 87"/>
          <p:cNvSpPr txBox="1">
            <a:spLocks noChangeArrowheads="1"/>
          </p:cNvSpPr>
          <p:nvPr/>
        </p:nvSpPr>
        <p:spPr bwMode="auto">
          <a:xfrm>
            <a:off x="590235" y="6097273"/>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R8,R0,8</a:t>
            </a:r>
          </a:p>
        </p:txBody>
      </p:sp>
      <p:sp>
        <p:nvSpPr>
          <p:cNvPr id="133" name="Rectangle 78"/>
          <p:cNvSpPr>
            <a:spLocks noChangeArrowheads="1"/>
          </p:cNvSpPr>
          <p:nvPr/>
        </p:nvSpPr>
        <p:spPr bwMode="auto">
          <a:xfrm>
            <a:off x="2362200" y="60424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18" name="Text Box 86"/>
          <p:cNvSpPr txBox="1">
            <a:spLocks noChangeArrowheads="1"/>
          </p:cNvSpPr>
          <p:nvPr/>
        </p:nvSpPr>
        <p:spPr bwMode="auto">
          <a:xfrm>
            <a:off x="5580063" y="2773297"/>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a:solidFill>
                  <a:srgbClr val="FF3300"/>
                </a:solidFill>
                <a:latin typeface="Times New Roman" pitchFamily="18" charset="0"/>
              </a:rPr>
              <a:t>W</a:t>
            </a:r>
          </a:p>
        </p:txBody>
      </p:sp>
      <p:sp>
        <p:nvSpPr>
          <p:cNvPr id="131" name="Rectangle 59"/>
          <p:cNvSpPr>
            <a:spLocks noChangeArrowheads="1"/>
          </p:cNvSpPr>
          <p:nvPr/>
        </p:nvSpPr>
        <p:spPr bwMode="auto">
          <a:xfrm>
            <a:off x="2362200" y="51891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36" name="Rectangle 59"/>
          <p:cNvSpPr>
            <a:spLocks noChangeArrowheads="1"/>
          </p:cNvSpPr>
          <p:nvPr/>
        </p:nvSpPr>
        <p:spPr bwMode="auto">
          <a:xfrm>
            <a:off x="2362200" y="55198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7"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7"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38"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41"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42"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43"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rb8</a:t>
            </a:r>
            <a:endParaRPr lang="en-US" sz="2000" dirty="0">
              <a:latin typeface="Times New Roman" pitchFamily="18" charset="0"/>
            </a:endParaRPr>
          </a:p>
        </p:txBody>
      </p:sp>
    </p:spTree>
    <p:extLst>
      <p:ext uri="{BB962C8B-B14F-4D97-AF65-F5344CB8AC3E}">
        <p14:creationId xmlns:p14="http://schemas.microsoft.com/office/powerpoint/2010/main" val="239050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90" accel="50000">
                                          <p:stCondLst>
                                            <p:cond delay="910"/>
                                          </p:stCondLst>
                                        </p:cTn>
                                        <p:tgtEl>
                                          <p:spTgt spid="123"/>
                                        </p:tgtEl>
                                      </p:cBhvr>
                                    </p:animEffect>
                                    <p:anim calcmode="lin" valueType="num">
                                      <p:cBhvr>
                                        <p:cTn id="7" dur="911" tmFilter="0,0; 0.14,0.31; 0.43,0.73; 0.71,0.91; 1.0,1.0">
                                          <p:stCondLst>
                                            <p:cond delay="0"/>
                                          </p:stCondLst>
                                        </p:cTn>
                                        <p:tgtEl>
                                          <p:spTgt spid="123"/>
                                        </p:tgtEl>
                                        <p:attrNameLst>
                                          <p:attrName>ppt_x</p:attrName>
                                        </p:attrNameLst>
                                      </p:cBhvr>
                                      <p:tavLst>
                                        <p:tav tm="0">
                                          <p:val>
                                            <p:strVal val="ppt_x"/>
                                          </p:val>
                                        </p:tav>
                                        <p:tav tm="100000">
                                          <p:val>
                                            <p:strVal val="#ppt_x+0.25"/>
                                          </p:val>
                                        </p:tav>
                                      </p:tavLst>
                                    </p:anim>
                                    <p:anim calcmode="lin" valueType="num">
                                      <p:cBhvr>
                                        <p:cTn id="8" dur="89">
                                          <p:stCondLst>
                                            <p:cond delay="911"/>
                                          </p:stCondLst>
                                        </p:cTn>
                                        <p:tgtEl>
                                          <p:spTgt spid="123"/>
                                        </p:tgtEl>
                                        <p:attrNameLst>
                                          <p:attrName>ppt_x</p:attrName>
                                        </p:attrNameLst>
                                      </p:cBhvr>
                                      <p:tavLst>
                                        <p:tav tm="0">
                                          <p:val>
                                            <p:strVal val="ppt_x"/>
                                          </p:val>
                                        </p:tav>
                                        <p:tav tm="100000">
                                          <p:val>
                                            <p:strVal val="ppt_x"/>
                                          </p:val>
                                        </p:tav>
                                      </p:tavLst>
                                    </p:anim>
                                    <p:anim calcmode="lin" valueType="num">
                                      <p:cBhvr>
                                        <p:cTn id="9" dur="332" tmFilter="0.0,0.0;0.25,0.07;0.50,0.2;0.75,0.467;1.0,1.0">
                                          <p:stCondLst>
                                            <p:cond delay="0"/>
                                          </p:stCondLst>
                                        </p:cTn>
                                        <p:tgtEl>
                                          <p:spTgt spid="12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332" tmFilter="0, 0; 0.125,0.2665; 0.25,0.4; 0.375,0.465; 0.5,0.5;  0.625,0.535; 0.75,0.6; 0.875,0.7335; 1,1">
                                          <p:stCondLst>
                                            <p:cond delay="332"/>
                                          </p:stCondLst>
                                        </p:cTn>
                                        <p:tgtEl>
                                          <p:spTgt spid="12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166" tmFilter="0, 0; 0.125,0.2665; 0.25,0.4; 0.375,0.465; 0.5,0.5;  0.625,0.535; 0.75,0.6; 0.875,0.7335; 1,1">
                                          <p:stCondLst>
                                            <p:cond delay="662"/>
                                          </p:stCondLst>
                                        </p:cTn>
                                        <p:tgtEl>
                                          <p:spTgt spid="12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82" tmFilter="0, 0; 0.125,0.2665; 0.25,0.4; 0.375,0.465; 0.5,0.5;  0.625,0.535; 0.75,0.6; 0.875,0.7335; 1,1">
                                          <p:stCondLst>
                                            <p:cond delay="828"/>
                                          </p:stCondLst>
                                        </p:cTn>
                                        <p:tgtEl>
                                          <p:spTgt spid="12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90" accel="50000">
                                          <p:stCondLst>
                                            <p:cond delay="910"/>
                                          </p:stCondLst>
                                        </p:cTn>
                                        <p:tgtEl>
                                          <p:spTgt spid="123"/>
                                        </p:tgtEl>
                                        <p:attrNameLst>
                                          <p:attrName>ppt_y</p:attrName>
                                        </p:attrNameLst>
                                      </p:cBhvr>
                                      <p:tavLst>
                                        <p:tav tm="0">
                                          <p:val>
                                            <p:strVal val="ppt_y"/>
                                          </p:val>
                                        </p:tav>
                                        <p:tav tm="100000">
                                          <p:val>
                                            <p:strVal val="ppt_y+ppt_h"/>
                                          </p:val>
                                        </p:tav>
                                      </p:tavLst>
                                    </p:anim>
                                    <p:animScale>
                                      <p:cBhvr>
                                        <p:cTn id="14" dur="13">
                                          <p:stCondLst>
                                            <p:cond delay="310"/>
                                          </p:stCondLst>
                                        </p:cTn>
                                        <p:tgtEl>
                                          <p:spTgt spid="123"/>
                                        </p:tgtEl>
                                      </p:cBhvr>
                                      <p:to x="100000" y="60000"/>
                                    </p:animScale>
                                    <p:animScale>
                                      <p:cBhvr>
                                        <p:cTn id="15" dur="83" decel="50000">
                                          <p:stCondLst>
                                            <p:cond delay="323"/>
                                          </p:stCondLst>
                                        </p:cTn>
                                        <p:tgtEl>
                                          <p:spTgt spid="123"/>
                                        </p:tgtEl>
                                      </p:cBhvr>
                                      <p:to x="100000" y="100000"/>
                                    </p:animScale>
                                    <p:animScale>
                                      <p:cBhvr>
                                        <p:cTn id="16" dur="13">
                                          <p:stCondLst>
                                            <p:cond delay="656"/>
                                          </p:stCondLst>
                                        </p:cTn>
                                        <p:tgtEl>
                                          <p:spTgt spid="123"/>
                                        </p:tgtEl>
                                      </p:cBhvr>
                                      <p:to x="100000" y="80000"/>
                                    </p:animScale>
                                    <p:animScale>
                                      <p:cBhvr>
                                        <p:cTn id="17" dur="83" decel="50000">
                                          <p:stCondLst>
                                            <p:cond delay="669"/>
                                          </p:stCondLst>
                                        </p:cTn>
                                        <p:tgtEl>
                                          <p:spTgt spid="123"/>
                                        </p:tgtEl>
                                      </p:cBhvr>
                                      <p:to x="100000" y="100000"/>
                                    </p:animScale>
                                    <p:animScale>
                                      <p:cBhvr>
                                        <p:cTn id="18" dur="13">
                                          <p:stCondLst>
                                            <p:cond delay="821"/>
                                          </p:stCondLst>
                                        </p:cTn>
                                        <p:tgtEl>
                                          <p:spTgt spid="123"/>
                                        </p:tgtEl>
                                      </p:cBhvr>
                                      <p:to x="100000" y="90000"/>
                                    </p:animScale>
                                    <p:animScale>
                                      <p:cBhvr>
                                        <p:cTn id="19" dur="83" decel="50000">
                                          <p:stCondLst>
                                            <p:cond delay="834"/>
                                          </p:stCondLst>
                                        </p:cTn>
                                        <p:tgtEl>
                                          <p:spTgt spid="123"/>
                                        </p:tgtEl>
                                      </p:cBhvr>
                                      <p:to x="100000" y="100000"/>
                                    </p:animScale>
                                    <p:animScale>
                                      <p:cBhvr>
                                        <p:cTn id="20" dur="13">
                                          <p:stCondLst>
                                            <p:cond delay="904"/>
                                          </p:stCondLst>
                                        </p:cTn>
                                        <p:tgtEl>
                                          <p:spTgt spid="123"/>
                                        </p:tgtEl>
                                      </p:cBhvr>
                                      <p:to x="100000" y="95000"/>
                                    </p:animScale>
                                    <p:animScale>
                                      <p:cBhvr>
                                        <p:cTn id="21" dur="83" decel="50000">
                                          <p:stCondLst>
                                            <p:cond delay="917"/>
                                          </p:stCondLst>
                                        </p:cTn>
                                        <p:tgtEl>
                                          <p:spTgt spid="123"/>
                                        </p:tgtEl>
                                      </p:cBhvr>
                                      <p:to x="100000" y="100000"/>
                                    </p:animScale>
                                    <p:set>
                                      <p:cBhvr>
                                        <p:cTn id="22" dur="1" fill="hold">
                                          <p:stCondLst>
                                            <p:cond delay="999"/>
                                          </p:stCondLst>
                                        </p:cTn>
                                        <p:tgtEl>
                                          <p:spTgt spid="123"/>
                                        </p:tgtEl>
                                        <p:attrNameLst>
                                          <p:attrName>style.visibility</p:attrName>
                                        </p:attrNameLst>
                                      </p:cBhvr>
                                      <p:to>
                                        <p:strVal val="hidden"/>
                                      </p:to>
                                    </p:set>
                                  </p:childTnLst>
                                </p:cTn>
                              </p:par>
                              <p:par>
                                <p:cTn id="23" presetID="26" presetClass="exit" presetSubtype="0" fill="hold" grpId="0" nodeType="withEffect">
                                  <p:stCondLst>
                                    <p:cond delay="0"/>
                                  </p:stCondLst>
                                  <p:childTnLst>
                                    <p:animEffect transition="out" filter="wipe(down)">
                                      <p:cBhvr>
                                        <p:cTn id="24" dur="90" accel="50000">
                                          <p:stCondLst>
                                            <p:cond delay="910"/>
                                          </p:stCondLst>
                                        </p:cTn>
                                        <p:tgtEl>
                                          <p:spTgt spid="124"/>
                                        </p:tgtEl>
                                      </p:cBhvr>
                                    </p:animEffect>
                                    <p:anim calcmode="lin" valueType="num">
                                      <p:cBhvr>
                                        <p:cTn id="25" dur="911" tmFilter="0,0; 0.14,0.31; 0.43,0.73; 0.71,0.91; 1.0,1.0">
                                          <p:stCondLst>
                                            <p:cond delay="0"/>
                                          </p:stCondLst>
                                        </p:cTn>
                                        <p:tgtEl>
                                          <p:spTgt spid="124"/>
                                        </p:tgtEl>
                                        <p:attrNameLst>
                                          <p:attrName>ppt_x</p:attrName>
                                        </p:attrNameLst>
                                      </p:cBhvr>
                                      <p:tavLst>
                                        <p:tav tm="0">
                                          <p:val>
                                            <p:strVal val="ppt_x"/>
                                          </p:val>
                                        </p:tav>
                                        <p:tav tm="100000">
                                          <p:val>
                                            <p:strVal val="#ppt_x+0.25"/>
                                          </p:val>
                                        </p:tav>
                                      </p:tavLst>
                                    </p:anim>
                                    <p:anim calcmode="lin" valueType="num">
                                      <p:cBhvr>
                                        <p:cTn id="26" dur="89">
                                          <p:stCondLst>
                                            <p:cond delay="911"/>
                                          </p:stCondLst>
                                        </p:cTn>
                                        <p:tgtEl>
                                          <p:spTgt spid="124"/>
                                        </p:tgtEl>
                                        <p:attrNameLst>
                                          <p:attrName>ppt_x</p:attrName>
                                        </p:attrNameLst>
                                      </p:cBhvr>
                                      <p:tavLst>
                                        <p:tav tm="0">
                                          <p:val>
                                            <p:strVal val="ppt_x"/>
                                          </p:val>
                                        </p:tav>
                                        <p:tav tm="100000">
                                          <p:val>
                                            <p:strVal val="ppt_x"/>
                                          </p:val>
                                        </p:tav>
                                      </p:tavLst>
                                    </p:anim>
                                    <p:anim calcmode="lin" valueType="num">
                                      <p:cBhvr>
                                        <p:cTn id="27" dur="332" tmFilter="0.0,0.0;0.25,0.07;0.50,0.2;0.75,0.467;1.0,1.0">
                                          <p:stCondLst>
                                            <p:cond delay="0"/>
                                          </p:stCondLst>
                                        </p:cTn>
                                        <p:tgtEl>
                                          <p:spTgt spid="12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332" tmFilter="0, 0; 0.125,0.2665; 0.25,0.4; 0.375,0.465; 0.5,0.5;  0.625,0.535; 0.75,0.6; 0.875,0.7335; 1,1">
                                          <p:stCondLst>
                                            <p:cond delay="332"/>
                                          </p:stCondLst>
                                        </p:cTn>
                                        <p:tgtEl>
                                          <p:spTgt spid="12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166" tmFilter="0, 0; 0.125,0.2665; 0.25,0.4; 0.375,0.465; 0.5,0.5;  0.625,0.535; 0.75,0.6; 0.875,0.7335; 1,1">
                                          <p:stCondLst>
                                            <p:cond delay="662"/>
                                          </p:stCondLst>
                                        </p:cTn>
                                        <p:tgtEl>
                                          <p:spTgt spid="12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82" tmFilter="0, 0; 0.125,0.2665; 0.25,0.4; 0.375,0.465; 0.5,0.5;  0.625,0.535; 0.75,0.6; 0.875,0.7335; 1,1">
                                          <p:stCondLst>
                                            <p:cond delay="828"/>
                                          </p:stCondLst>
                                        </p:cTn>
                                        <p:tgtEl>
                                          <p:spTgt spid="12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90" accel="50000">
                                          <p:stCondLst>
                                            <p:cond delay="910"/>
                                          </p:stCondLst>
                                        </p:cTn>
                                        <p:tgtEl>
                                          <p:spTgt spid="124"/>
                                        </p:tgtEl>
                                        <p:attrNameLst>
                                          <p:attrName>ppt_y</p:attrName>
                                        </p:attrNameLst>
                                      </p:cBhvr>
                                      <p:tavLst>
                                        <p:tav tm="0">
                                          <p:val>
                                            <p:strVal val="ppt_y"/>
                                          </p:val>
                                        </p:tav>
                                        <p:tav tm="100000">
                                          <p:val>
                                            <p:strVal val="ppt_y+ppt_h"/>
                                          </p:val>
                                        </p:tav>
                                      </p:tavLst>
                                    </p:anim>
                                    <p:animScale>
                                      <p:cBhvr>
                                        <p:cTn id="32" dur="13">
                                          <p:stCondLst>
                                            <p:cond delay="310"/>
                                          </p:stCondLst>
                                        </p:cTn>
                                        <p:tgtEl>
                                          <p:spTgt spid="124"/>
                                        </p:tgtEl>
                                      </p:cBhvr>
                                      <p:to x="100000" y="60000"/>
                                    </p:animScale>
                                    <p:animScale>
                                      <p:cBhvr>
                                        <p:cTn id="33" dur="83" decel="50000">
                                          <p:stCondLst>
                                            <p:cond delay="323"/>
                                          </p:stCondLst>
                                        </p:cTn>
                                        <p:tgtEl>
                                          <p:spTgt spid="124"/>
                                        </p:tgtEl>
                                      </p:cBhvr>
                                      <p:to x="100000" y="100000"/>
                                    </p:animScale>
                                    <p:animScale>
                                      <p:cBhvr>
                                        <p:cTn id="34" dur="13">
                                          <p:stCondLst>
                                            <p:cond delay="656"/>
                                          </p:stCondLst>
                                        </p:cTn>
                                        <p:tgtEl>
                                          <p:spTgt spid="124"/>
                                        </p:tgtEl>
                                      </p:cBhvr>
                                      <p:to x="100000" y="80000"/>
                                    </p:animScale>
                                    <p:animScale>
                                      <p:cBhvr>
                                        <p:cTn id="35" dur="83" decel="50000">
                                          <p:stCondLst>
                                            <p:cond delay="669"/>
                                          </p:stCondLst>
                                        </p:cTn>
                                        <p:tgtEl>
                                          <p:spTgt spid="124"/>
                                        </p:tgtEl>
                                      </p:cBhvr>
                                      <p:to x="100000" y="100000"/>
                                    </p:animScale>
                                    <p:animScale>
                                      <p:cBhvr>
                                        <p:cTn id="36" dur="13">
                                          <p:stCondLst>
                                            <p:cond delay="821"/>
                                          </p:stCondLst>
                                        </p:cTn>
                                        <p:tgtEl>
                                          <p:spTgt spid="124"/>
                                        </p:tgtEl>
                                      </p:cBhvr>
                                      <p:to x="100000" y="90000"/>
                                    </p:animScale>
                                    <p:animScale>
                                      <p:cBhvr>
                                        <p:cTn id="37" dur="83" decel="50000">
                                          <p:stCondLst>
                                            <p:cond delay="834"/>
                                          </p:stCondLst>
                                        </p:cTn>
                                        <p:tgtEl>
                                          <p:spTgt spid="124"/>
                                        </p:tgtEl>
                                      </p:cBhvr>
                                      <p:to x="100000" y="100000"/>
                                    </p:animScale>
                                    <p:animScale>
                                      <p:cBhvr>
                                        <p:cTn id="38" dur="13">
                                          <p:stCondLst>
                                            <p:cond delay="904"/>
                                          </p:stCondLst>
                                        </p:cTn>
                                        <p:tgtEl>
                                          <p:spTgt spid="124"/>
                                        </p:tgtEl>
                                      </p:cBhvr>
                                      <p:to x="100000" y="95000"/>
                                    </p:animScale>
                                    <p:animScale>
                                      <p:cBhvr>
                                        <p:cTn id="39" dur="83" decel="50000">
                                          <p:stCondLst>
                                            <p:cond delay="917"/>
                                          </p:stCondLst>
                                        </p:cTn>
                                        <p:tgtEl>
                                          <p:spTgt spid="124"/>
                                        </p:tgtEl>
                                      </p:cBhvr>
                                      <p:to x="100000" y="100000"/>
                                    </p:animScale>
                                    <p:set>
                                      <p:cBhvr>
                                        <p:cTn id="40" dur="1" fill="hold">
                                          <p:stCondLst>
                                            <p:cond delay="999"/>
                                          </p:stCondLst>
                                        </p:cTn>
                                        <p:tgtEl>
                                          <p:spTgt spid="1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6" presetClass="exit" presetSubtype="0" fill="hold" grpId="0" nodeType="clickEffect">
                                  <p:stCondLst>
                                    <p:cond delay="0"/>
                                  </p:stCondLst>
                                  <p:childTnLst>
                                    <p:animEffect transition="out" filter="wipe(down)">
                                      <p:cBhvr>
                                        <p:cTn id="44" dur="90" accel="50000">
                                          <p:stCondLst>
                                            <p:cond delay="910"/>
                                          </p:stCondLst>
                                        </p:cTn>
                                        <p:tgtEl>
                                          <p:spTgt spid="11319"/>
                                        </p:tgtEl>
                                      </p:cBhvr>
                                    </p:animEffect>
                                    <p:anim calcmode="lin" valueType="num">
                                      <p:cBhvr>
                                        <p:cTn id="45" dur="911" tmFilter="0,0; 0.14,0.31; 0.43,0.73; 0.71,0.91; 1.0,1.0">
                                          <p:stCondLst>
                                            <p:cond delay="0"/>
                                          </p:stCondLst>
                                        </p:cTn>
                                        <p:tgtEl>
                                          <p:spTgt spid="11319"/>
                                        </p:tgtEl>
                                        <p:attrNameLst>
                                          <p:attrName>ppt_x</p:attrName>
                                        </p:attrNameLst>
                                      </p:cBhvr>
                                      <p:tavLst>
                                        <p:tav tm="0">
                                          <p:val>
                                            <p:strVal val="ppt_x"/>
                                          </p:val>
                                        </p:tav>
                                        <p:tav tm="100000">
                                          <p:val>
                                            <p:strVal val="#ppt_x+0.25"/>
                                          </p:val>
                                        </p:tav>
                                      </p:tavLst>
                                    </p:anim>
                                    <p:anim calcmode="lin" valueType="num">
                                      <p:cBhvr>
                                        <p:cTn id="46" dur="89">
                                          <p:stCondLst>
                                            <p:cond delay="911"/>
                                          </p:stCondLst>
                                        </p:cTn>
                                        <p:tgtEl>
                                          <p:spTgt spid="11319"/>
                                        </p:tgtEl>
                                        <p:attrNameLst>
                                          <p:attrName>ppt_x</p:attrName>
                                        </p:attrNameLst>
                                      </p:cBhvr>
                                      <p:tavLst>
                                        <p:tav tm="0">
                                          <p:val>
                                            <p:strVal val="ppt_x"/>
                                          </p:val>
                                        </p:tav>
                                        <p:tav tm="100000">
                                          <p:val>
                                            <p:strVal val="ppt_x"/>
                                          </p:val>
                                        </p:tav>
                                      </p:tavLst>
                                    </p:anim>
                                    <p:anim calcmode="lin" valueType="num">
                                      <p:cBhvr>
                                        <p:cTn id="47" dur="332" tmFilter="0.0,0.0;0.25,0.07;0.50,0.2;0.75,0.467;1.0,1.0">
                                          <p:stCondLst>
                                            <p:cond delay="0"/>
                                          </p:stCondLst>
                                        </p:cTn>
                                        <p:tgtEl>
                                          <p:spTgt spid="1131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8" dur="332" tmFilter="0, 0; 0.125,0.2665; 0.25,0.4; 0.375,0.465; 0.5,0.5;  0.625,0.535; 0.75,0.6; 0.875,0.7335; 1,1">
                                          <p:stCondLst>
                                            <p:cond delay="332"/>
                                          </p:stCondLst>
                                        </p:cTn>
                                        <p:tgtEl>
                                          <p:spTgt spid="1131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9" dur="166" tmFilter="0, 0; 0.125,0.2665; 0.25,0.4; 0.375,0.465; 0.5,0.5;  0.625,0.535; 0.75,0.6; 0.875,0.7335; 1,1">
                                          <p:stCondLst>
                                            <p:cond delay="662"/>
                                          </p:stCondLst>
                                        </p:cTn>
                                        <p:tgtEl>
                                          <p:spTgt spid="1131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0" dur="82" tmFilter="0, 0; 0.125,0.2665; 0.25,0.4; 0.375,0.465; 0.5,0.5;  0.625,0.535; 0.75,0.6; 0.875,0.7335; 1,1">
                                          <p:stCondLst>
                                            <p:cond delay="828"/>
                                          </p:stCondLst>
                                        </p:cTn>
                                        <p:tgtEl>
                                          <p:spTgt spid="1131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1" dur="90" accel="50000">
                                          <p:stCondLst>
                                            <p:cond delay="910"/>
                                          </p:stCondLst>
                                        </p:cTn>
                                        <p:tgtEl>
                                          <p:spTgt spid="11319"/>
                                        </p:tgtEl>
                                        <p:attrNameLst>
                                          <p:attrName>ppt_y</p:attrName>
                                        </p:attrNameLst>
                                      </p:cBhvr>
                                      <p:tavLst>
                                        <p:tav tm="0">
                                          <p:val>
                                            <p:strVal val="ppt_y"/>
                                          </p:val>
                                        </p:tav>
                                        <p:tav tm="100000">
                                          <p:val>
                                            <p:strVal val="ppt_y+ppt_h"/>
                                          </p:val>
                                        </p:tav>
                                      </p:tavLst>
                                    </p:anim>
                                    <p:animScale>
                                      <p:cBhvr>
                                        <p:cTn id="52" dur="13">
                                          <p:stCondLst>
                                            <p:cond delay="310"/>
                                          </p:stCondLst>
                                        </p:cTn>
                                        <p:tgtEl>
                                          <p:spTgt spid="11319"/>
                                        </p:tgtEl>
                                      </p:cBhvr>
                                      <p:to x="100000" y="60000"/>
                                    </p:animScale>
                                    <p:animScale>
                                      <p:cBhvr>
                                        <p:cTn id="53" dur="83" decel="50000">
                                          <p:stCondLst>
                                            <p:cond delay="323"/>
                                          </p:stCondLst>
                                        </p:cTn>
                                        <p:tgtEl>
                                          <p:spTgt spid="11319"/>
                                        </p:tgtEl>
                                      </p:cBhvr>
                                      <p:to x="100000" y="100000"/>
                                    </p:animScale>
                                    <p:animScale>
                                      <p:cBhvr>
                                        <p:cTn id="54" dur="13">
                                          <p:stCondLst>
                                            <p:cond delay="656"/>
                                          </p:stCondLst>
                                        </p:cTn>
                                        <p:tgtEl>
                                          <p:spTgt spid="11319"/>
                                        </p:tgtEl>
                                      </p:cBhvr>
                                      <p:to x="100000" y="80000"/>
                                    </p:animScale>
                                    <p:animScale>
                                      <p:cBhvr>
                                        <p:cTn id="55" dur="83" decel="50000">
                                          <p:stCondLst>
                                            <p:cond delay="669"/>
                                          </p:stCondLst>
                                        </p:cTn>
                                        <p:tgtEl>
                                          <p:spTgt spid="11319"/>
                                        </p:tgtEl>
                                      </p:cBhvr>
                                      <p:to x="100000" y="100000"/>
                                    </p:animScale>
                                    <p:animScale>
                                      <p:cBhvr>
                                        <p:cTn id="56" dur="13">
                                          <p:stCondLst>
                                            <p:cond delay="821"/>
                                          </p:stCondLst>
                                        </p:cTn>
                                        <p:tgtEl>
                                          <p:spTgt spid="11319"/>
                                        </p:tgtEl>
                                      </p:cBhvr>
                                      <p:to x="100000" y="90000"/>
                                    </p:animScale>
                                    <p:animScale>
                                      <p:cBhvr>
                                        <p:cTn id="57" dur="83" decel="50000">
                                          <p:stCondLst>
                                            <p:cond delay="834"/>
                                          </p:stCondLst>
                                        </p:cTn>
                                        <p:tgtEl>
                                          <p:spTgt spid="11319"/>
                                        </p:tgtEl>
                                      </p:cBhvr>
                                      <p:to x="100000" y="100000"/>
                                    </p:animScale>
                                    <p:animScale>
                                      <p:cBhvr>
                                        <p:cTn id="58" dur="13">
                                          <p:stCondLst>
                                            <p:cond delay="904"/>
                                          </p:stCondLst>
                                        </p:cTn>
                                        <p:tgtEl>
                                          <p:spTgt spid="11319"/>
                                        </p:tgtEl>
                                      </p:cBhvr>
                                      <p:to x="100000" y="95000"/>
                                    </p:animScale>
                                    <p:animScale>
                                      <p:cBhvr>
                                        <p:cTn id="59" dur="83" decel="50000">
                                          <p:stCondLst>
                                            <p:cond delay="917"/>
                                          </p:stCondLst>
                                        </p:cTn>
                                        <p:tgtEl>
                                          <p:spTgt spid="11319"/>
                                        </p:tgtEl>
                                      </p:cBhvr>
                                      <p:to x="100000" y="100000"/>
                                    </p:animScale>
                                    <p:set>
                                      <p:cBhvr>
                                        <p:cTn id="60" dur="1" fill="hold">
                                          <p:stCondLst>
                                            <p:cond delay="999"/>
                                          </p:stCondLst>
                                        </p:cTn>
                                        <p:tgtEl>
                                          <p:spTgt spid="11319"/>
                                        </p:tgtEl>
                                        <p:attrNameLst>
                                          <p:attrName>style.visibility</p:attrName>
                                        </p:attrNameLst>
                                      </p:cBhvr>
                                      <p:to>
                                        <p:strVal val="hidden"/>
                                      </p:to>
                                    </p:set>
                                  </p:childTnLst>
                                </p:cTn>
                              </p:par>
                              <p:par>
                                <p:cTn id="61" presetID="26" presetClass="exit" presetSubtype="0" fill="hold" grpId="0" nodeType="withEffect">
                                  <p:stCondLst>
                                    <p:cond delay="0"/>
                                  </p:stCondLst>
                                  <p:childTnLst>
                                    <p:animEffect transition="out" filter="wipe(down)">
                                      <p:cBhvr>
                                        <p:cTn id="62" dur="90" accel="50000">
                                          <p:stCondLst>
                                            <p:cond delay="910"/>
                                          </p:stCondLst>
                                        </p:cTn>
                                        <p:tgtEl>
                                          <p:spTgt spid="121"/>
                                        </p:tgtEl>
                                      </p:cBhvr>
                                    </p:animEffect>
                                    <p:anim calcmode="lin" valueType="num">
                                      <p:cBhvr>
                                        <p:cTn id="63" dur="911" tmFilter="0,0; 0.14,0.31; 0.43,0.73; 0.71,0.91; 1.0,1.0">
                                          <p:stCondLst>
                                            <p:cond delay="0"/>
                                          </p:stCondLst>
                                        </p:cTn>
                                        <p:tgtEl>
                                          <p:spTgt spid="121"/>
                                        </p:tgtEl>
                                        <p:attrNameLst>
                                          <p:attrName>ppt_x</p:attrName>
                                        </p:attrNameLst>
                                      </p:cBhvr>
                                      <p:tavLst>
                                        <p:tav tm="0">
                                          <p:val>
                                            <p:strVal val="ppt_x"/>
                                          </p:val>
                                        </p:tav>
                                        <p:tav tm="100000">
                                          <p:val>
                                            <p:strVal val="#ppt_x+0.25"/>
                                          </p:val>
                                        </p:tav>
                                      </p:tavLst>
                                    </p:anim>
                                    <p:anim calcmode="lin" valueType="num">
                                      <p:cBhvr>
                                        <p:cTn id="64" dur="89">
                                          <p:stCondLst>
                                            <p:cond delay="911"/>
                                          </p:stCondLst>
                                        </p:cTn>
                                        <p:tgtEl>
                                          <p:spTgt spid="121"/>
                                        </p:tgtEl>
                                        <p:attrNameLst>
                                          <p:attrName>ppt_x</p:attrName>
                                        </p:attrNameLst>
                                      </p:cBhvr>
                                      <p:tavLst>
                                        <p:tav tm="0">
                                          <p:val>
                                            <p:strVal val="ppt_x"/>
                                          </p:val>
                                        </p:tav>
                                        <p:tav tm="100000">
                                          <p:val>
                                            <p:strVal val="ppt_x"/>
                                          </p:val>
                                        </p:tav>
                                      </p:tavLst>
                                    </p:anim>
                                    <p:anim calcmode="lin" valueType="num">
                                      <p:cBhvr>
                                        <p:cTn id="65" dur="332" tmFilter="0.0,0.0;0.25,0.07;0.50,0.2;0.75,0.467;1.0,1.0">
                                          <p:stCondLst>
                                            <p:cond delay="0"/>
                                          </p:stCondLst>
                                        </p:cTn>
                                        <p:tgtEl>
                                          <p:spTgt spid="12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6" dur="332" tmFilter="0, 0; 0.125,0.2665; 0.25,0.4; 0.375,0.465; 0.5,0.5;  0.625,0.535; 0.75,0.6; 0.875,0.7335; 1,1">
                                          <p:stCondLst>
                                            <p:cond delay="332"/>
                                          </p:stCondLst>
                                        </p:cTn>
                                        <p:tgtEl>
                                          <p:spTgt spid="12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7" dur="166" tmFilter="0, 0; 0.125,0.2665; 0.25,0.4; 0.375,0.465; 0.5,0.5;  0.625,0.535; 0.75,0.6; 0.875,0.7335; 1,1">
                                          <p:stCondLst>
                                            <p:cond delay="662"/>
                                          </p:stCondLst>
                                        </p:cTn>
                                        <p:tgtEl>
                                          <p:spTgt spid="12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8" dur="82" tmFilter="0, 0; 0.125,0.2665; 0.25,0.4; 0.375,0.465; 0.5,0.5;  0.625,0.535; 0.75,0.6; 0.875,0.7335; 1,1">
                                          <p:stCondLst>
                                            <p:cond delay="828"/>
                                          </p:stCondLst>
                                        </p:cTn>
                                        <p:tgtEl>
                                          <p:spTgt spid="12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9" dur="90" accel="50000">
                                          <p:stCondLst>
                                            <p:cond delay="910"/>
                                          </p:stCondLst>
                                        </p:cTn>
                                        <p:tgtEl>
                                          <p:spTgt spid="121"/>
                                        </p:tgtEl>
                                        <p:attrNameLst>
                                          <p:attrName>ppt_y</p:attrName>
                                        </p:attrNameLst>
                                      </p:cBhvr>
                                      <p:tavLst>
                                        <p:tav tm="0">
                                          <p:val>
                                            <p:strVal val="ppt_y"/>
                                          </p:val>
                                        </p:tav>
                                        <p:tav tm="100000">
                                          <p:val>
                                            <p:strVal val="ppt_y+ppt_h"/>
                                          </p:val>
                                        </p:tav>
                                      </p:tavLst>
                                    </p:anim>
                                    <p:animScale>
                                      <p:cBhvr>
                                        <p:cTn id="70" dur="13">
                                          <p:stCondLst>
                                            <p:cond delay="310"/>
                                          </p:stCondLst>
                                        </p:cTn>
                                        <p:tgtEl>
                                          <p:spTgt spid="121"/>
                                        </p:tgtEl>
                                      </p:cBhvr>
                                      <p:to x="100000" y="60000"/>
                                    </p:animScale>
                                    <p:animScale>
                                      <p:cBhvr>
                                        <p:cTn id="71" dur="83" decel="50000">
                                          <p:stCondLst>
                                            <p:cond delay="323"/>
                                          </p:stCondLst>
                                        </p:cTn>
                                        <p:tgtEl>
                                          <p:spTgt spid="121"/>
                                        </p:tgtEl>
                                      </p:cBhvr>
                                      <p:to x="100000" y="100000"/>
                                    </p:animScale>
                                    <p:animScale>
                                      <p:cBhvr>
                                        <p:cTn id="72" dur="13">
                                          <p:stCondLst>
                                            <p:cond delay="656"/>
                                          </p:stCondLst>
                                        </p:cTn>
                                        <p:tgtEl>
                                          <p:spTgt spid="121"/>
                                        </p:tgtEl>
                                      </p:cBhvr>
                                      <p:to x="100000" y="80000"/>
                                    </p:animScale>
                                    <p:animScale>
                                      <p:cBhvr>
                                        <p:cTn id="73" dur="83" decel="50000">
                                          <p:stCondLst>
                                            <p:cond delay="669"/>
                                          </p:stCondLst>
                                        </p:cTn>
                                        <p:tgtEl>
                                          <p:spTgt spid="121"/>
                                        </p:tgtEl>
                                      </p:cBhvr>
                                      <p:to x="100000" y="100000"/>
                                    </p:animScale>
                                    <p:animScale>
                                      <p:cBhvr>
                                        <p:cTn id="74" dur="13">
                                          <p:stCondLst>
                                            <p:cond delay="821"/>
                                          </p:stCondLst>
                                        </p:cTn>
                                        <p:tgtEl>
                                          <p:spTgt spid="121"/>
                                        </p:tgtEl>
                                      </p:cBhvr>
                                      <p:to x="100000" y="90000"/>
                                    </p:animScale>
                                    <p:animScale>
                                      <p:cBhvr>
                                        <p:cTn id="75" dur="83" decel="50000">
                                          <p:stCondLst>
                                            <p:cond delay="834"/>
                                          </p:stCondLst>
                                        </p:cTn>
                                        <p:tgtEl>
                                          <p:spTgt spid="121"/>
                                        </p:tgtEl>
                                      </p:cBhvr>
                                      <p:to x="100000" y="100000"/>
                                    </p:animScale>
                                    <p:animScale>
                                      <p:cBhvr>
                                        <p:cTn id="76" dur="13">
                                          <p:stCondLst>
                                            <p:cond delay="904"/>
                                          </p:stCondLst>
                                        </p:cTn>
                                        <p:tgtEl>
                                          <p:spTgt spid="121"/>
                                        </p:tgtEl>
                                      </p:cBhvr>
                                      <p:to x="100000" y="95000"/>
                                    </p:animScale>
                                    <p:animScale>
                                      <p:cBhvr>
                                        <p:cTn id="77" dur="83" decel="50000">
                                          <p:stCondLst>
                                            <p:cond delay="917"/>
                                          </p:stCondLst>
                                        </p:cTn>
                                        <p:tgtEl>
                                          <p:spTgt spid="121"/>
                                        </p:tgtEl>
                                      </p:cBhvr>
                                      <p:to x="100000" y="100000"/>
                                    </p:animScale>
                                    <p:set>
                                      <p:cBhvr>
                                        <p:cTn id="78" dur="1" fill="hold">
                                          <p:stCondLst>
                                            <p:cond delay="999"/>
                                          </p:stCondLst>
                                        </p:cTn>
                                        <p:tgtEl>
                                          <p:spTgt spid="1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6"/>
                                        </p:tgtEl>
                                        <p:attrNameLst>
                                          <p:attrName>style.visibility</p:attrName>
                                        </p:attrNameLst>
                                      </p:cBhvr>
                                      <p:to>
                                        <p:strVal val="visible"/>
                                      </p:to>
                                    </p:set>
                                    <p:anim calcmode="lin" valueType="num">
                                      <p:cBhvr additive="base">
                                        <p:cTn id="83" dur="500" fill="hold"/>
                                        <p:tgtEl>
                                          <p:spTgt spid="136"/>
                                        </p:tgtEl>
                                        <p:attrNameLst>
                                          <p:attrName>ppt_x</p:attrName>
                                        </p:attrNameLst>
                                      </p:cBhvr>
                                      <p:tavLst>
                                        <p:tav tm="0">
                                          <p:val>
                                            <p:strVal val="#ppt_x"/>
                                          </p:val>
                                        </p:tav>
                                        <p:tav tm="100000">
                                          <p:val>
                                            <p:strVal val="#ppt_x"/>
                                          </p:val>
                                        </p:tav>
                                      </p:tavLst>
                                    </p:anim>
                                    <p:anim calcmode="lin" valueType="num">
                                      <p:cBhvr additive="base">
                                        <p:cTn id="84" dur="500" fill="hold"/>
                                        <p:tgtEl>
                                          <p:spTgt spid="13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31"/>
                                        </p:tgtEl>
                                        <p:attrNameLst>
                                          <p:attrName>style.visibility</p:attrName>
                                        </p:attrNameLst>
                                      </p:cBhvr>
                                      <p:to>
                                        <p:strVal val="visible"/>
                                      </p:to>
                                    </p:set>
                                    <p:anim calcmode="lin" valueType="num">
                                      <p:cBhvr additive="base">
                                        <p:cTn id="87" dur="500" fill="hold"/>
                                        <p:tgtEl>
                                          <p:spTgt spid="131"/>
                                        </p:tgtEl>
                                        <p:attrNameLst>
                                          <p:attrName>ppt_x</p:attrName>
                                        </p:attrNameLst>
                                      </p:cBhvr>
                                      <p:tavLst>
                                        <p:tav tm="0">
                                          <p:val>
                                            <p:strVal val="#ppt_x"/>
                                          </p:val>
                                        </p:tav>
                                        <p:tav tm="100000">
                                          <p:val>
                                            <p:strVal val="#ppt_x"/>
                                          </p:val>
                                        </p:tav>
                                      </p:tavLst>
                                    </p:anim>
                                    <p:anim calcmode="lin" valueType="num">
                                      <p:cBhvr additive="base">
                                        <p:cTn id="8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xit" presetSubtype="0" fill="hold" grpId="0" nodeType="clickEffect">
                                  <p:stCondLst>
                                    <p:cond delay="0"/>
                                  </p:stCondLst>
                                  <p:childTnLst>
                                    <p:animEffect transition="out" filter="wipe(down)">
                                      <p:cBhvr>
                                        <p:cTn id="92" dur="180" accel="50000">
                                          <p:stCondLst>
                                            <p:cond delay="1820"/>
                                          </p:stCondLst>
                                        </p:cTn>
                                        <p:tgtEl>
                                          <p:spTgt spid="118"/>
                                        </p:tgtEl>
                                      </p:cBhvr>
                                    </p:animEffect>
                                    <p:anim calcmode="lin" valueType="num">
                                      <p:cBhvr>
                                        <p:cTn id="93" dur="1822" tmFilter="0,0; 0.14,0.31; 0.43,0.73; 0.71,0.91; 1.0,1.0">
                                          <p:stCondLst>
                                            <p:cond delay="0"/>
                                          </p:stCondLst>
                                        </p:cTn>
                                        <p:tgtEl>
                                          <p:spTgt spid="118"/>
                                        </p:tgtEl>
                                        <p:attrNameLst>
                                          <p:attrName>ppt_x</p:attrName>
                                        </p:attrNameLst>
                                      </p:cBhvr>
                                      <p:tavLst>
                                        <p:tav tm="0">
                                          <p:val>
                                            <p:strVal val="ppt_x"/>
                                          </p:val>
                                        </p:tav>
                                        <p:tav tm="100000">
                                          <p:val>
                                            <p:strVal val="#ppt_x+0.25"/>
                                          </p:val>
                                        </p:tav>
                                      </p:tavLst>
                                    </p:anim>
                                    <p:anim calcmode="lin" valueType="num">
                                      <p:cBhvr>
                                        <p:cTn id="94" dur="178">
                                          <p:stCondLst>
                                            <p:cond delay="1822"/>
                                          </p:stCondLst>
                                        </p:cTn>
                                        <p:tgtEl>
                                          <p:spTgt spid="118"/>
                                        </p:tgtEl>
                                        <p:attrNameLst>
                                          <p:attrName>ppt_x</p:attrName>
                                        </p:attrNameLst>
                                      </p:cBhvr>
                                      <p:tavLst>
                                        <p:tav tm="0">
                                          <p:val>
                                            <p:strVal val="ppt_x"/>
                                          </p:val>
                                        </p:tav>
                                        <p:tav tm="100000">
                                          <p:val>
                                            <p:strVal val="ppt_x"/>
                                          </p:val>
                                        </p:tav>
                                      </p:tavLst>
                                    </p:anim>
                                    <p:anim calcmode="lin" valueType="num">
                                      <p:cBhvr>
                                        <p:cTn id="95" dur="664" tmFilter="0.0,0.0;0.25,0.07;0.50,0.2;0.75,0.467;1.0,1.0">
                                          <p:stCondLst>
                                            <p:cond delay="0"/>
                                          </p:stCondLst>
                                        </p:cTn>
                                        <p:tgtEl>
                                          <p:spTgt spid="11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6" dur="664" tmFilter="0, 0; 0.125,0.2665; 0.25,0.4; 0.375,0.465; 0.5,0.5;  0.625,0.535; 0.75,0.6; 0.875,0.7335; 1,1">
                                          <p:stCondLst>
                                            <p:cond delay="664"/>
                                          </p:stCondLst>
                                        </p:cTn>
                                        <p:tgtEl>
                                          <p:spTgt spid="11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7" dur="332" tmFilter="0, 0; 0.125,0.2665; 0.25,0.4; 0.375,0.465; 0.5,0.5;  0.625,0.535; 0.75,0.6; 0.875,0.7335; 1,1">
                                          <p:stCondLst>
                                            <p:cond delay="1324"/>
                                          </p:stCondLst>
                                        </p:cTn>
                                        <p:tgtEl>
                                          <p:spTgt spid="11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8" dur="164" tmFilter="0, 0; 0.125,0.2665; 0.25,0.4; 0.375,0.465; 0.5,0.5;  0.625,0.535; 0.75,0.6; 0.875,0.7335; 1,1">
                                          <p:stCondLst>
                                            <p:cond delay="1656"/>
                                          </p:stCondLst>
                                        </p:cTn>
                                        <p:tgtEl>
                                          <p:spTgt spid="11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9" dur="180" accel="50000">
                                          <p:stCondLst>
                                            <p:cond delay="1820"/>
                                          </p:stCondLst>
                                        </p:cTn>
                                        <p:tgtEl>
                                          <p:spTgt spid="118"/>
                                        </p:tgtEl>
                                        <p:attrNameLst>
                                          <p:attrName>ppt_y</p:attrName>
                                        </p:attrNameLst>
                                      </p:cBhvr>
                                      <p:tavLst>
                                        <p:tav tm="0">
                                          <p:val>
                                            <p:strVal val="ppt_y"/>
                                          </p:val>
                                        </p:tav>
                                        <p:tav tm="100000">
                                          <p:val>
                                            <p:strVal val="ppt_y+ppt_h"/>
                                          </p:val>
                                        </p:tav>
                                      </p:tavLst>
                                    </p:anim>
                                    <p:animScale>
                                      <p:cBhvr>
                                        <p:cTn id="100" dur="26">
                                          <p:stCondLst>
                                            <p:cond delay="620"/>
                                          </p:stCondLst>
                                        </p:cTn>
                                        <p:tgtEl>
                                          <p:spTgt spid="118"/>
                                        </p:tgtEl>
                                      </p:cBhvr>
                                      <p:to x="100000" y="60000"/>
                                    </p:animScale>
                                    <p:animScale>
                                      <p:cBhvr>
                                        <p:cTn id="101" dur="166" decel="50000">
                                          <p:stCondLst>
                                            <p:cond delay="646"/>
                                          </p:stCondLst>
                                        </p:cTn>
                                        <p:tgtEl>
                                          <p:spTgt spid="118"/>
                                        </p:tgtEl>
                                      </p:cBhvr>
                                      <p:to x="100000" y="100000"/>
                                    </p:animScale>
                                    <p:animScale>
                                      <p:cBhvr>
                                        <p:cTn id="102" dur="26">
                                          <p:stCondLst>
                                            <p:cond delay="1312"/>
                                          </p:stCondLst>
                                        </p:cTn>
                                        <p:tgtEl>
                                          <p:spTgt spid="118"/>
                                        </p:tgtEl>
                                      </p:cBhvr>
                                      <p:to x="100000" y="80000"/>
                                    </p:animScale>
                                    <p:animScale>
                                      <p:cBhvr>
                                        <p:cTn id="103" dur="166" decel="50000">
                                          <p:stCondLst>
                                            <p:cond delay="1338"/>
                                          </p:stCondLst>
                                        </p:cTn>
                                        <p:tgtEl>
                                          <p:spTgt spid="118"/>
                                        </p:tgtEl>
                                      </p:cBhvr>
                                      <p:to x="100000" y="100000"/>
                                    </p:animScale>
                                    <p:animScale>
                                      <p:cBhvr>
                                        <p:cTn id="104" dur="26">
                                          <p:stCondLst>
                                            <p:cond delay="1642"/>
                                          </p:stCondLst>
                                        </p:cTn>
                                        <p:tgtEl>
                                          <p:spTgt spid="118"/>
                                        </p:tgtEl>
                                      </p:cBhvr>
                                      <p:to x="100000" y="90000"/>
                                    </p:animScale>
                                    <p:animScale>
                                      <p:cBhvr>
                                        <p:cTn id="105" dur="166" decel="50000">
                                          <p:stCondLst>
                                            <p:cond delay="1668"/>
                                          </p:stCondLst>
                                        </p:cTn>
                                        <p:tgtEl>
                                          <p:spTgt spid="118"/>
                                        </p:tgtEl>
                                      </p:cBhvr>
                                      <p:to x="100000" y="100000"/>
                                    </p:animScale>
                                    <p:animScale>
                                      <p:cBhvr>
                                        <p:cTn id="106" dur="26">
                                          <p:stCondLst>
                                            <p:cond delay="1808"/>
                                          </p:stCondLst>
                                        </p:cTn>
                                        <p:tgtEl>
                                          <p:spTgt spid="118"/>
                                        </p:tgtEl>
                                      </p:cBhvr>
                                      <p:to x="100000" y="95000"/>
                                    </p:animScale>
                                    <p:animScale>
                                      <p:cBhvr>
                                        <p:cTn id="107" dur="166" decel="50000">
                                          <p:stCondLst>
                                            <p:cond delay="1834"/>
                                          </p:stCondLst>
                                        </p:cTn>
                                        <p:tgtEl>
                                          <p:spTgt spid="118"/>
                                        </p:tgtEl>
                                      </p:cBhvr>
                                      <p:to x="100000" y="100000"/>
                                    </p:animScale>
                                    <p:set>
                                      <p:cBhvr>
                                        <p:cTn id="108" dur="1" fill="hold">
                                          <p:stCondLst>
                                            <p:cond delay="19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9" grpId="0"/>
      <p:bldP spid="121" grpId="0"/>
      <p:bldP spid="123" grpId="0"/>
      <p:bldP spid="124" grpId="0"/>
      <p:bldP spid="118" grpId="0"/>
      <p:bldP spid="131" grpId="0"/>
      <p:bldP spid="13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25</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09" name="Text Box 62"/>
          <p:cNvSpPr txBox="1">
            <a:spLocks noChangeArrowheads="1"/>
          </p:cNvSpPr>
          <p:nvPr/>
        </p:nvSpPr>
        <p:spPr bwMode="auto">
          <a:xfrm>
            <a:off x="590235" y="4939539"/>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44339"/>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14800"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46468" cy="369332"/>
          </a:xfrm>
          <a:prstGeom prst="rect">
            <a:avLst/>
          </a:prstGeom>
          <a:noFill/>
        </p:spPr>
        <p:txBody>
          <a:bodyPr wrap="none" rtlCol="0">
            <a:spAutoFit/>
          </a:bodyPr>
          <a:lstStyle/>
          <a:p>
            <a:pPr algn="l" rtl="1"/>
            <a:r>
              <a:rPr lang="en-US" dirty="0" smtClean="0">
                <a:solidFill>
                  <a:srgbClr val="3333CC"/>
                </a:solidFill>
              </a:rPr>
              <a:t>Cycle: 7b</a:t>
            </a:r>
            <a:endParaRPr lang="en-US" dirty="0">
              <a:solidFill>
                <a:srgbClr val="3333CC"/>
              </a:solidFill>
            </a:endParaRPr>
          </a:p>
        </p:txBody>
      </p:sp>
      <p:sp>
        <p:nvSpPr>
          <p:cNvPr id="119" name="Text Box 82"/>
          <p:cNvSpPr txBox="1">
            <a:spLocks noChangeArrowheads="1"/>
          </p:cNvSpPr>
          <p:nvPr/>
        </p:nvSpPr>
        <p:spPr bwMode="auto">
          <a:xfrm>
            <a:off x="583885" y="580314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14215"/>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2" name="Rectangle 78"/>
          <p:cNvSpPr>
            <a:spLocks noChangeArrowheads="1"/>
          </p:cNvSpPr>
          <p:nvPr/>
        </p:nvSpPr>
        <p:spPr bwMode="auto">
          <a:xfrm>
            <a:off x="2362200" y="5745989"/>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1" name="Rectangle 59"/>
          <p:cNvSpPr>
            <a:spLocks noChangeArrowheads="1"/>
          </p:cNvSpPr>
          <p:nvPr/>
        </p:nvSpPr>
        <p:spPr bwMode="auto">
          <a:xfrm>
            <a:off x="2362200" y="4891914"/>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smtClean="0">
                <a:solidFill>
                  <a:srgbClr val="FF3300"/>
                </a:solidFill>
                <a:latin typeface="Times New Roman" pitchFamily="18" charset="0"/>
              </a:rPr>
              <a:t>(2)</a:t>
            </a:r>
            <a:endParaRPr lang="en-US" sz="2000" dirty="0">
              <a:solidFill>
                <a:srgbClr val="FF3300"/>
              </a:solidFill>
              <a:latin typeface="Times New Roman" pitchFamily="18" charset="0"/>
            </a:endParaRPr>
          </a:p>
        </p:txBody>
      </p:sp>
      <p:sp>
        <p:nvSpPr>
          <p:cNvPr id="107" name="Rectangle 14"/>
          <p:cNvSpPr>
            <a:spLocks noChangeArrowheads="1"/>
          </p:cNvSpPr>
          <p:nvPr/>
        </p:nvSpPr>
        <p:spPr bwMode="auto">
          <a:xfrm>
            <a:off x="3708400" y="1524000"/>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dirty="0" err="1"/>
              <a:t>Bne</a:t>
            </a:r>
            <a:r>
              <a:rPr lang="en-US" sz="1400" dirty="0"/>
              <a:t> R1,R10,L1</a:t>
            </a:r>
          </a:p>
        </p:txBody>
      </p:sp>
      <p:sp>
        <p:nvSpPr>
          <p:cNvPr id="109" name="Rectangle 15"/>
          <p:cNvSpPr>
            <a:spLocks noChangeArrowheads="1"/>
          </p:cNvSpPr>
          <p:nvPr/>
        </p:nvSpPr>
        <p:spPr bwMode="auto">
          <a:xfrm>
            <a:off x="3708400" y="1817687"/>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r>
              <a:rPr lang="en-US" sz="1400"/>
              <a:t>Addi R1,R1,1</a:t>
            </a:r>
          </a:p>
        </p:txBody>
      </p:sp>
      <p:sp>
        <p:nvSpPr>
          <p:cNvPr id="125" name="Rectangle 94"/>
          <p:cNvSpPr>
            <a:spLocks noChangeArrowheads="1"/>
          </p:cNvSpPr>
          <p:nvPr/>
        </p:nvSpPr>
        <p:spPr bwMode="auto">
          <a:xfrm>
            <a:off x="4078288" y="3492500"/>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R9,R0,9</a:t>
            </a:r>
          </a:p>
        </p:txBody>
      </p:sp>
      <p:sp>
        <p:nvSpPr>
          <p:cNvPr id="130" name="Text Box 87"/>
          <p:cNvSpPr txBox="1">
            <a:spLocks noChangeArrowheads="1"/>
          </p:cNvSpPr>
          <p:nvPr/>
        </p:nvSpPr>
        <p:spPr bwMode="auto">
          <a:xfrm>
            <a:off x="590235" y="6089716"/>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R8,R0,8</a:t>
            </a:r>
          </a:p>
        </p:txBody>
      </p:sp>
      <p:sp>
        <p:nvSpPr>
          <p:cNvPr id="133" name="Rectangle 78"/>
          <p:cNvSpPr>
            <a:spLocks noChangeArrowheads="1"/>
          </p:cNvSpPr>
          <p:nvPr/>
        </p:nvSpPr>
        <p:spPr bwMode="auto">
          <a:xfrm>
            <a:off x="2362200" y="6034914"/>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06" name="Rectangle 88"/>
          <p:cNvSpPr>
            <a:spLocks noChangeArrowheads="1"/>
          </p:cNvSpPr>
          <p:nvPr/>
        </p:nvSpPr>
        <p:spPr bwMode="auto">
          <a:xfrm>
            <a:off x="4129914" y="2819400"/>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RB7</a:t>
            </a:r>
            <a:r>
              <a:rPr lang="en-US" dirty="0" smtClean="0">
                <a:solidFill>
                  <a:srgbClr val="FF3300"/>
                </a:solidFill>
                <a:latin typeface="Times New Roman" pitchFamily="18" charset="0"/>
                <a:sym typeface="Wingdings" pitchFamily="2" charset="2"/>
              </a:rPr>
              <a:t></a:t>
            </a:r>
            <a:r>
              <a:rPr lang="en-US" dirty="0" smtClean="0">
                <a:solidFill>
                  <a:srgbClr val="FF3300"/>
                </a:solidFill>
                <a:latin typeface="Times New Roman" pitchFamily="18" charset="0"/>
              </a:rPr>
              <a:t>rb5+R0</a:t>
            </a:r>
            <a:endParaRPr lang="en-US" dirty="0">
              <a:solidFill>
                <a:srgbClr val="FF3300"/>
              </a:solidFill>
              <a:latin typeface="Times New Roman" pitchFamily="18" charset="0"/>
            </a:endParaRPr>
          </a:p>
        </p:txBody>
      </p:sp>
      <p:sp>
        <p:nvSpPr>
          <p:cNvPr id="117" name="Rectangle 89"/>
          <p:cNvSpPr>
            <a:spLocks noChangeArrowheads="1"/>
          </p:cNvSpPr>
          <p:nvPr/>
        </p:nvSpPr>
        <p:spPr bwMode="auto">
          <a:xfrm>
            <a:off x="4114800" y="3150046"/>
            <a:ext cx="1348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RB8</a:t>
            </a:r>
            <a:r>
              <a:rPr lang="en-US" dirty="0" smtClean="0">
                <a:solidFill>
                  <a:srgbClr val="FF3300"/>
                </a:solidFill>
                <a:latin typeface="Times New Roman" pitchFamily="18" charset="0"/>
                <a:sym typeface="Wingdings" pitchFamily="2" charset="2"/>
              </a:rPr>
              <a:t></a:t>
            </a:r>
            <a:r>
              <a:rPr lang="en-US" dirty="0">
                <a:solidFill>
                  <a:srgbClr val="FF3300"/>
                </a:solidFill>
                <a:latin typeface="Times New Roman" pitchFamily="18" charset="0"/>
              </a:rPr>
              <a:t>R0+8</a:t>
            </a:r>
          </a:p>
        </p:txBody>
      </p:sp>
      <p:sp>
        <p:nvSpPr>
          <p:cNvPr id="131" name="Rectangle 59"/>
          <p:cNvSpPr>
            <a:spLocks noChangeArrowheads="1"/>
          </p:cNvSpPr>
          <p:nvPr/>
        </p:nvSpPr>
        <p:spPr bwMode="auto">
          <a:xfrm>
            <a:off x="2362200" y="5196714"/>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36" name="Rectangle 59"/>
          <p:cNvSpPr>
            <a:spLocks noChangeArrowheads="1"/>
          </p:cNvSpPr>
          <p:nvPr/>
        </p:nvSpPr>
        <p:spPr bwMode="auto">
          <a:xfrm>
            <a:off x="2362200" y="5501514"/>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05"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8"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21"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37"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38"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40"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rb8</a:t>
            </a:r>
            <a:endParaRPr lang="en-US" sz="2000" dirty="0">
              <a:latin typeface="Times New Roman" pitchFamily="18" charset="0"/>
            </a:endParaRPr>
          </a:p>
        </p:txBody>
      </p:sp>
    </p:spTree>
    <p:extLst>
      <p:ext uri="{BB962C8B-B14F-4D97-AF65-F5344CB8AC3E}">
        <p14:creationId xmlns:p14="http://schemas.microsoft.com/office/powerpoint/2010/main" val="130847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56 0.00254 -0.0158 0.02754 -0.02049 0.03356 C -0.04201 0.06226 -0.01285 0.02291 -0.0349 0.05439 C -0.03802 0.05902 -0.04184 0.0625 -0.04462 0.06736 C -0.04618 0.07013 -0.0467 0.07384 -0.04826 0.07708 C -0.05087 0.08263 -0.05365 0.08796 -0.0566 0.09305 C -0.06146 0.10138 -0.06736 0.10787 -0.07118 0.11713 C -0.07274 0.12129 -0.07361 0.12569 -0.07465 0.13009 C -0.07361 0.13472 -0.07326 0.14027 -0.07118 0.14444 C -0.06319 0.16088 -0.06441 0.15324 -0.05781 0.16041 C -0.0566 0.16203 -0.05556 0.16388 -0.05417 0.16527 C -0.05278 0.16713 -0.05087 0.16828 -0.04948 0.17013 C -0.04132 0.18078 -0.05295 0.16967 -0.0434 0.17824 C -0.03785 0.18912 -0.04514 0.17615 -0.0349 0.18773 C -0.03385 0.18912 -0.03351 0.1912 -0.03246 0.19259 C -0.02951 0.19722 -0.02604 0.20115 -0.02292 0.20555 C -0.0099 0.22268 -0.02951 0.19606 -0.01562 0.21666 C -0.01337 0.22013 -0.01094 0.22338 -0.00851 0.22638 C -0.00694 0.22824 -0.00521 0.22963 -0.00365 0.23125 C -0.00243 0.2324 -0.00104 0.2331 0 0.23449 C 0.00208 0.2368 0.00382 0.24004 0.00608 0.24236 C 0.00747 0.24398 0.00938 0.24421 0.01094 0.2456 C 0.01233 0.24699 0.01319 0.24907 0.01441 0.25046 C 0.01597 0.25231 0.01771 0.2537 0.01927 0.25532 C 0.0217 0.25787 0.02396 0.26111 0.02656 0.26342 C 0.0283 0.26481 0.03073 0.26504 0.03264 0.26666 C 0.03438 0.26782 0.03559 0.27013 0.03733 0.27129 C 0.0401 0.27338 0.04306 0.2743 0.04583 0.27615 C 0.05069 0.27963 0.05504 0.28518 0.06024 0.2875 L 0.07118 0.29236 C 0.0724 0.29282 0.07344 0.29398 0.07483 0.29398 L 0.07969 0.29398 L 0.07969 0.29398 " pathEditMode="relative" ptsTypes="AAAAAAAAAAAAAAAAAAAAAAAAAAAAAAAAAA">
                                      <p:cBhvr>
                                        <p:cTn id="6" dur="2000" fill="hold"/>
                                        <p:tgtEl>
                                          <p:spTgt spid="10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C -0.00156 0.00254 -0.0158 0.02754 -0.02049 0.03356 C -0.04201 0.06226 -0.01285 0.02291 -0.0349 0.05439 C -0.03802 0.05902 -0.04184 0.0625 -0.04462 0.06736 C -0.04618 0.07013 -0.0467 0.07384 -0.04826 0.07708 C -0.05087 0.08263 -0.05365 0.08796 -0.0566 0.09305 C -0.06146 0.10138 -0.06736 0.10787 -0.07118 0.11713 C -0.07274 0.12129 -0.07361 0.12569 -0.07465 0.13009 C -0.07361 0.13472 -0.07326 0.14027 -0.07118 0.14444 C -0.06319 0.16088 -0.06441 0.15324 -0.05781 0.16041 C -0.0566 0.16203 -0.05556 0.16388 -0.05417 0.16527 C -0.05278 0.16713 -0.05087 0.16828 -0.04948 0.17013 C -0.04132 0.18078 -0.05295 0.16967 -0.0434 0.17824 C -0.03785 0.18912 -0.04514 0.17615 -0.0349 0.18773 C -0.03385 0.18912 -0.03351 0.1912 -0.03246 0.19259 C -0.02951 0.19722 -0.02604 0.20115 -0.02292 0.20555 C -0.0099 0.22268 -0.02951 0.19606 -0.01562 0.21666 C -0.01337 0.22013 -0.01094 0.22338 -0.00851 0.22638 C -0.00694 0.22824 -0.00521 0.22963 -0.00365 0.23125 C -0.00243 0.2324 -0.00104 0.2331 0 0.23449 C 0.00208 0.2368 0.00382 0.24004 0.00608 0.24236 C 0.00747 0.24398 0.00938 0.24421 0.01094 0.2456 C 0.01233 0.24699 0.01319 0.24907 0.01441 0.25046 C 0.01597 0.25231 0.01771 0.2537 0.01927 0.25532 C 0.0217 0.25787 0.02396 0.26111 0.02656 0.26342 C 0.0283 0.26481 0.03073 0.26504 0.03264 0.26666 C 0.03438 0.26782 0.03559 0.27013 0.03733 0.27129 C 0.0401 0.27338 0.04306 0.2743 0.04583 0.27615 C 0.05069 0.27963 0.05504 0.28518 0.06024 0.2875 L 0.07118 0.29236 C 0.0724 0.29282 0.07344 0.29398 0.07483 0.29398 L 0.07969 0.29398 L 0.07969 0.29398 " pathEditMode="relative" ptsTypes="AAAAAAAAAAAAAAAAAAAAAAAAAAAAAAAAAA">
                                      <p:cBhvr>
                                        <p:cTn id="8" dur="2000" fill="hold"/>
                                        <p:tgtEl>
                                          <p:spTgt spid="1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26</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09" name="Text Box 62"/>
          <p:cNvSpPr txBox="1">
            <a:spLocks noChangeArrowheads="1"/>
          </p:cNvSpPr>
          <p:nvPr/>
        </p:nvSpPr>
        <p:spPr bwMode="auto">
          <a:xfrm>
            <a:off x="590235" y="4931982"/>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36782"/>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22357"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33644" cy="369332"/>
          </a:xfrm>
          <a:prstGeom prst="rect">
            <a:avLst/>
          </a:prstGeom>
          <a:noFill/>
        </p:spPr>
        <p:txBody>
          <a:bodyPr wrap="none" rtlCol="0">
            <a:spAutoFit/>
          </a:bodyPr>
          <a:lstStyle/>
          <a:p>
            <a:pPr algn="l" rtl="1"/>
            <a:r>
              <a:rPr lang="en-US" dirty="0" smtClean="0">
                <a:solidFill>
                  <a:srgbClr val="3333CC"/>
                </a:solidFill>
              </a:rPr>
              <a:t>Cycle: 7c</a:t>
            </a:r>
            <a:endParaRPr lang="en-US" dirty="0">
              <a:solidFill>
                <a:srgbClr val="3333CC"/>
              </a:solidFill>
            </a:endParaRPr>
          </a:p>
        </p:txBody>
      </p:sp>
      <p:sp>
        <p:nvSpPr>
          <p:cNvPr id="119" name="Text Box 82"/>
          <p:cNvSpPr txBox="1">
            <a:spLocks noChangeArrowheads="1"/>
          </p:cNvSpPr>
          <p:nvPr/>
        </p:nvSpPr>
        <p:spPr bwMode="auto">
          <a:xfrm>
            <a:off x="583885" y="5818254"/>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29329"/>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2" name="Rectangle 78"/>
          <p:cNvSpPr>
            <a:spLocks noChangeArrowheads="1"/>
          </p:cNvSpPr>
          <p:nvPr/>
        </p:nvSpPr>
        <p:spPr bwMode="auto">
          <a:xfrm>
            <a:off x="2362200" y="576110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1" name="Rectangle 59"/>
          <p:cNvSpPr>
            <a:spLocks noChangeArrowheads="1"/>
          </p:cNvSpPr>
          <p:nvPr/>
        </p:nvSpPr>
        <p:spPr bwMode="auto">
          <a:xfrm>
            <a:off x="2362200" y="48843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smtClean="0">
                <a:solidFill>
                  <a:srgbClr val="FF3300"/>
                </a:solidFill>
                <a:latin typeface="Times New Roman" pitchFamily="18" charset="0"/>
              </a:rPr>
              <a:t>(2)</a:t>
            </a:r>
            <a:endParaRPr lang="en-US" sz="2000" dirty="0">
              <a:solidFill>
                <a:srgbClr val="FF3300"/>
              </a:solidFill>
              <a:latin typeface="Times New Roman" pitchFamily="18" charset="0"/>
            </a:endParaRPr>
          </a:p>
        </p:txBody>
      </p:sp>
      <p:sp>
        <p:nvSpPr>
          <p:cNvPr id="125" name="Rectangle 94"/>
          <p:cNvSpPr>
            <a:spLocks noChangeArrowheads="1"/>
          </p:cNvSpPr>
          <p:nvPr/>
        </p:nvSpPr>
        <p:spPr bwMode="auto">
          <a:xfrm>
            <a:off x="4078288" y="3492500"/>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R9,R0,9</a:t>
            </a:r>
          </a:p>
        </p:txBody>
      </p:sp>
      <p:sp>
        <p:nvSpPr>
          <p:cNvPr id="130" name="Text Box 87"/>
          <p:cNvSpPr txBox="1">
            <a:spLocks noChangeArrowheads="1"/>
          </p:cNvSpPr>
          <p:nvPr/>
        </p:nvSpPr>
        <p:spPr bwMode="auto">
          <a:xfrm>
            <a:off x="590235" y="6097273"/>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R8,R0,8</a:t>
            </a:r>
          </a:p>
        </p:txBody>
      </p:sp>
      <p:sp>
        <p:nvSpPr>
          <p:cNvPr id="133" name="Rectangle 78"/>
          <p:cNvSpPr>
            <a:spLocks noChangeArrowheads="1"/>
          </p:cNvSpPr>
          <p:nvPr/>
        </p:nvSpPr>
        <p:spPr bwMode="auto">
          <a:xfrm>
            <a:off x="2362200" y="60424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06" name="Rectangle 88"/>
          <p:cNvSpPr>
            <a:spLocks noChangeArrowheads="1"/>
          </p:cNvSpPr>
          <p:nvPr/>
        </p:nvSpPr>
        <p:spPr bwMode="auto">
          <a:xfrm>
            <a:off x="4492625" y="4797425"/>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RB7</a:t>
            </a:r>
            <a:r>
              <a:rPr lang="en-US" dirty="0" smtClean="0">
                <a:solidFill>
                  <a:srgbClr val="FF3300"/>
                </a:solidFill>
                <a:latin typeface="Times New Roman" pitchFamily="18" charset="0"/>
                <a:sym typeface="Wingdings" pitchFamily="2" charset="2"/>
              </a:rPr>
              <a:t></a:t>
            </a:r>
            <a:r>
              <a:rPr lang="en-US" dirty="0" smtClean="0">
                <a:solidFill>
                  <a:srgbClr val="FF3300"/>
                </a:solidFill>
                <a:latin typeface="Times New Roman" pitchFamily="18" charset="0"/>
              </a:rPr>
              <a:t>rb5+R0</a:t>
            </a:r>
            <a:endParaRPr lang="en-US" dirty="0">
              <a:solidFill>
                <a:srgbClr val="FF3300"/>
              </a:solidFill>
              <a:latin typeface="Times New Roman" pitchFamily="18" charset="0"/>
            </a:endParaRPr>
          </a:p>
        </p:txBody>
      </p:sp>
      <p:sp>
        <p:nvSpPr>
          <p:cNvPr id="117" name="Rectangle 89"/>
          <p:cNvSpPr>
            <a:spLocks noChangeArrowheads="1"/>
          </p:cNvSpPr>
          <p:nvPr/>
        </p:nvSpPr>
        <p:spPr bwMode="auto">
          <a:xfrm>
            <a:off x="4477511" y="5128071"/>
            <a:ext cx="1348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RB8</a:t>
            </a:r>
            <a:r>
              <a:rPr lang="en-US" dirty="0" smtClean="0">
                <a:solidFill>
                  <a:srgbClr val="FF3300"/>
                </a:solidFill>
                <a:latin typeface="Times New Roman" pitchFamily="18" charset="0"/>
                <a:sym typeface="Wingdings" pitchFamily="2" charset="2"/>
              </a:rPr>
              <a:t></a:t>
            </a:r>
            <a:r>
              <a:rPr lang="en-US" dirty="0">
                <a:solidFill>
                  <a:srgbClr val="FF3300"/>
                </a:solidFill>
                <a:latin typeface="Times New Roman" pitchFamily="18" charset="0"/>
              </a:rPr>
              <a:t>R0+8</a:t>
            </a:r>
          </a:p>
        </p:txBody>
      </p:sp>
      <p:sp>
        <p:nvSpPr>
          <p:cNvPr id="131" name="Rectangle 59"/>
          <p:cNvSpPr>
            <a:spLocks noChangeArrowheads="1"/>
          </p:cNvSpPr>
          <p:nvPr/>
        </p:nvSpPr>
        <p:spPr bwMode="auto">
          <a:xfrm>
            <a:off x="2362200" y="51891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36" name="Rectangle 59"/>
          <p:cNvSpPr>
            <a:spLocks noChangeArrowheads="1"/>
          </p:cNvSpPr>
          <p:nvPr/>
        </p:nvSpPr>
        <p:spPr bwMode="auto">
          <a:xfrm>
            <a:off x="2362200" y="551662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8" name="Text Box 90"/>
          <p:cNvSpPr txBox="1">
            <a:spLocks noChangeArrowheads="1"/>
          </p:cNvSpPr>
          <p:nvPr/>
        </p:nvSpPr>
        <p:spPr bwMode="auto">
          <a:xfrm>
            <a:off x="5257800" y="3524250"/>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1600" dirty="0">
                <a:solidFill>
                  <a:srgbClr val="FF3300"/>
                </a:solidFill>
                <a:latin typeface="Times New Roman" pitchFamily="18" charset="0"/>
              </a:rPr>
              <a:t>W (SH)</a:t>
            </a:r>
          </a:p>
        </p:txBody>
      </p:sp>
      <p:sp>
        <p:nvSpPr>
          <p:cNvPr id="121" name="Text Box 104"/>
          <p:cNvSpPr txBox="1">
            <a:spLocks noChangeArrowheads="1"/>
          </p:cNvSpPr>
          <p:nvPr/>
        </p:nvSpPr>
        <p:spPr bwMode="auto">
          <a:xfrm>
            <a:off x="5868988" y="4019133"/>
            <a:ext cx="172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solidFill>
                  <a:srgbClr val="990099"/>
                </a:solidFill>
              </a:rPr>
              <a:t>Only 2 ALU!</a:t>
            </a:r>
          </a:p>
        </p:txBody>
      </p:sp>
      <p:sp>
        <p:nvSpPr>
          <p:cNvPr id="140" name="Rectangle 14"/>
          <p:cNvSpPr>
            <a:spLocks noChangeArrowheads="1"/>
          </p:cNvSpPr>
          <p:nvPr/>
        </p:nvSpPr>
        <p:spPr bwMode="auto">
          <a:xfrm>
            <a:off x="3698875" y="1513609"/>
            <a:ext cx="2016125" cy="293688"/>
          </a:xfrm>
          <a:prstGeom prst="rect">
            <a:avLst/>
          </a:prstGeom>
          <a:solidFill>
            <a:schemeClr val="bg1"/>
          </a:solidFill>
          <a:ln w="9525">
            <a:solidFill>
              <a:schemeClr val="tx1"/>
            </a:solidFill>
            <a:miter lim="800000"/>
            <a:headEnd/>
            <a:tailEnd/>
          </a:ln>
          <a:extLst/>
        </p:spPr>
        <p:txBody>
          <a:bodyPr wrap="none" anchor="ctr"/>
          <a:lstStyle/>
          <a:p>
            <a:pPr algn="ctr" rtl="1"/>
            <a:r>
              <a:rPr lang="en-US" sz="1400" dirty="0" err="1"/>
              <a:t>Bne</a:t>
            </a:r>
            <a:r>
              <a:rPr lang="en-US" sz="1400" dirty="0"/>
              <a:t> R1,R10,L1</a:t>
            </a:r>
          </a:p>
        </p:txBody>
      </p:sp>
      <p:sp>
        <p:nvSpPr>
          <p:cNvPr id="141" name="Rectangle 15"/>
          <p:cNvSpPr>
            <a:spLocks noChangeArrowheads="1"/>
          </p:cNvSpPr>
          <p:nvPr/>
        </p:nvSpPr>
        <p:spPr bwMode="auto">
          <a:xfrm>
            <a:off x="3698875" y="1807296"/>
            <a:ext cx="2016125" cy="292100"/>
          </a:xfrm>
          <a:prstGeom prst="rect">
            <a:avLst/>
          </a:prstGeom>
          <a:solidFill>
            <a:schemeClr val="bg1"/>
          </a:solidFill>
          <a:ln w="9525">
            <a:solidFill>
              <a:schemeClr val="tx1"/>
            </a:solidFill>
            <a:miter lim="800000"/>
            <a:headEnd/>
            <a:tailEnd/>
          </a:ln>
          <a:extLst/>
        </p:spPr>
        <p:txBody>
          <a:bodyPr wrap="none" anchor="ctr"/>
          <a:lstStyle/>
          <a:p>
            <a:pPr algn="ctr" rtl="1"/>
            <a:r>
              <a:rPr lang="en-US" sz="1400" dirty="0" err="1"/>
              <a:t>Addi</a:t>
            </a:r>
            <a:r>
              <a:rPr lang="en-US" sz="1400" dirty="0"/>
              <a:t> R1,R1,1</a:t>
            </a:r>
          </a:p>
        </p:txBody>
      </p:sp>
      <p:sp>
        <p:nvSpPr>
          <p:cNvPr id="142"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43"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44"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45"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46"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47"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rb8</a:t>
            </a:r>
            <a:endParaRPr lang="en-US" sz="2000" dirty="0">
              <a:latin typeface="Times New Roman" pitchFamily="18" charset="0"/>
            </a:endParaRPr>
          </a:p>
        </p:txBody>
      </p:sp>
    </p:spTree>
    <p:extLst>
      <p:ext uri="{BB962C8B-B14F-4D97-AF65-F5344CB8AC3E}">
        <p14:creationId xmlns:p14="http://schemas.microsoft.com/office/powerpoint/2010/main" val="224485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fill="hold"/>
                                        <p:tgtEl>
                                          <p:spTgt spid="118"/>
                                        </p:tgtEl>
                                        <p:attrNameLst>
                                          <p:attrName>ppt_x</p:attrName>
                                        </p:attrNameLst>
                                      </p:cBhvr>
                                      <p:tavLst>
                                        <p:tav tm="0">
                                          <p:val>
                                            <p:strVal val="#ppt_x"/>
                                          </p:val>
                                        </p:tav>
                                        <p:tav tm="100000">
                                          <p:val>
                                            <p:strVal val="#ppt_x"/>
                                          </p:val>
                                        </p:tav>
                                      </p:tavLst>
                                    </p:anim>
                                    <p:anim calcmode="lin" valueType="num">
                                      <p:cBhvr additive="base">
                                        <p:cTn id="8" dur="500" fill="hold"/>
                                        <p:tgtEl>
                                          <p:spTgt spid="1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1"/>
                                        </p:tgtEl>
                                        <p:attrNameLst>
                                          <p:attrName>style.visibility</p:attrName>
                                        </p:attrNameLst>
                                      </p:cBhvr>
                                      <p:to>
                                        <p:strVal val="visible"/>
                                      </p:to>
                                    </p:set>
                                    <p:anim calcmode="lin" valueType="num">
                                      <p:cBhvr additive="base">
                                        <p:cTn id="12" dur="500" fill="hold"/>
                                        <p:tgtEl>
                                          <p:spTgt spid="121"/>
                                        </p:tgtEl>
                                        <p:attrNameLst>
                                          <p:attrName>ppt_x</p:attrName>
                                        </p:attrNameLst>
                                      </p:cBhvr>
                                      <p:tavLst>
                                        <p:tav tm="0">
                                          <p:val>
                                            <p:strVal val="#ppt_x"/>
                                          </p:val>
                                        </p:tav>
                                        <p:tav tm="100000">
                                          <p:val>
                                            <p:strVal val="#ppt_x"/>
                                          </p:val>
                                        </p:tav>
                                      </p:tavLst>
                                    </p:anim>
                                    <p:anim calcmode="lin" valueType="num">
                                      <p:cBhvr additive="base">
                                        <p:cTn id="13"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2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27</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09" name="Text Box 62"/>
          <p:cNvSpPr txBox="1">
            <a:spLocks noChangeArrowheads="1"/>
          </p:cNvSpPr>
          <p:nvPr/>
        </p:nvSpPr>
        <p:spPr bwMode="auto">
          <a:xfrm>
            <a:off x="590235" y="4931982"/>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36782"/>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22357"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33644" cy="369332"/>
          </a:xfrm>
          <a:prstGeom prst="rect">
            <a:avLst/>
          </a:prstGeom>
          <a:noFill/>
        </p:spPr>
        <p:txBody>
          <a:bodyPr wrap="none" rtlCol="0">
            <a:spAutoFit/>
          </a:bodyPr>
          <a:lstStyle/>
          <a:p>
            <a:pPr algn="l" rtl="1"/>
            <a:r>
              <a:rPr lang="en-US" dirty="0" smtClean="0">
                <a:solidFill>
                  <a:srgbClr val="3333CC"/>
                </a:solidFill>
              </a:rPr>
              <a:t>Cycle: 7c</a:t>
            </a:r>
            <a:endParaRPr lang="en-US" dirty="0">
              <a:solidFill>
                <a:srgbClr val="3333CC"/>
              </a:solidFill>
            </a:endParaRPr>
          </a:p>
        </p:txBody>
      </p:sp>
      <p:sp>
        <p:nvSpPr>
          <p:cNvPr id="119" name="Text Box 82"/>
          <p:cNvSpPr txBox="1">
            <a:spLocks noChangeArrowheads="1"/>
          </p:cNvSpPr>
          <p:nvPr/>
        </p:nvSpPr>
        <p:spPr bwMode="auto">
          <a:xfrm>
            <a:off x="583885" y="5818254"/>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29329"/>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2" name="Rectangle 78"/>
          <p:cNvSpPr>
            <a:spLocks noChangeArrowheads="1"/>
          </p:cNvSpPr>
          <p:nvPr/>
        </p:nvSpPr>
        <p:spPr bwMode="auto">
          <a:xfrm>
            <a:off x="2362200" y="576110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1" name="Rectangle 59"/>
          <p:cNvSpPr>
            <a:spLocks noChangeArrowheads="1"/>
          </p:cNvSpPr>
          <p:nvPr/>
        </p:nvSpPr>
        <p:spPr bwMode="auto">
          <a:xfrm>
            <a:off x="2362200" y="48843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smtClean="0">
                <a:solidFill>
                  <a:srgbClr val="FF3300"/>
                </a:solidFill>
                <a:latin typeface="Times New Roman" pitchFamily="18" charset="0"/>
              </a:rPr>
              <a:t>(2)</a:t>
            </a:r>
            <a:endParaRPr lang="en-US" sz="2000" dirty="0">
              <a:solidFill>
                <a:srgbClr val="FF3300"/>
              </a:solidFill>
              <a:latin typeface="Times New Roman" pitchFamily="18" charset="0"/>
            </a:endParaRPr>
          </a:p>
        </p:txBody>
      </p:sp>
      <p:sp>
        <p:nvSpPr>
          <p:cNvPr id="125" name="Rectangle 94"/>
          <p:cNvSpPr>
            <a:spLocks noChangeArrowheads="1"/>
          </p:cNvSpPr>
          <p:nvPr/>
        </p:nvSpPr>
        <p:spPr bwMode="auto">
          <a:xfrm>
            <a:off x="4078288" y="3492500"/>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R9,R0,9</a:t>
            </a:r>
          </a:p>
        </p:txBody>
      </p:sp>
      <p:sp>
        <p:nvSpPr>
          <p:cNvPr id="130" name="Text Box 87"/>
          <p:cNvSpPr txBox="1">
            <a:spLocks noChangeArrowheads="1"/>
          </p:cNvSpPr>
          <p:nvPr/>
        </p:nvSpPr>
        <p:spPr bwMode="auto">
          <a:xfrm>
            <a:off x="590235" y="6097273"/>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R8,R0,8</a:t>
            </a:r>
          </a:p>
        </p:txBody>
      </p:sp>
      <p:sp>
        <p:nvSpPr>
          <p:cNvPr id="133" name="Rectangle 78"/>
          <p:cNvSpPr>
            <a:spLocks noChangeArrowheads="1"/>
          </p:cNvSpPr>
          <p:nvPr/>
        </p:nvSpPr>
        <p:spPr bwMode="auto">
          <a:xfrm>
            <a:off x="2362200" y="60424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06" name="Rectangle 88"/>
          <p:cNvSpPr>
            <a:spLocks noChangeArrowheads="1"/>
          </p:cNvSpPr>
          <p:nvPr/>
        </p:nvSpPr>
        <p:spPr bwMode="auto">
          <a:xfrm>
            <a:off x="4492625" y="4797425"/>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RB7</a:t>
            </a:r>
            <a:r>
              <a:rPr lang="en-US" dirty="0" smtClean="0">
                <a:solidFill>
                  <a:srgbClr val="FF3300"/>
                </a:solidFill>
                <a:latin typeface="Times New Roman" pitchFamily="18" charset="0"/>
                <a:sym typeface="Wingdings" pitchFamily="2" charset="2"/>
              </a:rPr>
              <a:t></a:t>
            </a:r>
            <a:r>
              <a:rPr lang="en-US" dirty="0" smtClean="0">
                <a:solidFill>
                  <a:srgbClr val="FF3300"/>
                </a:solidFill>
                <a:latin typeface="Times New Roman" pitchFamily="18" charset="0"/>
              </a:rPr>
              <a:t>rb5+R0</a:t>
            </a:r>
            <a:endParaRPr lang="en-US" dirty="0">
              <a:solidFill>
                <a:srgbClr val="FF3300"/>
              </a:solidFill>
              <a:latin typeface="Times New Roman" pitchFamily="18" charset="0"/>
            </a:endParaRPr>
          </a:p>
        </p:txBody>
      </p:sp>
      <p:sp>
        <p:nvSpPr>
          <p:cNvPr id="117" name="Rectangle 89"/>
          <p:cNvSpPr>
            <a:spLocks noChangeArrowheads="1"/>
          </p:cNvSpPr>
          <p:nvPr/>
        </p:nvSpPr>
        <p:spPr bwMode="auto">
          <a:xfrm>
            <a:off x="4477511" y="5128071"/>
            <a:ext cx="1348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RB8</a:t>
            </a:r>
            <a:r>
              <a:rPr lang="en-US" dirty="0" smtClean="0">
                <a:solidFill>
                  <a:srgbClr val="FF3300"/>
                </a:solidFill>
                <a:latin typeface="Times New Roman" pitchFamily="18" charset="0"/>
                <a:sym typeface="Wingdings" pitchFamily="2" charset="2"/>
              </a:rPr>
              <a:t></a:t>
            </a:r>
            <a:r>
              <a:rPr lang="en-US" dirty="0">
                <a:solidFill>
                  <a:srgbClr val="FF3300"/>
                </a:solidFill>
                <a:latin typeface="Times New Roman" pitchFamily="18" charset="0"/>
              </a:rPr>
              <a:t>R0+8</a:t>
            </a:r>
          </a:p>
        </p:txBody>
      </p:sp>
      <p:sp>
        <p:nvSpPr>
          <p:cNvPr id="131" name="Rectangle 59"/>
          <p:cNvSpPr>
            <a:spLocks noChangeArrowheads="1"/>
          </p:cNvSpPr>
          <p:nvPr/>
        </p:nvSpPr>
        <p:spPr bwMode="auto">
          <a:xfrm>
            <a:off x="2362200" y="51891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36" name="Rectangle 59"/>
          <p:cNvSpPr>
            <a:spLocks noChangeArrowheads="1"/>
          </p:cNvSpPr>
          <p:nvPr/>
        </p:nvSpPr>
        <p:spPr bwMode="auto">
          <a:xfrm>
            <a:off x="2362200" y="551662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8" name="Text Box 90"/>
          <p:cNvSpPr txBox="1">
            <a:spLocks noChangeArrowheads="1"/>
          </p:cNvSpPr>
          <p:nvPr/>
        </p:nvSpPr>
        <p:spPr bwMode="auto">
          <a:xfrm>
            <a:off x="5257800" y="3524250"/>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1600" dirty="0">
                <a:solidFill>
                  <a:srgbClr val="FF3300"/>
                </a:solidFill>
                <a:latin typeface="Times New Roman" pitchFamily="18" charset="0"/>
              </a:rPr>
              <a:t>W (SH)</a:t>
            </a:r>
          </a:p>
        </p:txBody>
      </p:sp>
      <p:sp>
        <p:nvSpPr>
          <p:cNvPr id="121" name="Text Box 104"/>
          <p:cNvSpPr txBox="1">
            <a:spLocks noChangeArrowheads="1"/>
          </p:cNvSpPr>
          <p:nvPr/>
        </p:nvSpPr>
        <p:spPr bwMode="auto">
          <a:xfrm>
            <a:off x="5868988" y="4019133"/>
            <a:ext cx="172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solidFill>
                  <a:srgbClr val="990099"/>
                </a:solidFill>
              </a:rPr>
              <a:t>Only 2 ALU!</a:t>
            </a:r>
          </a:p>
        </p:txBody>
      </p:sp>
      <p:sp>
        <p:nvSpPr>
          <p:cNvPr id="139" name="Rectangle 93"/>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solidFill>
                  <a:srgbClr val="FF3300"/>
                </a:solidFill>
                <a:latin typeface="Times New Roman" pitchFamily="18" charset="0"/>
              </a:rPr>
              <a:t>rb1</a:t>
            </a:r>
          </a:p>
        </p:txBody>
      </p:sp>
      <p:sp>
        <p:nvSpPr>
          <p:cNvPr id="140" name="Rectangle 14"/>
          <p:cNvSpPr>
            <a:spLocks noChangeArrowheads="1"/>
          </p:cNvSpPr>
          <p:nvPr/>
        </p:nvSpPr>
        <p:spPr bwMode="auto">
          <a:xfrm>
            <a:off x="3709892" y="1513609"/>
            <a:ext cx="2016125" cy="293688"/>
          </a:xfrm>
          <a:prstGeom prst="rect">
            <a:avLst/>
          </a:prstGeom>
          <a:solidFill>
            <a:schemeClr val="bg1"/>
          </a:solidFill>
          <a:ln w="9525">
            <a:solidFill>
              <a:schemeClr val="tx1"/>
            </a:solidFill>
            <a:miter lim="800000"/>
            <a:headEnd/>
            <a:tailEnd/>
          </a:ln>
          <a:extLst/>
        </p:spPr>
        <p:txBody>
          <a:bodyPr wrap="none" anchor="ctr"/>
          <a:lstStyle/>
          <a:p>
            <a:pPr algn="ctr" rtl="1"/>
            <a:endParaRPr lang="en-US" sz="1400" dirty="0"/>
          </a:p>
        </p:txBody>
      </p:sp>
      <p:sp>
        <p:nvSpPr>
          <p:cNvPr id="141" name="Rectangle 15"/>
          <p:cNvSpPr>
            <a:spLocks noChangeArrowheads="1"/>
          </p:cNvSpPr>
          <p:nvPr/>
        </p:nvSpPr>
        <p:spPr bwMode="auto">
          <a:xfrm>
            <a:off x="3709892" y="1807296"/>
            <a:ext cx="2016125" cy="292100"/>
          </a:xfrm>
          <a:prstGeom prst="rect">
            <a:avLst/>
          </a:prstGeom>
          <a:solidFill>
            <a:schemeClr val="bg1"/>
          </a:solidFill>
          <a:ln w="9525">
            <a:solidFill>
              <a:schemeClr val="tx1"/>
            </a:solidFill>
            <a:miter lim="800000"/>
            <a:headEnd/>
            <a:tailEnd/>
          </a:ln>
          <a:extLst/>
        </p:spPr>
        <p:txBody>
          <a:bodyPr wrap="none" anchor="ctr"/>
          <a:lstStyle/>
          <a:p>
            <a:pPr algn="ctr" rtl="1"/>
            <a:endParaRPr lang="en-US" sz="1400" dirty="0"/>
          </a:p>
        </p:txBody>
      </p:sp>
      <p:sp>
        <p:nvSpPr>
          <p:cNvPr id="142"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43"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44"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45"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46"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47"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rb8</a:t>
            </a:r>
            <a:endParaRPr lang="en-US" sz="2000" dirty="0">
              <a:latin typeface="Times New Roman" pitchFamily="18" charset="0"/>
            </a:endParaRPr>
          </a:p>
        </p:txBody>
      </p:sp>
      <p:sp>
        <p:nvSpPr>
          <p:cNvPr id="102" name="Rectangle 14"/>
          <p:cNvSpPr>
            <a:spLocks noChangeArrowheads="1"/>
          </p:cNvSpPr>
          <p:nvPr/>
        </p:nvSpPr>
        <p:spPr bwMode="auto">
          <a:xfrm>
            <a:off x="3733800" y="1514762"/>
            <a:ext cx="2016125" cy="293688"/>
          </a:xfrm>
          <a:prstGeom prst="rect">
            <a:avLst/>
          </a:prstGeom>
          <a:noFill/>
          <a:ln w="9525">
            <a:noFill/>
            <a:miter lim="800000"/>
            <a:headEnd/>
            <a:tailEnd/>
          </a:ln>
          <a:extLst/>
        </p:spPr>
        <p:txBody>
          <a:bodyPr wrap="none" anchor="ctr"/>
          <a:lstStyle/>
          <a:p>
            <a:pPr algn="ctr" rtl="1"/>
            <a:r>
              <a:rPr lang="en-US" sz="1400" dirty="0" err="1"/>
              <a:t>Bne</a:t>
            </a:r>
            <a:r>
              <a:rPr lang="en-US" sz="1400" dirty="0"/>
              <a:t> R1,R10,L1</a:t>
            </a:r>
          </a:p>
        </p:txBody>
      </p:sp>
      <p:sp>
        <p:nvSpPr>
          <p:cNvPr id="103" name="Rectangle 15"/>
          <p:cNvSpPr>
            <a:spLocks noChangeArrowheads="1"/>
          </p:cNvSpPr>
          <p:nvPr/>
        </p:nvSpPr>
        <p:spPr bwMode="auto">
          <a:xfrm>
            <a:off x="3733800" y="1808449"/>
            <a:ext cx="2016125" cy="292100"/>
          </a:xfrm>
          <a:prstGeom prst="rect">
            <a:avLst/>
          </a:prstGeom>
          <a:noFill/>
          <a:ln w="9525">
            <a:noFill/>
            <a:miter lim="800000"/>
            <a:headEnd/>
            <a:tailEnd/>
          </a:ln>
          <a:extLst/>
        </p:spPr>
        <p:txBody>
          <a:bodyPr wrap="none" anchor="ctr"/>
          <a:lstStyle/>
          <a:p>
            <a:pPr algn="ctr" rtl="1"/>
            <a:r>
              <a:rPr lang="en-US" sz="1400" dirty="0" err="1"/>
              <a:t>Addi</a:t>
            </a:r>
            <a:r>
              <a:rPr lang="en-US" sz="1400" dirty="0"/>
              <a:t> R1,R1,1</a:t>
            </a:r>
          </a:p>
        </p:txBody>
      </p:sp>
      <p:sp>
        <p:nvSpPr>
          <p:cNvPr id="124" name="Rectangle 95"/>
          <p:cNvSpPr>
            <a:spLocks noChangeArrowheads="1"/>
          </p:cNvSpPr>
          <p:nvPr/>
        </p:nvSpPr>
        <p:spPr bwMode="auto">
          <a:xfrm>
            <a:off x="4038600" y="2757487"/>
            <a:ext cx="1700212" cy="366713"/>
          </a:xfrm>
          <a:prstGeom prst="rect">
            <a:avLst/>
          </a:prstGeom>
          <a:solidFill>
            <a:schemeClr val="bg1"/>
          </a:solidFill>
          <a:ln>
            <a:noFill/>
          </a:ln>
          <a:extLst/>
        </p:spPr>
        <p:txBody>
          <a:bodyPr wrap="none">
            <a:spAutoFit/>
          </a:bodyPr>
          <a:lstStyle/>
          <a:p>
            <a:pPr algn="l" rtl="1"/>
            <a:r>
              <a:rPr lang="en-US" sz="1700" b="1" dirty="0">
                <a:solidFill>
                  <a:srgbClr val="FF3300"/>
                </a:solidFill>
                <a:latin typeface="Times New Roman" pitchFamily="18" charset="0"/>
              </a:rPr>
              <a:t>RB2 </a:t>
            </a:r>
            <a:r>
              <a:rPr lang="en-US" b="1" dirty="0">
                <a:solidFill>
                  <a:srgbClr val="FF3300"/>
                </a:solidFill>
                <a:sym typeface="Wingdings" pitchFamily="2" charset="2"/>
              </a:rPr>
              <a:t></a:t>
            </a:r>
            <a:r>
              <a:rPr lang="en-US" b="1" dirty="0"/>
              <a:t> </a:t>
            </a:r>
            <a:r>
              <a:rPr lang="en-US" sz="1700" b="1" dirty="0">
                <a:solidFill>
                  <a:srgbClr val="FF3300"/>
                </a:solidFill>
                <a:latin typeface="Times New Roman" pitchFamily="18" charset="0"/>
              </a:rPr>
              <a:t>rb1-R10</a:t>
            </a:r>
          </a:p>
        </p:txBody>
      </p:sp>
      <p:sp>
        <p:nvSpPr>
          <p:cNvPr id="123" name="Rectangle 94"/>
          <p:cNvSpPr>
            <a:spLocks noChangeArrowheads="1"/>
          </p:cNvSpPr>
          <p:nvPr/>
        </p:nvSpPr>
        <p:spPr bwMode="auto">
          <a:xfrm>
            <a:off x="4102100" y="2438400"/>
            <a:ext cx="1484312" cy="366712"/>
          </a:xfrm>
          <a:prstGeom prst="rect">
            <a:avLst/>
          </a:prstGeom>
          <a:solidFill>
            <a:schemeClr val="bg1"/>
          </a:solidFill>
          <a:ln>
            <a:noFill/>
          </a:ln>
          <a:extLst/>
        </p:spPr>
        <p:txBody>
          <a:bodyPr wrap="none">
            <a:spAutoFit/>
          </a:bodyPr>
          <a:lstStyle/>
          <a:p>
            <a:pPr algn="l" rtl="1"/>
            <a:r>
              <a:rPr lang="en-US" b="1" dirty="0">
                <a:solidFill>
                  <a:srgbClr val="FF3300"/>
                </a:solidFill>
                <a:latin typeface="Times New Roman" pitchFamily="18" charset="0"/>
              </a:rPr>
              <a:t>RB1 </a:t>
            </a:r>
            <a:r>
              <a:rPr lang="en-US" b="1" dirty="0">
                <a:solidFill>
                  <a:srgbClr val="FF3300"/>
                </a:solidFill>
                <a:sym typeface="Wingdings" pitchFamily="2" charset="2"/>
              </a:rPr>
              <a:t></a:t>
            </a:r>
            <a:r>
              <a:rPr lang="en-US" b="1" dirty="0"/>
              <a:t> </a:t>
            </a:r>
            <a:r>
              <a:rPr lang="en-US" b="1" dirty="0">
                <a:solidFill>
                  <a:srgbClr val="FF3300"/>
                </a:solidFill>
                <a:latin typeface="Times New Roman" pitchFamily="18" charset="0"/>
              </a:rPr>
              <a:t>R1+1</a:t>
            </a:r>
          </a:p>
        </p:txBody>
      </p:sp>
      <p:sp>
        <p:nvSpPr>
          <p:cNvPr id="101" name="Rectangle 58"/>
          <p:cNvSpPr>
            <a:spLocks noChangeArrowheads="1"/>
          </p:cNvSpPr>
          <p:nvPr/>
        </p:nvSpPr>
        <p:spPr bwMode="auto">
          <a:xfrm>
            <a:off x="2377314" y="4038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0000"/>
                </a:solidFill>
                <a:latin typeface="Times New Roman" pitchFamily="18" charset="0"/>
              </a:rPr>
              <a:t>Inv</a:t>
            </a:r>
            <a:endParaRPr lang="en-US" sz="2000" dirty="0">
              <a:solidFill>
                <a:srgbClr val="FF0000"/>
              </a:solidFill>
              <a:latin typeface="Times New Roman" pitchFamily="18" charset="0"/>
            </a:endParaRPr>
          </a:p>
        </p:txBody>
      </p:sp>
      <p:sp>
        <p:nvSpPr>
          <p:cNvPr id="105" name="Text Box 88"/>
          <p:cNvSpPr txBox="1">
            <a:spLocks noChangeArrowheads="1"/>
          </p:cNvSpPr>
          <p:nvPr/>
        </p:nvSpPr>
        <p:spPr bwMode="auto">
          <a:xfrm>
            <a:off x="609600" y="40993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0000"/>
                </a:solidFill>
              </a:rPr>
              <a:t>Addi</a:t>
            </a:r>
            <a:r>
              <a:rPr lang="en-US" sz="1400" dirty="0">
                <a:solidFill>
                  <a:srgbClr val="FF0000"/>
                </a:solidFill>
              </a:rPr>
              <a:t> </a:t>
            </a:r>
            <a:r>
              <a:rPr lang="en-US" sz="1400" dirty="0" smtClean="0">
                <a:solidFill>
                  <a:srgbClr val="FF0000"/>
                </a:solidFill>
              </a:rPr>
              <a:t>R1,R1,1</a:t>
            </a:r>
            <a:endParaRPr lang="en-US" sz="1400" dirty="0">
              <a:solidFill>
                <a:srgbClr val="FF0000"/>
              </a:solidFill>
            </a:endParaRPr>
          </a:p>
        </p:txBody>
      </p:sp>
    </p:spTree>
    <p:extLst>
      <p:ext uri="{BB962C8B-B14F-4D97-AF65-F5344CB8AC3E}">
        <p14:creationId xmlns:p14="http://schemas.microsoft.com/office/powerpoint/2010/main" val="213010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226 0.00092 -0.00451 0.00231 -0.00677 0.00324 C -0.00781 0.0037 -0.00903 0.00393 -0.01007 0.0044 C -0.01094 0.00463 -0.0118 0.00509 -0.0125 0.00555 C -0.01458 0.00625 -0.01649 0.00671 -0.0184 0.00764 C -0.01962 0.00833 -0.02066 0.00926 -0.0217 0.00995 C -0.02743 0.01273 -0.02292 0.00949 -0.0276 0.01204 C -0.02864 0.01273 -0.02986 0.01366 -0.0309 0.01435 C -0.03472 0.01667 -0.03871 0.01875 -0.04253 0.02106 C -0.05069 0.02569 -0.04653 0.02315 -0.05503 0.0287 C -0.05677 0.02986 -0.05851 0.03079 -0.06007 0.03217 C -0.06528 0.03634 -0.06267 0.03495 -0.06753 0.03657 C -0.07066 0.04074 -0.07031 0.04004 -0.07344 0.04537 C -0.07413 0.04653 -0.07448 0.04768 -0.07517 0.04884 C -0.07587 0.05 -0.07673 0.05092 -0.0776 0.05208 L -0.07934 0.05879 L -0.08003 0.06204 C -0.08003 0.06342 -0.07986 0.07662 -0.07847 0.08102 C -0.07812 0.08217 -0.07726 0.08333 -0.07673 0.08426 C -0.07656 0.08588 -0.07639 0.0875 -0.07587 0.08889 C -0.07535 0.09051 -0.0743 0.09167 -0.07344 0.09329 C -0.07292 0.09444 -0.07222 0.09537 -0.0717 0.09653 C -0.06788 0.10671 -0.07604 0.09028 -0.06753 0.1044 C -0.06632 0.10648 -0.06597 0.10949 -0.06423 0.11111 L -0.05677 0.11759 C -0.0559 0.11852 -0.05521 0.11921 -0.05434 0.11991 C -0.04323 0.12731 -0.05694 0.11829 -0.04844 0.12315 C -0.04722 0.12384 -0.04618 0.12477 -0.04514 0.12546 C -0.04288 0.12662 -0.03698 0.12847 -0.03594 0.1287 C -0.03489 0.12917 -0.03368 0.1294 -0.03264 0.12986 C -0.02517 0.13333 -0.0368 0.12801 -0.02587 0.13333 C -0.0243 0.13403 -0.02257 0.13472 -0.02083 0.13542 C -0.02014 0.13588 -0.01927 0.13634 -0.0184 0.13657 C -0.01614 0.13727 -0.01389 0.13796 -0.0118 0.13889 L 0.0033 0.14537 C 0.01233 0.14954 -0.00139 0.14305 0.00833 0.14884 C 0.0099 0.14977 0.01337 0.15116 0.01337 0.15116 L 0.01337 0.15116 " pathEditMode="relative" ptsTypes="AAAAAAAAAAAAAAAAAAAAAAAAAAAAAAAAAAAAAAA">
                                      <p:cBhvr>
                                        <p:cTn id="6" dur="2000" fill="hold"/>
                                        <p:tgtEl>
                                          <p:spTgt spid="10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C -0.00226 0.00092 -0.00451 0.00231 -0.00677 0.00324 C -0.00781 0.0037 -0.00903 0.00393 -0.01007 0.0044 C -0.01094 0.00463 -0.0118 0.00509 -0.0125 0.00555 C -0.01458 0.00625 -0.01649 0.00671 -0.0184 0.00764 C -0.01962 0.00833 -0.02066 0.00926 -0.0217 0.00995 C -0.02743 0.01273 -0.02292 0.00949 -0.0276 0.01204 C -0.02864 0.01273 -0.02986 0.01366 -0.0309 0.01435 C -0.03472 0.01667 -0.03871 0.01875 -0.04253 0.02106 C -0.05069 0.02569 -0.04653 0.02315 -0.05503 0.0287 C -0.05677 0.02986 -0.05851 0.03079 -0.06007 0.03217 C -0.06528 0.03634 -0.06267 0.03495 -0.06753 0.03657 C -0.07066 0.04074 -0.07031 0.04004 -0.07344 0.04537 C -0.07413 0.04653 -0.07448 0.04768 -0.07517 0.04884 C -0.07587 0.05 -0.07673 0.05092 -0.0776 0.05208 L -0.07934 0.05879 L -0.08003 0.06204 C -0.08003 0.06342 -0.07986 0.07662 -0.07847 0.08102 C -0.07812 0.08217 -0.07726 0.08333 -0.07673 0.08426 C -0.07656 0.08588 -0.07639 0.0875 -0.07587 0.08889 C -0.07535 0.09051 -0.0743 0.09167 -0.07344 0.09329 C -0.07292 0.09444 -0.07222 0.09537 -0.0717 0.09653 C -0.06788 0.10671 -0.07604 0.09028 -0.06753 0.1044 C -0.06632 0.10648 -0.06597 0.10949 -0.06423 0.11111 L -0.05677 0.11759 C -0.0559 0.11852 -0.05521 0.11921 -0.05434 0.11991 C -0.04323 0.12731 -0.05694 0.11829 -0.04844 0.12315 C -0.04722 0.12384 -0.04618 0.12477 -0.04514 0.12546 C -0.04288 0.12662 -0.03698 0.12847 -0.03594 0.1287 C -0.03489 0.12917 -0.03368 0.1294 -0.03264 0.12986 C -0.02517 0.13333 -0.0368 0.12801 -0.02587 0.13333 C -0.0243 0.13403 -0.02257 0.13472 -0.02083 0.13542 C -0.02014 0.13588 -0.01927 0.13634 -0.0184 0.13657 C -0.01614 0.13727 -0.01389 0.13796 -0.0118 0.13889 L 0.0033 0.14537 C 0.01233 0.14954 -0.00139 0.14305 0.00833 0.14884 C 0.0099 0.14977 0.01337 0.15116 0.01337 0.15116 L 0.01337 0.15116 " pathEditMode="relative" ptsTypes="AAAAAAAAAAAAAAAAAAAAAAAAAAAAAAAAAAAAAAA">
                                      <p:cBhvr>
                                        <p:cTn id="8" dur="2000" fill="hold"/>
                                        <p:tgtEl>
                                          <p:spTgt spid="103"/>
                                        </p:tgtEl>
                                        <p:attrNameLst>
                                          <p:attrName>ppt_x</p:attrName>
                                          <p:attrName>ppt_y</p:attrName>
                                        </p:attrNameLst>
                                      </p:cBhvr>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24"/>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500" fill="hold"/>
                                        <p:tgtEl>
                                          <p:spTgt spid="139"/>
                                        </p:tgtEl>
                                        <p:attrNameLst>
                                          <p:attrName>ppt_x</p:attrName>
                                        </p:attrNameLst>
                                      </p:cBhvr>
                                      <p:tavLst>
                                        <p:tav tm="0">
                                          <p:val>
                                            <p:strVal val="#ppt_x"/>
                                          </p:val>
                                        </p:tav>
                                        <p:tav tm="100000">
                                          <p:val>
                                            <p:strVal val="#ppt_x"/>
                                          </p:val>
                                        </p:tav>
                                      </p:tavLst>
                                    </p:anim>
                                    <p:anim calcmode="lin" valueType="num">
                                      <p:cBhvr additive="base">
                                        <p:cTn id="20" dur="500" fill="hold"/>
                                        <p:tgtEl>
                                          <p:spTgt spid="13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05"/>
                                        </p:tgtEl>
                                        <p:attrNameLst>
                                          <p:attrName>style.visibility</p:attrName>
                                        </p:attrNameLst>
                                      </p:cBhvr>
                                      <p:to>
                                        <p:strVal val="visible"/>
                                      </p:to>
                                    </p:set>
                                    <p:anim calcmode="lin" valueType="num">
                                      <p:cBhvr additive="base">
                                        <p:cTn id="24" dur="500" fill="hold"/>
                                        <p:tgtEl>
                                          <p:spTgt spid="105"/>
                                        </p:tgtEl>
                                        <p:attrNameLst>
                                          <p:attrName>ppt_x</p:attrName>
                                        </p:attrNameLst>
                                      </p:cBhvr>
                                      <p:tavLst>
                                        <p:tav tm="0">
                                          <p:val>
                                            <p:strVal val="#ppt_x"/>
                                          </p:val>
                                        </p:tav>
                                        <p:tav tm="100000">
                                          <p:val>
                                            <p:strVal val="#ppt_x"/>
                                          </p:val>
                                        </p:tav>
                                      </p:tavLst>
                                    </p:anim>
                                    <p:anim calcmode="lin" valueType="num">
                                      <p:cBhvr additive="base">
                                        <p:cTn id="25" dur="500" fill="hold"/>
                                        <p:tgtEl>
                                          <p:spTgt spid="10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additive="base">
                                        <p:cTn id="29" dur="500" fill="hold"/>
                                        <p:tgtEl>
                                          <p:spTgt spid="101"/>
                                        </p:tgtEl>
                                        <p:attrNameLst>
                                          <p:attrName>ppt_x</p:attrName>
                                        </p:attrNameLst>
                                      </p:cBhvr>
                                      <p:tavLst>
                                        <p:tav tm="0">
                                          <p:val>
                                            <p:strVal val="#ppt_x"/>
                                          </p:val>
                                        </p:tav>
                                        <p:tav tm="100000">
                                          <p:val>
                                            <p:strVal val="#ppt_x"/>
                                          </p:val>
                                        </p:tav>
                                      </p:tavLst>
                                    </p:anim>
                                    <p:anim calcmode="lin" valueType="num">
                                      <p:cBhvr additive="base">
                                        <p:cTn id="3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02" grpId="0"/>
      <p:bldP spid="103" grpId="0"/>
      <p:bldP spid="124" grpId="0" animBg="1"/>
      <p:bldP spid="123" grpId="0" animBg="1"/>
      <p:bldP spid="101" grpId="0"/>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 name="Rectangle 14"/>
          <p:cNvSpPr>
            <a:spLocks noChangeArrowheads="1"/>
          </p:cNvSpPr>
          <p:nvPr/>
        </p:nvSpPr>
        <p:spPr bwMode="auto">
          <a:xfrm>
            <a:off x="3710940" y="1508760"/>
            <a:ext cx="2023745" cy="293688"/>
          </a:xfrm>
          <a:prstGeom prst="rect">
            <a:avLst/>
          </a:prstGeom>
          <a:solidFill>
            <a:schemeClr val="bg1"/>
          </a:solidFill>
          <a:ln w="9525">
            <a:solidFill>
              <a:schemeClr val="tx1"/>
            </a:solidFill>
            <a:miter lim="800000"/>
            <a:headEnd/>
            <a:tailEnd/>
          </a:ln>
          <a:extLst/>
        </p:spPr>
        <p:txBody>
          <a:bodyPr wrap="none" anchor="ctr"/>
          <a:lstStyle/>
          <a:p>
            <a:pPr algn="ctr" rtl="1"/>
            <a:endParaRPr lang="en-US" sz="1400" dirty="0">
              <a:solidFill>
                <a:srgbClr val="FF3300"/>
              </a:solidFill>
            </a:endParaRPr>
          </a:p>
        </p:txBody>
      </p:sp>
      <p:sp>
        <p:nvSpPr>
          <p:cNvPr id="105" name="Rectangle 15"/>
          <p:cNvSpPr>
            <a:spLocks noChangeArrowheads="1"/>
          </p:cNvSpPr>
          <p:nvPr/>
        </p:nvSpPr>
        <p:spPr bwMode="auto">
          <a:xfrm>
            <a:off x="3710940" y="1802447"/>
            <a:ext cx="2023745" cy="292100"/>
          </a:xfrm>
          <a:prstGeom prst="rect">
            <a:avLst/>
          </a:prstGeom>
          <a:solidFill>
            <a:schemeClr val="bg1"/>
          </a:solidFill>
          <a:ln w="9525">
            <a:solidFill>
              <a:schemeClr val="tx1"/>
            </a:solidFill>
            <a:miter lim="800000"/>
            <a:headEnd/>
            <a:tailEnd/>
          </a:ln>
          <a:extLst/>
        </p:spPr>
        <p:txBody>
          <a:bodyPr wrap="none" anchor="ctr"/>
          <a:lstStyle/>
          <a:p>
            <a:pPr algn="ctr" rtl="1"/>
            <a:endParaRPr lang="en-US" sz="1400" dirty="0">
              <a:solidFill>
                <a:srgbClr val="FF3300"/>
              </a:solidFill>
            </a:endParaRPr>
          </a:p>
        </p:txBody>
      </p:sp>
      <p:sp>
        <p:nvSpPr>
          <p:cNvPr id="82" name="Slide Number Placeholder 3"/>
          <p:cNvSpPr>
            <a:spLocks noGrp="1"/>
          </p:cNvSpPr>
          <p:nvPr>
            <p:ph type="sldNum" sz="quarter" idx="12"/>
          </p:nvPr>
        </p:nvSpPr>
        <p:spPr/>
        <p:txBody>
          <a:bodyPr/>
          <a:lstStyle/>
          <a:p>
            <a:pPr>
              <a:defRPr/>
            </a:pPr>
            <a:fld id="{40120491-A70E-4629-8C4A-2CAAE7854687}" type="slidenum">
              <a:rPr lang="he-IL"/>
              <a:pPr>
                <a:defRPr/>
              </a:pPr>
              <a:t>28</a:t>
            </a:fld>
            <a:endParaRPr lang="en-US"/>
          </a:p>
        </p:txBody>
      </p:sp>
      <p:sp>
        <p:nvSpPr>
          <p:cNvPr id="11271" name="Oval 4"/>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Text Box 5"/>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11273" name="Rectangle 6"/>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7"/>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11275" name="Group 8"/>
          <p:cNvGrpSpPr>
            <a:grpSpLocks/>
          </p:cNvGrpSpPr>
          <p:nvPr/>
        </p:nvGrpSpPr>
        <p:grpSpPr bwMode="auto">
          <a:xfrm>
            <a:off x="609600" y="3803650"/>
            <a:ext cx="2408238" cy="2595563"/>
            <a:chOff x="340" y="2296"/>
            <a:chExt cx="1517" cy="1635"/>
          </a:xfrm>
        </p:grpSpPr>
        <p:sp>
          <p:nvSpPr>
            <p:cNvPr id="11337" name="Rectangle 9"/>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8" name="Line 10"/>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11"/>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12"/>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13"/>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14"/>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15"/>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16"/>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Line 17"/>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6" name="Line 18"/>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6" name="Text Box 19"/>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grpSp>
        <p:nvGrpSpPr>
          <p:cNvPr id="11277" name="Group 20"/>
          <p:cNvGrpSpPr>
            <a:grpSpLocks/>
          </p:cNvGrpSpPr>
          <p:nvPr/>
        </p:nvGrpSpPr>
        <p:grpSpPr bwMode="auto">
          <a:xfrm>
            <a:off x="3708400" y="333375"/>
            <a:ext cx="2016125" cy="1168400"/>
            <a:chOff x="2336" y="646"/>
            <a:chExt cx="1270" cy="736"/>
          </a:xfrm>
        </p:grpSpPr>
        <p:sp>
          <p:nvSpPr>
            <p:cNvPr id="11331" name="Rectangle 21"/>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2" name="Rectangle 22"/>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3" name="Rectangle 23"/>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334" name="Rectangle 24"/>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grpSp>
      <p:sp>
        <p:nvSpPr>
          <p:cNvPr id="11279" name="Rectangle 28"/>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0" name="Text Box 29"/>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11281" name="Line 30"/>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31"/>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2"/>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3"/>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4"/>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5"/>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6"/>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7"/>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8"/>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9"/>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Text Box 40"/>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11292" name="Text Box 41"/>
          <p:cNvSpPr txBox="1">
            <a:spLocks noChangeArrowheads="1"/>
          </p:cNvSpPr>
          <p:nvPr/>
        </p:nvSpPr>
        <p:spPr bwMode="auto">
          <a:xfrm>
            <a:off x="4716463" y="21256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11303" name="Group 52"/>
          <p:cNvGrpSpPr>
            <a:grpSpLocks/>
          </p:cNvGrpSpPr>
          <p:nvPr/>
        </p:nvGrpSpPr>
        <p:grpSpPr bwMode="auto">
          <a:xfrm>
            <a:off x="6462713" y="2819400"/>
            <a:ext cx="1871662" cy="1041400"/>
            <a:chOff x="3969" y="1440"/>
            <a:chExt cx="1179" cy="656"/>
          </a:xfrm>
        </p:grpSpPr>
        <p:sp>
          <p:nvSpPr>
            <p:cNvPr id="11327" name="Text Box 53"/>
            <p:cNvSpPr txBox="1">
              <a:spLocks noChangeArrowheads="1"/>
            </p:cNvSpPr>
            <p:nvPr/>
          </p:nvSpPr>
          <p:spPr bwMode="auto">
            <a:xfrm>
              <a:off x="4080" y="14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11328" name="Rectangle 54"/>
            <p:cNvSpPr>
              <a:spLocks noChangeArrowheads="1"/>
            </p:cNvSpPr>
            <p:nvPr/>
          </p:nvSpPr>
          <p:spPr bwMode="auto">
            <a:xfrm>
              <a:off x="3969" y="1680"/>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30" name="Rectangle 56"/>
            <p:cNvSpPr>
              <a:spLocks noChangeArrowheads="1"/>
            </p:cNvSpPr>
            <p:nvPr/>
          </p:nvSpPr>
          <p:spPr bwMode="auto">
            <a:xfrm>
              <a:off x="3969" y="1888"/>
              <a:ext cx="1179" cy="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05" name="Rectangle 58"/>
          <p:cNvSpPr>
            <a:spLocks noChangeArrowheads="1"/>
          </p:cNvSpPr>
          <p:nvPr/>
        </p:nvSpPr>
        <p:spPr bwMode="auto">
          <a:xfrm>
            <a:off x="2362200"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309" name="Text Box 62"/>
          <p:cNvSpPr txBox="1">
            <a:spLocks noChangeArrowheads="1"/>
          </p:cNvSpPr>
          <p:nvPr/>
        </p:nvSpPr>
        <p:spPr bwMode="auto">
          <a:xfrm>
            <a:off x="590235" y="4931982"/>
            <a:ext cx="150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R3,R2,2</a:t>
            </a:r>
          </a:p>
        </p:txBody>
      </p:sp>
      <p:sp>
        <p:nvSpPr>
          <p:cNvPr id="11310" name="Text Box 63"/>
          <p:cNvSpPr txBox="1">
            <a:spLocks noChangeArrowheads="1"/>
          </p:cNvSpPr>
          <p:nvPr/>
        </p:nvSpPr>
        <p:spPr bwMode="auto">
          <a:xfrm>
            <a:off x="590235" y="5236782"/>
            <a:ext cx="1322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R5,R3,2</a:t>
            </a:r>
          </a:p>
        </p:txBody>
      </p:sp>
      <p:grpSp>
        <p:nvGrpSpPr>
          <p:cNvPr id="11311" name="Group 64"/>
          <p:cNvGrpSpPr>
            <a:grpSpLocks/>
          </p:cNvGrpSpPr>
          <p:nvPr/>
        </p:nvGrpSpPr>
        <p:grpSpPr bwMode="auto">
          <a:xfrm>
            <a:off x="4114800" y="2420938"/>
            <a:ext cx="1538288" cy="1441450"/>
            <a:chOff x="2744" y="1706"/>
            <a:chExt cx="726" cy="908"/>
          </a:xfrm>
        </p:grpSpPr>
        <p:sp>
          <p:nvSpPr>
            <p:cNvPr id="11323"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1324"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314" name="Rectangle 71"/>
          <p:cNvSpPr>
            <a:spLocks noChangeArrowheads="1"/>
          </p:cNvSpPr>
          <p:nvPr/>
        </p:nvSpPr>
        <p:spPr bwMode="auto">
          <a:xfrm>
            <a:off x="4122357" y="3860800"/>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5" name="Rectangle 72"/>
          <p:cNvSpPr>
            <a:spLocks noChangeArrowheads="1"/>
          </p:cNvSpPr>
          <p:nvPr/>
        </p:nvSpPr>
        <p:spPr bwMode="auto">
          <a:xfrm>
            <a:off x="4114800" y="4221163"/>
            <a:ext cx="1536700"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6" name="Rectangle 75"/>
          <p:cNvSpPr>
            <a:spLocks noChangeArrowheads="1"/>
          </p:cNvSpPr>
          <p:nvPr/>
        </p:nvSpPr>
        <p:spPr bwMode="auto">
          <a:xfrm>
            <a:off x="1328094" y="90805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rb4</a:t>
            </a:r>
            <a:endParaRPr lang="en-US" sz="2000" dirty="0">
              <a:latin typeface="Times New Roman" pitchFamily="18" charset="0"/>
            </a:endParaRPr>
          </a:p>
        </p:txBody>
      </p:sp>
      <p:sp>
        <p:nvSpPr>
          <p:cNvPr id="11317" name="Rectangle 76"/>
          <p:cNvSpPr>
            <a:spLocks noChangeArrowheads="1"/>
          </p:cNvSpPr>
          <p:nvPr/>
        </p:nvSpPr>
        <p:spPr bwMode="auto">
          <a:xfrm>
            <a:off x="1328094" y="15573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rb5</a:t>
            </a:r>
            <a:endParaRPr lang="en-US" sz="2000" dirty="0">
              <a:latin typeface="Times New Roman" pitchFamily="18" charset="0"/>
            </a:endParaRPr>
          </a:p>
        </p:txBody>
      </p:sp>
      <p:sp>
        <p:nvSpPr>
          <p:cNvPr id="83"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84"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85"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grpSp>
        <p:nvGrpSpPr>
          <p:cNvPr id="86" name="Group 85"/>
          <p:cNvGrpSpPr/>
          <p:nvPr/>
        </p:nvGrpSpPr>
        <p:grpSpPr>
          <a:xfrm>
            <a:off x="228600" y="3776246"/>
            <a:ext cx="335186" cy="2658308"/>
            <a:chOff x="685800" y="3776246"/>
            <a:chExt cx="335186" cy="2658308"/>
          </a:xfrm>
        </p:grpSpPr>
        <p:sp>
          <p:nvSpPr>
            <p:cNvPr id="87"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88"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89"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90"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91"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92"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93"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94"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95"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96" name="TextBox 95"/>
          <p:cNvSpPr txBox="1"/>
          <p:nvPr/>
        </p:nvSpPr>
        <p:spPr>
          <a:xfrm>
            <a:off x="6144573" y="76200"/>
            <a:ext cx="1133644" cy="369332"/>
          </a:xfrm>
          <a:prstGeom prst="rect">
            <a:avLst/>
          </a:prstGeom>
          <a:noFill/>
        </p:spPr>
        <p:txBody>
          <a:bodyPr wrap="none" rtlCol="0">
            <a:spAutoFit/>
          </a:bodyPr>
          <a:lstStyle/>
          <a:p>
            <a:pPr algn="l" rtl="1"/>
            <a:r>
              <a:rPr lang="en-US" dirty="0" smtClean="0">
                <a:solidFill>
                  <a:srgbClr val="3333CC"/>
                </a:solidFill>
              </a:rPr>
              <a:t>Cycle: 7c</a:t>
            </a:r>
            <a:endParaRPr lang="en-US" dirty="0">
              <a:solidFill>
                <a:srgbClr val="3333CC"/>
              </a:solidFill>
            </a:endParaRPr>
          </a:p>
        </p:txBody>
      </p:sp>
      <p:sp>
        <p:nvSpPr>
          <p:cNvPr id="119" name="Text Box 82"/>
          <p:cNvSpPr txBox="1">
            <a:spLocks noChangeArrowheads="1"/>
          </p:cNvSpPr>
          <p:nvPr/>
        </p:nvSpPr>
        <p:spPr bwMode="auto">
          <a:xfrm>
            <a:off x="583885" y="5818254"/>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t>Add R7,R5,R0</a:t>
            </a:r>
          </a:p>
        </p:txBody>
      </p:sp>
      <p:sp>
        <p:nvSpPr>
          <p:cNvPr id="120" name="Text Box 83"/>
          <p:cNvSpPr txBox="1">
            <a:spLocks noChangeArrowheads="1"/>
          </p:cNvSpPr>
          <p:nvPr/>
        </p:nvSpPr>
        <p:spPr bwMode="auto">
          <a:xfrm>
            <a:off x="590235" y="5529329"/>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R6,R0,6</a:t>
            </a:r>
          </a:p>
        </p:txBody>
      </p:sp>
      <p:sp>
        <p:nvSpPr>
          <p:cNvPr id="122" name="Rectangle 78"/>
          <p:cNvSpPr>
            <a:spLocks noChangeArrowheads="1"/>
          </p:cNvSpPr>
          <p:nvPr/>
        </p:nvSpPr>
        <p:spPr bwMode="auto">
          <a:xfrm>
            <a:off x="2362200" y="576110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11" name="Rectangle 59"/>
          <p:cNvSpPr>
            <a:spLocks noChangeArrowheads="1"/>
          </p:cNvSpPr>
          <p:nvPr/>
        </p:nvSpPr>
        <p:spPr bwMode="auto">
          <a:xfrm>
            <a:off x="2362200" y="48843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latin typeface="Times New Roman" pitchFamily="18" charset="0"/>
              </a:rPr>
              <a:t>ok</a:t>
            </a:r>
          </a:p>
        </p:txBody>
      </p:sp>
      <p:sp>
        <p:nvSpPr>
          <p:cNvPr id="112" name="Text Box 35"/>
          <p:cNvSpPr txBox="1">
            <a:spLocks noChangeArrowheads="1"/>
          </p:cNvSpPr>
          <p:nvPr/>
        </p:nvSpPr>
        <p:spPr bwMode="auto">
          <a:xfrm>
            <a:off x="8243888" y="3141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2000" dirty="0" smtClean="0">
                <a:solidFill>
                  <a:srgbClr val="FF3300"/>
                </a:solidFill>
                <a:latin typeface="Times New Roman" pitchFamily="18" charset="0"/>
              </a:rPr>
              <a:t>(2)</a:t>
            </a:r>
            <a:endParaRPr lang="en-US" sz="2000" dirty="0">
              <a:solidFill>
                <a:srgbClr val="FF3300"/>
              </a:solidFill>
              <a:latin typeface="Times New Roman" pitchFamily="18" charset="0"/>
            </a:endParaRPr>
          </a:p>
        </p:txBody>
      </p:sp>
      <p:sp>
        <p:nvSpPr>
          <p:cNvPr id="125" name="Rectangle 94"/>
          <p:cNvSpPr>
            <a:spLocks noChangeArrowheads="1"/>
          </p:cNvSpPr>
          <p:nvPr/>
        </p:nvSpPr>
        <p:spPr bwMode="auto">
          <a:xfrm>
            <a:off x="4078288" y="3492500"/>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126" name="Text Box 88"/>
          <p:cNvSpPr txBox="1">
            <a:spLocks noChangeArrowheads="1"/>
          </p:cNvSpPr>
          <p:nvPr/>
        </p:nvSpPr>
        <p:spPr bwMode="auto">
          <a:xfrm>
            <a:off x="594486" y="37945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R9,R0,9</a:t>
            </a:r>
          </a:p>
        </p:txBody>
      </p:sp>
      <p:sp>
        <p:nvSpPr>
          <p:cNvPr id="130" name="Text Box 87"/>
          <p:cNvSpPr txBox="1">
            <a:spLocks noChangeArrowheads="1"/>
          </p:cNvSpPr>
          <p:nvPr/>
        </p:nvSpPr>
        <p:spPr bwMode="auto">
          <a:xfrm>
            <a:off x="590235" y="6097273"/>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Addi</a:t>
            </a:r>
            <a:r>
              <a:rPr lang="en-US" sz="1400" dirty="0"/>
              <a:t> R8,R0,8</a:t>
            </a:r>
          </a:p>
        </p:txBody>
      </p:sp>
      <p:sp>
        <p:nvSpPr>
          <p:cNvPr id="133" name="Rectangle 78"/>
          <p:cNvSpPr>
            <a:spLocks noChangeArrowheads="1"/>
          </p:cNvSpPr>
          <p:nvPr/>
        </p:nvSpPr>
        <p:spPr bwMode="auto">
          <a:xfrm>
            <a:off x="2362200" y="6042471"/>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35" name="Rectangle 90"/>
          <p:cNvSpPr>
            <a:spLocks noChangeArrowheads="1"/>
          </p:cNvSpPr>
          <p:nvPr/>
        </p:nvSpPr>
        <p:spPr bwMode="auto">
          <a:xfrm>
            <a:off x="1295400" y="2887663"/>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latin typeface="Times New Roman" pitchFamily="18" charset="0"/>
              </a:rPr>
              <a:t>rb0</a:t>
            </a:r>
          </a:p>
        </p:txBody>
      </p:sp>
      <p:sp>
        <p:nvSpPr>
          <p:cNvPr id="106" name="Rectangle 88"/>
          <p:cNvSpPr>
            <a:spLocks noChangeArrowheads="1"/>
          </p:cNvSpPr>
          <p:nvPr/>
        </p:nvSpPr>
        <p:spPr bwMode="auto">
          <a:xfrm>
            <a:off x="4492625" y="4797425"/>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RB7</a:t>
            </a:r>
            <a:r>
              <a:rPr lang="en-US" dirty="0" smtClean="0">
                <a:solidFill>
                  <a:srgbClr val="FF3300"/>
                </a:solidFill>
                <a:latin typeface="Times New Roman" pitchFamily="18" charset="0"/>
                <a:sym typeface="Wingdings" pitchFamily="2" charset="2"/>
              </a:rPr>
              <a:t></a:t>
            </a:r>
            <a:r>
              <a:rPr lang="en-US" dirty="0" smtClean="0">
                <a:solidFill>
                  <a:srgbClr val="FF3300"/>
                </a:solidFill>
                <a:latin typeface="Times New Roman" pitchFamily="18" charset="0"/>
              </a:rPr>
              <a:t>rb5+R0</a:t>
            </a:r>
            <a:endParaRPr lang="en-US" dirty="0">
              <a:solidFill>
                <a:srgbClr val="FF3300"/>
              </a:solidFill>
              <a:latin typeface="Times New Roman" pitchFamily="18" charset="0"/>
            </a:endParaRPr>
          </a:p>
        </p:txBody>
      </p:sp>
      <p:sp>
        <p:nvSpPr>
          <p:cNvPr id="117" name="Rectangle 89"/>
          <p:cNvSpPr>
            <a:spLocks noChangeArrowheads="1"/>
          </p:cNvSpPr>
          <p:nvPr/>
        </p:nvSpPr>
        <p:spPr bwMode="auto">
          <a:xfrm>
            <a:off x="4477511" y="5128071"/>
            <a:ext cx="1348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dirty="0" smtClean="0">
                <a:solidFill>
                  <a:srgbClr val="FF3300"/>
                </a:solidFill>
                <a:latin typeface="Times New Roman" pitchFamily="18" charset="0"/>
              </a:rPr>
              <a:t>RB8</a:t>
            </a:r>
            <a:r>
              <a:rPr lang="en-US" dirty="0" smtClean="0">
                <a:solidFill>
                  <a:srgbClr val="FF3300"/>
                </a:solidFill>
                <a:latin typeface="Times New Roman" pitchFamily="18" charset="0"/>
                <a:sym typeface="Wingdings" pitchFamily="2" charset="2"/>
              </a:rPr>
              <a:t></a:t>
            </a:r>
            <a:r>
              <a:rPr lang="en-US" dirty="0">
                <a:solidFill>
                  <a:srgbClr val="FF3300"/>
                </a:solidFill>
                <a:latin typeface="Times New Roman" pitchFamily="18" charset="0"/>
              </a:rPr>
              <a:t>R0+8</a:t>
            </a:r>
          </a:p>
        </p:txBody>
      </p:sp>
      <p:sp>
        <p:nvSpPr>
          <p:cNvPr id="131" name="Rectangle 59"/>
          <p:cNvSpPr>
            <a:spLocks noChangeArrowheads="1"/>
          </p:cNvSpPr>
          <p:nvPr/>
        </p:nvSpPr>
        <p:spPr bwMode="auto">
          <a:xfrm>
            <a:off x="2362200" y="518915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36" name="Rectangle 59"/>
          <p:cNvSpPr>
            <a:spLocks noChangeArrowheads="1"/>
          </p:cNvSpPr>
          <p:nvPr/>
        </p:nvSpPr>
        <p:spPr bwMode="auto">
          <a:xfrm>
            <a:off x="2362200" y="551662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a:solidFill>
                  <a:srgbClr val="FF0000"/>
                </a:solidFill>
                <a:latin typeface="Times New Roman" pitchFamily="18" charset="0"/>
              </a:rPr>
              <a:t>ok</a:t>
            </a:r>
          </a:p>
        </p:txBody>
      </p:sp>
      <p:sp>
        <p:nvSpPr>
          <p:cNvPr id="118" name="Text Box 90"/>
          <p:cNvSpPr txBox="1">
            <a:spLocks noChangeArrowheads="1"/>
          </p:cNvSpPr>
          <p:nvPr/>
        </p:nvSpPr>
        <p:spPr bwMode="auto">
          <a:xfrm>
            <a:off x="5257800" y="3524250"/>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en-US" sz="1600" dirty="0">
                <a:solidFill>
                  <a:srgbClr val="FF3300"/>
                </a:solidFill>
                <a:latin typeface="Times New Roman" pitchFamily="18" charset="0"/>
              </a:rPr>
              <a:t>W (SH)</a:t>
            </a:r>
          </a:p>
        </p:txBody>
      </p:sp>
      <p:sp>
        <p:nvSpPr>
          <p:cNvPr id="121" name="Text Box 104"/>
          <p:cNvSpPr txBox="1">
            <a:spLocks noChangeArrowheads="1"/>
          </p:cNvSpPr>
          <p:nvPr/>
        </p:nvSpPr>
        <p:spPr bwMode="auto">
          <a:xfrm>
            <a:off x="5868988" y="4019133"/>
            <a:ext cx="172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solidFill>
                  <a:srgbClr val="990099"/>
                </a:solidFill>
              </a:rPr>
              <a:t>Only 2 ALU!</a:t>
            </a:r>
          </a:p>
        </p:txBody>
      </p:sp>
      <p:sp>
        <p:nvSpPr>
          <p:cNvPr id="139" name="Rectangle 93"/>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solidFill>
                  <a:srgbClr val="FF3300"/>
                </a:solidFill>
                <a:latin typeface="Times New Roman" pitchFamily="18" charset="0"/>
              </a:rPr>
              <a:t>rb1</a:t>
            </a:r>
          </a:p>
        </p:txBody>
      </p:sp>
      <p:sp>
        <p:nvSpPr>
          <p:cNvPr id="142" name="Rectangle 59"/>
          <p:cNvSpPr>
            <a:spLocks noChangeArrowheads="1"/>
          </p:cNvSpPr>
          <p:nvPr/>
        </p:nvSpPr>
        <p:spPr bwMode="auto">
          <a:xfrm>
            <a:off x="2362200" y="4633913"/>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latin typeface="Times New Roman" pitchFamily="18" charset="0"/>
              </a:rPr>
              <a:t>Inv</a:t>
            </a:r>
            <a:endParaRPr lang="en-US" sz="2000" dirty="0">
              <a:latin typeface="Times New Roman" pitchFamily="18" charset="0"/>
            </a:endParaRPr>
          </a:p>
        </p:txBody>
      </p:sp>
      <p:sp>
        <p:nvSpPr>
          <p:cNvPr id="143" name="Text Box 60"/>
          <p:cNvSpPr txBox="1">
            <a:spLocks noChangeArrowheads="1"/>
          </p:cNvSpPr>
          <p:nvPr/>
        </p:nvSpPr>
        <p:spPr bwMode="auto">
          <a:xfrm>
            <a:off x="582612" y="4660337"/>
            <a:ext cx="168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t>Lw</a:t>
            </a:r>
            <a:r>
              <a:rPr lang="en-US" sz="1400" dirty="0"/>
              <a:t> R5, </a:t>
            </a:r>
            <a:r>
              <a:rPr lang="en-US" sz="1400" dirty="0" smtClean="0"/>
              <a:t>[100+R4]</a:t>
            </a:r>
            <a:endParaRPr lang="en-US" sz="1400" dirty="0"/>
          </a:p>
        </p:txBody>
      </p:sp>
      <p:sp>
        <p:nvSpPr>
          <p:cNvPr id="144" name="Rectangle 69"/>
          <p:cNvSpPr>
            <a:spLocks noChangeArrowheads="1"/>
          </p:cNvSpPr>
          <p:nvPr/>
        </p:nvSpPr>
        <p:spPr bwMode="auto">
          <a:xfrm>
            <a:off x="6491288" y="3170238"/>
            <a:ext cx="189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1600" dirty="0" smtClean="0">
                <a:latin typeface="Times New Roman" pitchFamily="18" charset="0"/>
              </a:rPr>
              <a:t>RB3</a:t>
            </a:r>
            <a:r>
              <a:rPr lang="en-US" sz="1600" dirty="0" smtClean="0">
                <a:latin typeface="Times New Roman" pitchFamily="18" charset="0"/>
                <a:sym typeface="Wingdings" pitchFamily="2" charset="2"/>
              </a:rPr>
              <a:t>Ld(Rb2+100)</a:t>
            </a:r>
            <a:endParaRPr lang="en-US" sz="1600" dirty="0">
              <a:latin typeface="Times New Roman" pitchFamily="18" charset="0"/>
            </a:endParaRPr>
          </a:p>
        </p:txBody>
      </p:sp>
      <p:sp>
        <p:nvSpPr>
          <p:cNvPr id="145" name="Rectangle 90"/>
          <p:cNvSpPr>
            <a:spLocks noChangeArrowheads="1"/>
          </p:cNvSpPr>
          <p:nvPr/>
        </p:nvSpPr>
        <p:spPr bwMode="auto">
          <a:xfrm>
            <a:off x="1328094" y="1879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rb6</a:t>
            </a:r>
            <a:endParaRPr lang="en-US" sz="2000" dirty="0">
              <a:latin typeface="Times New Roman" pitchFamily="18" charset="0"/>
            </a:endParaRPr>
          </a:p>
        </p:txBody>
      </p:sp>
      <p:sp>
        <p:nvSpPr>
          <p:cNvPr id="146" name="Rectangle 91"/>
          <p:cNvSpPr>
            <a:spLocks noChangeArrowheads="1"/>
          </p:cNvSpPr>
          <p:nvPr/>
        </p:nvSpPr>
        <p:spPr bwMode="auto">
          <a:xfrm>
            <a:off x="1309044" y="220503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rb7</a:t>
            </a:r>
            <a:endParaRPr lang="en-US" sz="2000" dirty="0">
              <a:latin typeface="Times New Roman" pitchFamily="18" charset="0"/>
            </a:endParaRPr>
          </a:p>
        </p:txBody>
      </p:sp>
      <p:sp>
        <p:nvSpPr>
          <p:cNvPr id="147" name="Rectangle 89"/>
          <p:cNvSpPr>
            <a:spLocks noChangeArrowheads="1"/>
          </p:cNvSpPr>
          <p:nvPr/>
        </p:nvSpPr>
        <p:spPr bwMode="auto">
          <a:xfrm>
            <a:off x="1291581" y="25273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smtClean="0">
                <a:latin typeface="Times New Roman" pitchFamily="18" charset="0"/>
              </a:rPr>
              <a:t>rb8</a:t>
            </a:r>
            <a:endParaRPr lang="en-US" sz="2000" dirty="0">
              <a:latin typeface="Times New Roman" pitchFamily="18" charset="0"/>
            </a:endParaRPr>
          </a:p>
        </p:txBody>
      </p:sp>
      <p:sp>
        <p:nvSpPr>
          <p:cNvPr id="137" name="Rectangle 14"/>
          <p:cNvSpPr>
            <a:spLocks noChangeArrowheads="1"/>
          </p:cNvSpPr>
          <p:nvPr/>
        </p:nvSpPr>
        <p:spPr bwMode="auto">
          <a:xfrm>
            <a:off x="3718560" y="1514380"/>
            <a:ext cx="2016125" cy="293688"/>
          </a:xfrm>
          <a:prstGeom prst="rect">
            <a:avLst/>
          </a:prstGeom>
          <a:solidFill>
            <a:schemeClr val="bg1"/>
          </a:solidFill>
          <a:ln w="9525">
            <a:solidFill>
              <a:schemeClr val="tx1"/>
            </a:solidFill>
            <a:miter lim="800000"/>
            <a:headEnd/>
            <a:tailEnd/>
          </a:ln>
          <a:extLst/>
        </p:spPr>
        <p:txBody>
          <a:bodyPr wrap="none" anchor="ctr"/>
          <a:lstStyle/>
          <a:p>
            <a:pPr algn="ctr" rtl="1"/>
            <a:r>
              <a:rPr lang="en-US" sz="1400" dirty="0" err="1">
                <a:solidFill>
                  <a:srgbClr val="FF3300"/>
                </a:solidFill>
              </a:rPr>
              <a:t>Lw</a:t>
            </a:r>
            <a:r>
              <a:rPr lang="en-US" sz="1400" dirty="0">
                <a:solidFill>
                  <a:srgbClr val="FF3300"/>
                </a:solidFill>
              </a:rPr>
              <a:t> R5,100(R4)</a:t>
            </a:r>
          </a:p>
        </p:txBody>
      </p:sp>
      <p:sp>
        <p:nvSpPr>
          <p:cNvPr id="138" name="Rectangle 15"/>
          <p:cNvSpPr>
            <a:spLocks noChangeArrowheads="1"/>
          </p:cNvSpPr>
          <p:nvPr/>
        </p:nvSpPr>
        <p:spPr bwMode="auto">
          <a:xfrm>
            <a:off x="3718560" y="1808067"/>
            <a:ext cx="2016125" cy="292100"/>
          </a:xfrm>
          <a:prstGeom prst="rect">
            <a:avLst/>
          </a:prstGeom>
          <a:solidFill>
            <a:schemeClr val="bg1"/>
          </a:solidFill>
          <a:ln w="9525">
            <a:solidFill>
              <a:schemeClr val="tx1"/>
            </a:solidFill>
            <a:miter lim="800000"/>
            <a:headEnd/>
            <a:tailEnd/>
          </a:ln>
          <a:extLst/>
        </p:spPr>
        <p:txBody>
          <a:bodyPr wrap="none" anchor="ctr"/>
          <a:lstStyle/>
          <a:p>
            <a:pPr algn="ctr" rtl="1"/>
            <a:r>
              <a:rPr lang="en-US" sz="1400" dirty="0" err="1">
                <a:solidFill>
                  <a:srgbClr val="FF3300"/>
                </a:solidFill>
              </a:rPr>
              <a:t>Addi</a:t>
            </a:r>
            <a:r>
              <a:rPr lang="en-US" sz="1400" dirty="0">
                <a:solidFill>
                  <a:srgbClr val="FF3300"/>
                </a:solidFill>
              </a:rPr>
              <a:t> R4,R0,20</a:t>
            </a:r>
          </a:p>
        </p:txBody>
      </p:sp>
      <p:sp>
        <p:nvSpPr>
          <p:cNvPr id="109" name="Rectangle 95"/>
          <p:cNvSpPr>
            <a:spLocks noChangeArrowheads="1"/>
          </p:cNvSpPr>
          <p:nvPr/>
        </p:nvSpPr>
        <p:spPr bwMode="auto">
          <a:xfrm>
            <a:off x="4038600" y="2757487"/>
            <a:ext cx="1700212" cy="366713"/>
          </a:xfrm>
          <a:prstGeom prst="rect">
            <a:avLst/>
          </a:prstGeom>
          <a:noFill/>
          <a:ln>
            <a:noFill/>
          </a:ln>
          <a:extLst/>
        </p:spPr>
        <p:txBody>
          <a:bodyPr wrap="none">
            <a:spAutoFit/>
          </a:bodyPr>
          <a:lstStyle/>
          <a:p>
            <a:pPr algn="l" rtl="1"/>
            <a:r>
              <a:rPr lang="en-US" sz="1700" b="1" dirty="0">
                <a:solidFill>
                  <a:srgbClr val="FF3300"/>
                </a:solidFill>
                <a:latin typeface="Times New Roman" pitchFamily="18" charset="0"/>
              </a:rPr>
              <a:t>RB2 </a:t>
            </a:r>
            <a:r>
              <a:rPr lang="en-US" b="1" dirty="0">
                <a:solidFill>
                  <a:srgbClr val="FF3300"/>
                </a:solidFill>
                <a:sym typeface="Wingdings" pitchFamily="2" charset="2"/>
              </a:rPr>
              <a:t></a:t>
            </a:r>
            <a:r>
              <a:rPr lang="en-US" b="1" dirty="0"/>
              <a:t> </a:t>
            </a:r>
            <a:r>
              <a:rPr lang="en-US" sz="1700" b="1" dirty="0">
                <a:solidFill>
                  <a:srgbClr val="FF3300"/>
                </a:solidFill>
                <a:latin typeface="Times New Roman" pitchFamily="18" charset="0"/>
              </a:rPr>
              <a:t>rb1-R10</a:t>
            </a:r>
          </a:p>
        </p:txBody>
      </p:sp>
      <p:sp>
        <p:nvSpPr>
          <p:cNvPr id="110" name="Rectangle 94"/>
          <p:cNvSpPr>
            <a:spLocks noChangeArrowheads="1"/>
          </p:cNvSpPr>
          <p:nvPr/>
        </p:nvSpPr>
        <p:spPr bwMode="auto">
          <a:xfrm>
            <a:off x="4102100" y="2438400"/>
            <a:ext cx="1484312" cy="366712"/>
          </a:xfrm>
          <a:prstGeom prst="rect">
            <a:avLst/>
          </a:prstGeom>
          <a:noFill/>
          <a:ln>
            <a:noFill/>
          </a:ln>
          <a:extLst/>
        </p:spPr>
        <p:txBody>
          <a:bodyPr wrap="none">
            <a:spAutoFit/>
          </a:bodyPr>
          <a:lstStyle/>
          <a:p>
            <a:pPr algn="l" rtl="1"/>
            <a:r>
              <a:rPr lang="en-US" b="1" dirty="0">
                <a:solidFill>
                  <a:srgbClr val="FF3300"/>
                </a:solidFill>
                <a:latin typeface="Times New Roman" pitchFamily="18" charset="0"/>
              </a:rPr>
              <a:t>RB1 </a:t>
            </a:r>
            <a:r>
              <a:rPr lang="en-US" b="1" dirty="0">
                <a:solidFill>
                  <a:srgbClr val="FF3300"/>
                </a:solidFill>
                <a:sym typeface="Wingdings" pitchFamily="2" charset="2"/>
              </a:rPr>
              <a:t></a:t>
            </a:r>
            <a:r>
              <a:rPr lang="en-US" b="1" dirty="0"/>
              <a:t> </a:t>
            </a:r>
            <a:r>
              <a:rPr lang="en-US" b="1" dirty="0">
                <a:solidFill>
                  <a:srgbClr val="FF3300"/>
                </a:solidFill>
                <a:latin typeface="Times New Roman" pitchFamily="18" charset="0"/>
              </a:rPr>
              <a:t>R1+1</a:t>
            </a:r>
          </a:p>
        </p:txBody>
      </p:sp>
      <p:sp>
        <p:nvSpPr>
          <p:cNvPr id="113" name="Rectangle 58"/>
          <p:cNvSpPr>
            <a:spLocks noChangeArrowheads="1"/>
          </p:cNvSpPr>
          <p:nvPr/>
        </p:nvSpPr>
        <p:spPr bwMode="auto">
          <a:xfrm>
            <a:off x="2377314" y="40386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sz="2000" dirty="0" err="1" smtClean="0">
                <a:solidFill>
                  <a:srgbClr val="FF0000"/>
                </a:solidFill>
                <a:latin typeface="Times New Roman" pitchFamily="18" charset="0"/>
              </a:rPr>
              <a:t>Inv</a:t>
            </a:r>
            <a:endParaRPr lang="en-US" sz="2000" dirty="0">
              <a:solidFill>
                <a:srgbClr val="FF0000"/>
              </a:solidFill>
              <a:latin typeface="Times New Roman" pitchFamily="18" charset="0"/>
            </a:endParaRPr>
          </a:p>
        </p:txBody>
      </p:sp>
      <p:sp>
        <p:nvSpPr>
          <p:cNvPr id="114" name="Text Box 88"/>
          <p:cNvSpPr txBox="1">
            <a:spLocks noChangeArrowheads="1"/>
          </p:cNvSpPr>
          <p:nvPr/>
        </p:nvSpPr>
        <p:spPr bwMode="auto">
          <a:xfrm>
            <a:off x="609600" y="4099371"/>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0000"/>
                </a:solidFill>
              </a:rPr>
              <a:t>Addi</a:t>
            </a:r>
            <a:r>
              <a:rPr lang="en-US" sz="1400" dirty="0">
                <a:solidFill>
                  <a:srgbClr val="FF0000"/>
                </a:solidFill>
              </a:rPr>
              <a:t> </a:t>
            </a:r>
            <a:r>
              <a:rPr lang="en-US" sz="1400" dirty="0" smtClean="0">
                <a:solidFill>
                  <a:srgbClr val="FF0000"/>
                </a:solidFill>
              </a:rPr>
              <a:t>R1,R1,1</a:t>
            </a:r>
            <a:endParaRPr lang="en-US" sz="1400" dirty="0">
              <a:solidFill>
                <a:srgbClr val="FF0000"/>
              </a:solidFill>
            </a:endParaRPr>
          </a:p>
        </p:txBody>
      </p:sp>
    </p:spTree>
    <p:extLst>
      <p:ext uri="{BB962C8B-B14F-4D97-AF65-F5344CB8AC3E}">
        <p14:creationId xmlns:p14="http://schemas.microsoft.com/office/powerpoint/2010/main" val="63123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ppt_x"/>
                                          </p:val>
                                        </p:tav>
                                        <p:tav tm="100000">
                                          <p:val>
                                            <p:strVal val="#ppt_x"/>
                                          </p:val>
                                        </p:tav>
                                      </p:tavLst>
                                    </p:anim>
                                    <p:anim calcmode="lin" valueType="num">
                                      <p:cBhvr additive="base">
                                        <p:cTn id="8" dur="500" fill="hold"/>
                                        <p:tgtEl>
                                          <p:spTgt spid="13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anim calcmode="lin" valueType="num">
                                      <p:cBhvr additive="base">
                                        <p:cTn id="11" dur="500" fill="hold"/>
                                        <p:tgtEl>
                                          <p:spTgt spid="138"/>
                                        </p:tgtEl>
                                        <p:attrNameLst>
                                          <p:attrName>ppt_x</p:attrName>
                                        </p:attrNameLst>
                                      </p:cBhvr>
                                      <p:tavLst>
                                        <p:tav tm="0">
                                          <p:val>
                                            <p:strVal val="#ppt_x"/>
                                          </p:val>
                                        </p:tav>
                                        <p:tav tm="100000">
                                          <p:val>
                                            <p:strVal val="#ppt_x"/>
                                          </p:val>
                                        </p:tav>
                                      </p:tavLst>
                                    </p:anim>
                                    <p:anim calcmode="lin" valueType="num">
                                      <p:cBhvr additive="base">
                                        <p:cTn id="12" dur="500" fill="hold"/>
                                        <p:tgtEl>
                                          <p:spTgt spid="1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auto">
          <a:xfrm>
            <a:off x="5029200" y="773668"/>
            <a:ext cx="2667000" cy="5246132"/>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5" name="Rectangle 64"/>
          <p:cNvSpPr/>
          <p:nvPr/>
        </p:nvSpPr>
        <p:spPr bwMode="auto">
          <a:xfrm>
            <a:off x="457200" y="773668"/>
            <a:ext cx="2667000" cy="5246132"/>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Title 4"/>
          <p:cNvSpPr>
            <a:spLocks noGrp="1"/>
          </p:cNvSpPr>
          <p:nvPr>
            <p:ph type="title"/>
          </p:nvPr>
        </p:nvSpPr>
        <p:spPr>
          <a:xfrm>
            <a:off x="457200" y="152400"/>
            <a:ext cx="8229600" cy="487362"/>
          </a:xfrm>
        </p:spPr>
        <p:txBody>
          <a:bodyPr/>
          <a:lstStyle/>
          <a:p>
            <a:r>
              <a:rPr lang="en-US" sz="3200" dirty="0" smtClean="0">
                <a:solidFill>
                  <a:srgbClr val="3333CC"/>
                </a:solidFill>
              </a:rPr>
              <a:t>CPI</a:t>
            </a:r>
            <a:endParaRPr lang="en-US" sz="3200" dirty="0">
              <a:solidFill>
                <a:srgbClr val="3333CC"/>
              </a:solidFill>
            </a:endParaRPr>
          </a:p>
        </p:txBody>
      </p:sp>
      <p:sp>
        <p:nvSpPr>
          <p:cNvPr id="4" name="Slide Number Placeholder 3"/>
          <p:cNvSpPr>
            <a:spLocks noGrp="1"/>
          </p:cNvSpPr>
          <p:nvPr>
            <p:ph type="sldNum" sz="quarter" idx="12"/>
          </p:nvPr>
        </p:nvSpPr>
        <p:spPr/>
        <p:txBody>
          <a:bodyPr/>
          <a:lstStyle/>
          <a:p>
            <a:pPr>
              <a:defRPr/>
            </a:pPr>
            <a:fld id="{BEEE1250-F173-43B2-80C9-324D60231AAD}" type="slidenum">
              <a:rPr lang="he-IL" smtClean="0"/>
              <a:pPr>
                <a:defRPr/>
              </a:pPr>
              <a:t>29</a:t>
            </a:fld>
            <a:endParaRPr lang="en-US"/>
          </a:p>
        </p:txBody>
      </p:sp>
      <p:grpSp>
        <p:nvGrpSpPr>
          <p:cNvPr id="6" name="Group 23"/>
          <p:cNvGrpSpPr>
            <a:grpSpLocks/>
          </p:cNvGrpSpPr>
          <p:nvPr/>
        </p:nvGrpSpPr>
        <p:grpSpPr bwMode="auto">
          <a:xfrm>
            <a:off x="803275" y="1438481"/>
            <a:ext cx="2016125" cy="1755775"/>
            <a:chOff x="2336" y="646"/>
            <a:chExt cx="1270" cy="1106"/>
          </a:xfrm>
        </p:grpSpPr>
        <p:sp>
          <p:nvSpPr>
            <p:cNvPr id="7" name="Rectangle 24"/>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 name="Rectangle 25"/>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9" name="Rectangle 26"/>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0" name="Rectangle 27"/>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11" name="Rectangle 28"/>
            <p:cNvSpPr>
              <a:spLocks noChangeArrowheads="1"/>
            </p:cNvSpPr>
            <p:nvPr/>
          </p:nvSpPr>
          <p:spPr bwMode="auto">
            <a:xfrm>
              <a:off x="2336" y="1383"/>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Lw</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R5</a:t>
              </a:r>
              <a:r>
                <a:rPr lang="en-US" sz="1600" dirty="0">
                  <a:solidFill>
                    <a:srgbClr val="FF3300"/>
                  </a:solidFill>
                  <a:latin typeface="Times New Roman" pitchFamily="18" charset="0"/>
                </a:rPr>
                <a:t>, 100(R4)</a:t>
              </a:r>
            </a:p>
          </p:txBody>
        </p:sp>
        <p:sp>
          <p:nvSpPr>
            <p:cNvPr id="12" name="Rectangle 29"/>
            <p:cNvSpPr>
              <a:spLocks noChangeArrowheads="1"/>
            </p:cNvSpPr>
            <p:nvPr/>
          </p:nvSpPr>
          <p:spPr bwMode="auto">
            <a:xfrm>
              <a:off x="2336" y="156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R4,R0,20</a:t>
              </a:r>
              <a:endParaRPr lang="en-US" sz="1600" dirty="0">
                <a:solidFill>
                  <a:srgbClr val="FF3300"/>
                </a:solidFill>
                <a:latin typeface="Times New Roman" pitchFamily="18" charset="0"/>
              </a:endParaRPr>
            </a:p>
          </p:txBody>
        </p:sp>
      </p:grpSp>
      <p:sp>
        <p:nvSpPr>
          <p:cNvPr id="13" name="Text Box 45"/>
          <p:cNvSpPr txBox="1">
            <a:spLocks noChangeArrowheads="1"/>
          </p:cNvSpPr>
          <p:nvPr/>
        </p:nvSpPr>
        <p:spPr bwMode="auto">
          <a:xfrm>
            <a:off x="1565275" y="3411743"/>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latin typeface="Times New Roman" pitchFamily="18" charset="0"/>
                <a:cs typeface="Times New Roman" pitchFamily="18" charset="0"/>
              </a:rPr>
              <a:t>RS</a:t>
            </a:r>
          </a:p>
        </p:txBody>
      </p:sp>
      <p:grpSp>
        <p:nvGrpSpPr>
          <p:cNvPr id="14" name="Group 46"/>
          <p:cNvGrpSpPr>
            <a:grpSpLocks/>
          </p:cNvGrpSpPr>
          <p:nvPr/>
        </p:nvGrpSpPr>
        <p:grpSpPr bwMode="auto">
          <a:xfrm>
            <a:off x="911225" y="3716543"/>
            <a:ext cx="1873250" cy="1441450"/>
            <a:chOff x="2744" y="1706"/>
            <a:chExt cx="726" cy="908"/>
          </a:xfrm>
        </p:grpSpPr>
        <p:sp>
          <p:nvSpPr>
            <p:cNvPr id="15" name="Rectangle 47"/>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16" name="Rectangle 48"/>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Rectangle 49"/>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Rectangle 50"/>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9" name="Rectangle 51"/>
          <p:cNvSpPr>
            <a:spLocks noChangeArrowheads="1"/>
          </p:cNvSpPr>
          <p:nvPr/>
        </p:nvSpPr>
        <p:spPr bwMode="auto">
          <a:xfrm>
            <a:off x="842963" y="3716543"/>
            <a:ext cx="1664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b="1" dirty="0">
                <a:solidFill>
                  <a:srgbClr val="FF3300"/>
                </a:solidFill>
                <a:latin typeface="Times New Roman" pitchFamily="18" charset="0"/>
              </a:rPr>
              <a:t>RB0</a:t>
            </a:r>
            <a:r>
              <a:rPr lang="en-US" b="1" dirty="0" smtClean="0">
                <a:solidFill>
                  <a:srgbClr val="FF3300"/>
                </a:solidFill>
                <a:latin typeface="Times New Roman" pitchFamily="18" charset="0"/>
                <a:sym typeface="Wingdings" pitchFamily="2" charset="2"/>
              </a:rPr>
              <a:t> </a:t>
            </a:r>
            <a:r>
              <a:rPr lang="en-US" b="1" dirty="0" smtClean="0">
                <a:solidFill>
                  <a:srgbClr val="FF3300"/>
                </a:solidFill>
                <a:latin typeface="Times New Roman" pitchFamily="18" charset="0"/>
              </a:rPr>
              <a:t>R0+100</a:t>
            </a:r>
            <a:endParaRPr lang="en-US" b="1" dirty="0">
              <a:solidFill>
                <a:srgbClr val="FF3300"/>
              </a:solidFill>
              <a:latin typeface="Times New Roman" pitchFamily="18" charset="0"/>
            </a:endParaRPr>
          </a:p>
        </p:txBody>
      </p:sp>
      <p:sp>
        <p:nvSpPr>
          <p:cNvPr id="20" name="Rectangle 56"/>
          <p:cNvSpPr>
            <a:spLocks noChangeArrowheads="1"/>
          </p:cNvSpPr>
          <p:nvPr/>
        </p:nvSpPr>
        <p:spPr bwMode="auto">
          <a:xfrm>
            <a:off x="842963" y="4076906"/>
            <a:ext cx="1552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b="1" dirty="0">
                <a:solidFill>
                  <a:srgbClr val="FF3300"/>
                </a:solidFill>
                <a:latin typeface="Times New Roman" pitchFamily="18" charset="0"/>
              </a:rPr>
              <a:t>RB1</a:t>
            </a:r>
            <a:r>
              <a:rPr lang="en-US" b="1" dirty="0" smtClean="0">
                <a:solidFill>
                  <a:srgbClr val="FF3300"/>
                </a:solidFill>
                <a:sym typeface="Wingdings" pitchFamily="2" charset="2"/>
              </a:rPr>
              <a:t> </a:t>
            </a:r>
            <a:r>
              <a:rPr lang="en-US" b="1" dirty="0" smtClean="0">
                <a:solidFill>
                  <a:srgbClr val="FF3300"/>
                </a:solidFill>
                <a:latin typeface="Times New Roman" pitchFamily="18" charset="0"/>
              </a:rPr>
              <a:t>R1-R1</a:t>
            </a:r>
            <a:endParaRPr lang="en-US" b="1" dirty="0">
              <a:solidFill>
                <a:srgbClr val="FF3300"/>
              </a:solidFill>
              <a:latin typeface="Times New Roman" pitchFamily="18" charset="0"/>
            </a:endParaRPr>
          </a:p>
        </p:txBody>
      </p:sp>
      <p:sp>
        <p:nvSpPr>
          <p:cNvPr id="21" name="Text Box 45"/>
          <p:cNvSpPr txBox="1">
            <a:spLocks noChangeArrowheads="1"/>
          </p:cNvSpPr>
          <p:nvPr/>
        </p:nvSpPr>
        <p:spPr bwMode="auto">
          <a:xfrm>
            <a:off x="1466850" y="106914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smtClean="0">
                <a:latin typeface="Times New Roman" pitchFamily="18" charset="0"/>
                <a:cs typeface="Times New Roman" pitchFamily="18" charset="0"/>
              </a:rPr>
              <a:t>IDQ</a:t>
            </a:r>
            <a:endParaRPr lang="en-US" dirty="0">
              <a:latin typeface="Times New Roman" pitchFamily="18" charset="0"/>
              <a:cs typeface="Times New Roman" pitchFamily="18" charset="0"/>
            </a:endParaRPr>
          </a:p>
        </p:txBody>
      </p:sp>
      <p:sp>
        <p:nvSpPr>
          <p:cNvPr id="29" name="Text Box 41"/>
          <p:cNvSpPr txBox="1">
            <a:spLocks noChangeArrowheads="1"/>
          </p:cNvSpPr>
          <p:nvPr/>
        </p:nvSpPr>
        <p:spPr bwMode="auto">
          <a:xfrm>
            <a:off x="6002339" y="3368881"/>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30" name="Group 64"/>
          <p:cNvGrpSpPr>
            <a:grpSpLocks/>
          </p:cNvGrpSpPr>
          <p:nvPr/>
        </p:nvGrpSpPr>
        <p:grpSpPr bwMode="auto">
          <a:xfrm>
            <a:off x="5400675" y="3664156"/>
            <a:ext cx="1914525" cy="1441450"/>
            <a:chOff x="2744" y="1706"/>
            <a:chExt cx="726" cy="908"/>
          </a:xfrm>
        </p:grpSpPr>
        <p:sp>
          <p:nvSpPr>
            <p:cNvPr id="31" name="Rectangle 65"/>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32" name="Rectangle 66"/>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Rectangle 67"/>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Rectangle 68"/>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 name="Rectangle 71"/>
          <p:cNvSpPr>
            <a:spLocks noChangeArrowheads="1"/>
          </p:cNvSpPr>
          <p:nvPr/>
        </p:nvSpPr>
        <p:spPr bwMode="auto">
          <a:xfrm>
            <a:off x="5400676" y="5104018"/>
            <a:ext cx="1914524"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Rectangle 72"/>
          <p:cNvSpPr>
            <a:spLocks noChangeArrowheads="1"/>
          </p:cNvSpPr>
          <p:nvPr/>
        </p:nvSpPr>
        <p:spPr bwMode="auto">
          <a:xfrm>
            <a:off x="5400676" y="5464381"/>
            <a:ext cx="1914524"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Rectangle 54"/>
          <p:cNvSpPr>
            <a:spLocks noChangeArrowheads="1"/>
          </p:cNvSpPr>
          <p:nvPr/>
        </p:nvSpPr>
        <p:spPr bwMode="auto">
          <a:xfrm>
            <a:off x="5334000" y="4022931"/>
            <a:ext cx="1712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i="1" dirty="0">
                <a:solidFill>
                  <a:schemeClr val="bg1">
                    <a:lumMod val="65000"/>
                  </a:schemeClr>
                </a:solidFill>
                <a:latin typeface="Times New Roman" pitchFamily="18" charset="0"/>
              </a:rPr>
              <a:t>RB8 </a:t>
            </a:r>
            <a:r>
              <a:rPr lang="en-US" i="1" dirty="0">
                <a:solidFill>
                  <a:schemeClr val="bg1">
                    <a:lumMod val="65000"/>
                  </a:schemeClr>
                </a:solidFill>
                <a:sym typeface="Wingdings" pitchFamily="2" charset="2"/>
              </a:rPr>
              <a:t></a:t>
            </a:r>
            <a:r>
              <a:rPr lang="en-US" i="1" dirty="0">
                <a:solidFill>
                  <a:schemeClr val="bg1">
                    <a:lumMod val="65000"/>
                  </a:schemeClr>
                </a:solidFill>
              </a:rPr>
              <a:t> </a:t>
            </a:r>
            <a:r>
              <a:rPr lang="en-US" i="1" dirty="0">
                <a:solidFill>
                  <a:schemeClr val="bg1">
                    <a:lumMod val="65000"/>
                  </a:schemeClr>
                </a:solidFill>
                <a:latin typeface="Times New Roman" pitchFamily="18" charset="0"/>
              </a:rPr>
              <a:t>rb6+R0</a:t>
            </a:r>
          </a:p>
        </p:txBody>
      </p:sp>
      <p:sp>
        <p:nvSpPr>
          <p:cNvPr id="38" name="Rectangle 55"/>
          <p:cNvSpPr>
            <a:spLocks noChangeArrowheads="1"/>
          </p:cNvSpPr>
          <p:nvPr/>
        </p:nvSpPr>
        <p:spPr bwMode="auto">
          <a:xfrm>
            <a:off x="5334000" y="3662568"/>
            <a:ext cx="1484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i="1" dirty="0">
                <a:solidFill>
                  <a:schemeClr val="bg1">
                    <a:lumMod val="50000"/>
                  </a:schemeClr>
                </a:solidFill>
                <a:latin typeface="Times New Roman" pitchFamily="18" charset="0"/>
              </a:rPr>
              <a:t>RB7 </a:t>
            </a:r>
            <a:r>
              <a:rPr lang="en-US" i="1" dirty="0">
                <a:solidFill>
                  <a:schemeClr val="bg1">
                    <a:lumMod val="50000"/>
                  </a:schemeClr>
                </a:solidFill>
                <a:sym typeface="Wingdings" pitchFamily="2" charset="2"/>
              </a:rPr>
              <a:t></a:t>
            </a:r>
            <a:r>
              <a:rPr lang="en-US" i="1" dirty="0">
                <a:solidFill>
                  <a:schemeClr val="bg1">
                    <a:lumMod val="50000"/>
                  </a:schemeClr>
                </a:solidFill>
              </a:rPr>
              <a:t> </a:t>
            </a:r>
            <a:r>
              <a:rPr lang="en-US" i="1" dirty="0">
                <a:solidFill>
                  <a:schemeClr val="bg1">
                    <a:lumMod val="50000"/>
                  </a:schemeClr>
                </a:solidFill>
                <a:latin typeface="Times New Roman" pitchFamily="18" charset="0"/>
              </a:rPr>
              <a:t>R0+6</a:t>
            </a:r>
          </a:p>
        </p:txBody>
      </p:sp>
      <p:sp>
        <p:nvSpPr>
          <p:cNvPr id="39" name="Rectangle 93"/>
          <p:cNvSpPr>
            <a:spLocks noChangeArrowheads="1"/>
          </p:cNvSpPr>
          <p:nvPr/>
        </p:nvSpPr>
        <p:spPr bwMode="auto">
          <a:xfrm>
            <a:off x="5334000" y="4383293"/>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i="1" dirty="0">
                <a:solidFill>
                  <a:schemeClr val="bg1">
                    <a:lumMod val="65000"/>
                  </a:schemeClr>
                </a:solidFill>
                <a:latin typeface="Times New Roman" pitchFamily="18" charset="0"/>
              </a:rPr>
              <a:t>RB9 </a:t>
            </a:r>
            <a:r>
              <a:rPr lang="en-US" i="1" dirty="0">
                <a:solidFill>
                  <a:schemeClr val="bg1">
                    <a:lumMod val="65000"/>
                  </a:schemeClr>
                </a:solidFill>
                <a:sym typeface="Wingdings" pitchFamily="2" charset="2"/>
              </a:rPr>
              <a:t></a:t>
            </a:r>
            <a:r>
              <a:rPr lang="en-US" i="1" dirty="0">
                <a:solidFill>
                  <a:schemeClr val="bg1">
                    <a:lumMod val="65000"/>
                  </a:schemeClr>
                </a:solidFill>
              </a:rPr>
              <a:t> </a:t>
            </a:r>
            <a:r>
              <a:rPr lang="en-US" i="1" dirty="0">
                <a:solidFill>
                  <a:schemeClr val="bg1">
                    <a:lumMod val="65000"/>
                  </a:schemeClr>
                </a:solidFill>
                <a:latin typeface="Times New Roman" pitchFamily="18" charset="0"/>
              </a:rPr>
              <a:t>R0+8</a:t>
            </a:r>
          </a:p>
        </p:txBody>
      </p:sp>
      <p:sp>
        <p:nvSpPr>
          <p:cNvPr id="40" name="Rectangle 94"/>
          <p:cNvSpPr>
            <a:spLocks noChangeArrowheads="1"/>
          </p:cNvSpPr>
          <p:nvPr/>
        </p:nvSpPr>
        <p:spPr bwMode="auto">
          <a:xfrm>
            <a:off x="5334000" y="4735718"/>
            <a:ext cx="1484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b="1">
                <a:latin typeface="Times New Roman" pitchFamily="18" charset="0"/>
              </a:rPr>
              <a:t>RB0 </a:t>
            </a:r>
            <a:r>
              <a:rPr lang="en-US" b="1">
                <a:sym typeface="Wingdings" pitchFamily="2" charset="2"/>
              </a:rPr>
              <a:t></a:t>
            </a:r>
            <a:r>
              <a:rPr lang="en-US" b="1"/>
              <a:t> </a:t>
            </a:r>
            <a:r>
              <a:rPr lang="en-US" b="1">
                <a:latin typeface="Times New Roman" pitchFamily="18" charset="0"/>
              </a:rPr>
              <a:t>R0+9</a:t>
            </a:r>
          </a:p>
        </p:txBody>
      </p:sp>
      <p:sp>
        <p:nvSpPr>
          <p:cNvPr id="42" name="Rectangle 94"/>
          <p:cNvSpPr>
            <a:spLocks noChangeArrowheads="1"/>
          </p:cNvSpPr>
          <p:nvPr/>
        </p:nvSpPr>
        <p:spPr bwMode="auto">
          <a:xfrm>
            <a:off x="5334000" y="5096081"/>
            <a:ext cx="1484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b="1" dirty="0">
                <a:solidFill>
                  <a:srgbClr val="FF3300"/>
                </a:solidFill>
                <a:latin typeface="Times New Roman" pitchFamily="18" charset="0"/>
              </a:rPr>
              <a:t>RB1 </a:t>
            </a:r>
            <a:r>
              <a:rPr lang="en-US" b="1" dirty="0">
                <a:solidFill>
                  <a:srgbClr val="FF3300"/>
                </a:solidFill>
                <a:sym typeface="Wingdings" pitchFamily="2" charset="2"/>
              </a:rPr>
              <a:t></a:t>
            </a:r>
            <a:r>
              <a:rPr lang="en-US" b="1" dirty="0"/>
              <a:t> </a:t>
            </a:r>
            <a:r>
              <a:rPr lang="en-US" b="1" dirty="0">
                <a:solidFill>
                  <a:srgbClr val="FF3300"/>
                </a:solidFill>
                <a:latin typeface="Times New Roman" pitchFamily="18" charset="0"/>
              </a:rPr>
              <a:t>R1+1</a:t>
            </a:r>
          </a:p>
        </p:txBody>
      </p:sp>
      <p:sp>
        <p:nvSpPr>
          <p:cNvPr id="43" name="Rectangle 95"/>
          <p:cNvSpPr>
            <a:spLocks noChangeArrowheads="1"/>
          </p:cNvSpPr>
          <p:nvPr/>
        </p:nvSpPr>
        <p:spPr bwMode="auto">
          <a:xfrm>
            <a:off x="5334000" y="5456443"/>
            <a:ext cx="198119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rtl="1"/>
            <a:r>
              <a:rPr lang="en-US" sz="1700" b="1" dirty="0">
                <a:solidFill>
                  <a:srgbClr val="FF3300"/>
                </a:solidFill>
                <a:latin typeface="Times New Roman" pitchFamily="18" charset="0"/>
              </a:rPr>
              <a:t>RB2 </a:t>
            </a:r>
            <a:r>
              <a:rPr lang="en-US" b="1" dirty="0">
                <a:solidFill>
                  <a:srgbClr val="FF3300"/>
                </a:solidFill>
                <a:sym typeface="Wingdings" pitchFamily="2" charset="2"/>
              </a:rPr>
              <a:t></a:t>
            </a:r>
            <a:r>
              <a:rPr lang="en-US" b="1" dirty="0"/>
              <a:t> </a:t>
            </a:r>
            <a:r>
              <a:rPr lang="en-US" sz="1700" b="1" dirty="0">
                <a:solidFill>
                  <a:srgbClr val="FF3300"/>
                </a:solidFill>
                <a:latin typeface="Times New Roman" pitchFamily="18" charset="0"/>
              </a:rPr>
              <a:t>rb1-R10</a:t>
            </a:r>
          </a:p>
        </p:txBody>
      </p:sp>
      <p:grpSp>
        <p:nvGrpSpPr>
          <p:cNvPr id="49" name="Group 23"/>
          <p:cNvGrpSpPr>
            <a:grpSpLocks/>
          </p:cNvGrpSpPr>
          <p:nvPr/>
        </p:nvGrpSpPr>
        <p:grpSpPr bwMode="auto">
          <a:xfrm>
            <a:off x="5299075" y="1436132"/>
            <a:ext cx="2016125" cy="1755775"/>
            <a:chOff x="2336" y="646"/>
            <a:chExt cx="1270" cy="1106"/>
          </a:xfrm>
        </p:grpSpPr>
        <p:sp>
          <p:nvSpPr>
            <p:cNvPr id="50" name="Rectangle 24"/>
            <p:cNvSpPr>
              <a:spLocks noChangeArrowheads="1"/>
            </p:cNvSpPr>
            <p:nvPr/>
          </p:nvSpPr>
          <p:spPr bwMode="auto">
            <a:xfrm>
              <a:off x="2336" y="646"/>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51" name="Rectangle 25"/>
            <p:cNvSpPr>
              <a:spLocks noChangeArrowheads="1"/>
            </p:cNvSpPr>
            <p:nvPr/>
          </p:nvSpPr>
          <p:spPr bwMode="auto">
            <a:xfrm>
              <a:off x="2336" y="830"/>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52" name="Rectangle 26"/>
            <p:cNvSpPr>
              <a:spLocks noChangeArrowheads="1"/>
            </p:cNvSpPr>
            <p:nvPr/>
          </p:nvSpPr>
          <p:spPr bwMode="auto">
            <a:xfrm>
              <a:off x="2336" y="1014"/>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53" name="Rectangle 27"/>
            <p:cNvSpPr>
              <a:spLocks noChangeArrowheads="1"/>
            </p:cNvSpPr>
            <p:nvPr/>
          </p:nvSpPr>
          <p:spPr bwMode="auto">
            <a:xfrm>
              <a:off x="2336" y="119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54" name="Rectangle 28"/>
            <p:cNvSpPr>
              <a:spLocks noChangeArrowheads="1"/>
            </p:cNvSpPr>
            <p:nvPr/>
          </p:nvSpPr>
          <p:spPr bwMode="auto">
            <a:xfrm>
              <a:off x="2336" y="1383"/>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Lw</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R5</a:t>
              </a:r>
              <a:r>
                <a:rPr lang="en-US" sz="1600" dirty="0">
                  <a:solidFill>
                    <a:srgbClr val="FF3300"/>
                  </a:solidFill>
                  <a:latin typeface="Times New Roman" pitchFamily="18" charset="0"/>
                </a:rPr>
                <a:t>, 100(R4)</a:t>
              </a:r>
            </a:p>
          </p:txBody>
        </p:sp>
        <p:sp>
          <p:nvSpPr>
            <p:cNvPr id="55" name="Rectangle 29"/>
            <p:cNvSpPr>
              <a:spLocks noChangeArrowheads="1"/>
            </p:cNvSpPr>
            <p:nvPr/>
          </p:nvSpPr>
          <p:spPr bwMode="auto">
            <a:xfrm>
              <a:off x="2336" y="156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R4,R0,20</a:t>
              </a:r>
              <a:endParaRPr lang="en-US" sz="1600" dirty="0">
                <a:solidFill>
                  <a:srgbClr val="FF3300"/>
                </a:solidFill>
                <a:latin typeface="Times New Roman" pitchFamily="18" charset="0"/>
              </a:endParaRPr>
            </a:p>
          </p:txBody>
        </p:sp>
      </p:grpSp>
      <p:sp>
        <p:nvSpPr>
          <p:cNvPr id="56" name="Text Box 45"/>
          <p:cNvSpPr txBox="1">
            <a:spLocks noChangeArrowheads="1"/>
          </p:cNvSpPr>
          <p:nvPr/>
        </p:nvSpPr>
        <p:spPr bwMode="auto">
          <a:xfrm>
            <a:off x="5962650" y="10668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smtClean="0">
                <a:latin typeface="Times New Roman" pitchFamily="18" charset="0"/>
                <a:cs typeface="Times New Roman" pitchFamily="18" charset="0"/>
              </a:rPr>
              <a:t>IDQ</a:t>
            </a:r>
            <a:endParaRPr lang="en-US" dirty="0">
              <a:latin typeface="Times New Roman" pitchFamily="18" charset="0"/>
              <a:cs typeface="Times New Roman" pitchFamily="18" charset="0"/>
            </a:endParaRPr>
          </a:p>
        </p:txBody>
      </p:sp>
      <p:sp>
        <p:nvSpPr>
          <p:cNvPr id="59" name="Rectangle 71"/>
          <p:cNvSpPr>
            <a:spLocks noChangeArrowheads="1"/>
          </p:cNvSpPr>
          <p:nvPr/>
        </p:nvSpPr>
        <p:spPr bwMode="auto">
          <a:xfrm>
            <a:off x="914399" y="5158373"/>
            <a:ext cx="1870075"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 name="Rectangle 72"/>
          <p:cNvSpPr>
            <a:spLocks noChangeArrowheads="1"/>
          </p:cNvSpPr>
          <p:nvPr/>
        </p:nvSpPr>
        <p:spPr bwMode="auto">
          <a:xfrm>
            <a:off x="914399" y="5518736"/>
            <a:ext cx="1870075" cy="35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 name="Text Box 45"/>
          <p:cNvSpPr txBox="1">
            <a:spLocks noChangeArrowheads="1"/>
          </p:cNvSpPr>
          <p:nvPr/>
        </p:nvSpPr>
        <p:spPr bwMode="auto">
          <a:xfrm>
            <a:off x="1430337" y="773668"/>
            <a:ext cx="1076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smtClean="0">
                <a:solidFill>
                  <a:srgbClr val="3333CC"/>
                </a:solidFill>
                <a:latin typeface="Times New Roman" pitchFamily="18" charset="0"/>
                <a:cs typeface="Times New Roman" pitchFamily="18" charset="0"/>
              </a:rPr>
              <a:t>Cycle 2</a:t>
            </a:r>
            <a:endParaRPr lang="en-US" dirty="0">
              <a:solidFill>
                <a:srgbClr val="3333CC"/>
              </a:solidFill>
              <a:latin typeface="Times New Roman" pitchFamily="18" charset="0"/>
              <a:cs typeface="Times New Roman" pitchFamily="18" charset="0"/>
            </a:endParaRPr>
          </a:p>
        </p:txBody>
      </p:sp>
      <p:sp>
        <p:nvSpPr>
          <p:cNvPr id="64" name="Text Box 45"/>
          <p:cNvSpPr txBox="1">
            <a:spLocks noChangeArrowheads="1"/>
          </p:cNvSpPr>
          <p:nvPr/>
        </p:nvSpPr>
        <p:spPr bwMode="auto">
          <a:xfrm>
            <a:off x="5715000" y="773668"/>
            <a:ext cx="1076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smtClean="0">
                <a:solidFill>
                  <a:srgbClr val="3333CC"/>
                </a:solidFill>
                <a:latin typeface="Times New Roman" pitchFamily="18" charset="0"/>
                <a:cs typeface="Times New Roman" pitchFamily="18" charset="0"/>
              </a:rPr>
              <a:t>Cycle 7</a:t>
            </a:r>
            <a:endParaRPr lang="en-US" dirty="0">
              <a:solidFill>
                <a:srgbClr val="3333CC"/>
              </a:solidFill>
              <a:latin typeface="Times New Roman" pitchFamily="18" charset="0"/>
              <a:cs typeface="Times New Roman" pitchFamily="18" charset="0"/>
            </a:endParaRPr>
          </a:p>
        </p:txBody>
      </p:sp>
      <p:sp>
        <p:nvSpPr>
          <p:cNvPr id="67" name="Text Box 45"/>
          <p:cNvSpPr txBox="1">
            <a:spLocks noChangeArrowheads="1"/>
          </p:cNvSpPr>
          <p:nvPr/>
        </p:nvSpPr>
        <p:spPr bwMode="auto">
          <a:xfrm>
            <a:off x="3505200" y="1879937"/>
            <a:ext cx="99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6000" dirty="0" smtClean="0">
                <a:solidFill>
                  <a:srgbClr val="3333CC"/>
                </a:solidFill>
                <a:latin typeface="Times New Roman" pitchFamily="18" charset="0"/>
                <a:cs typeface="Times New Roman" pitchFamily="18" charset="0"/>
              </a:rPr>
              <a:t>…</a:t>
            </a:r>
            <a:endParaRPr lang="en-US" sz="6000" dirty="0">
              <a:solidFill>
                <a:srgbClr val="3333CC"/>
              </a:solidFill>
              <a:latin typeface="Times New Roman" pitchFamily="18" charset="0"/>
              <a:cs typeface="Times New Roman" pitchFamily="18" charset="0"/>
            </a:endParaRPr>
          </a:p>
        </p:txBody>
      </p:sp>
      <p:sp>
        <p:nvSpPr>
          <p:cNvPr id="68" name="Right Arrow 67"/>
          <p:cNvSpPr/>
          <p:nvPr/>
        </p:nvSpPr>
        <p:spPr bwMode="auto">
          <a:xfrm flipH="1">
            <a:off x="7086600" y="2645329"/>
            <a:ext cx="838200" cy="235157"/>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9" name="Text Box 45"/>
          <p:cNvSpPr txBox="1">
            <a:spLocks noChangeArrowheads="1"/>
          </p:cNvSpPr>
          <p:nvPr/>
        </p:nvSpPr>
        <p:spPr bwMode="auto">
          <a:xfrm>
            <a:off x="7901499" y="2567499"/>
            <a:ext cx="1076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smtClean="0">
                <a:solidFill>
                  <a:srgbClr val="3333CC"/>
                </a:solidFill>
                <a:latin typeface="Times New Roman" pitchFamily="18" charset="0"/>
                <a:cs typeface="Times New Roman" pitchFamily="18" charset="0"/>
              </a:rPr>
              <a:t>RAW</a:t>
            </a:r>
            <a:endParaRPr lang="en-US" dirty="0">
              <a:solidFill>
                <a:srgbClr val="3333CC"/>
              </a:solidFill>
              <a:latin typeface="Times New Roman" pitchFamily="18" charset="0"/>
              <a:cs typeface="Times New Roman" pitchFamily="18" charset="0"/>
            </a:endParaRPr>
          </a:p>
        </p:txBody>
      </p:sp>
      <p:cxnSp>
        <p:nvCxnSpPr>
          <p:cNvPr id="71" name="Straight Connector 70"/>
          <p:cNvCxnSpPr/>
          <p:nvPr/>
        </p:nvCxnSpPr>
        <p:spPr bwMode="auto">
          <a:xfrm>
            <a:off x="381000" y="5877511"/>
            <a:ext cx="0" cy="904289"/>
          </a:xfrm>
          <a:prstGeom prst="line">
            <a:avLst/>
          </a:prstGeom>
          <a:solidFill>
            <a:schemeClr val="accent1"/>
          </a:solidFill>
          <a:ln w="19050" cap="flat" cmpd="sng" algn="ctr">
            <a:solidFill>
              <a:srgbClr val="3333CC"/>
            </a:solidFill>
            <a:prstDash val="dashDot"/>
            <a:round/>
            <a:headEnd type="none" w="med" len="med"/>
            <a:tailEnd type="none" w="med" len="med"/>
          </a:ln>
          <a:effectLst/>
        </p:spPr>
      </p:cxnSp>
      <p:cxnSp>
        <p:nvCxnSpPr>
          <p:cNvPr id="72" name="Straight Connector 71"/>
          <p:cNvCxnSpPr/>
          <p:nvPr/>
        </p:nvCxnSpPr>
        <p:spPr bwMode="auto">
          <a:xfrm>
            <a:off x="4953000" y="5874957"/>
            <a:ext cx="0" cy="904289"/>
          </a:xfrm>
          <a:prstGeom prst="line">
            <a:avLst/>
          </a:prstGeom>
          <a:solidFill>
            <a:schemeClr val="accent1"/>
          </a:solidFill>
          <a:ln w="19050" cap="flat" cmpd="sng" algn="ctr">
            <a:solidFill>
              <a:srgbClr val="3333CC"/>
            </a:solidFill>
            <a:prstDash val="dashDot"/>
            <a:round/>
            <a:headEnd type="none" w="med" len="med"/>
            <a:tailEnd type="none" w="med" len="med"/>
          </a:ln>
          <a:effectLst/>
        </p:spPr>
      </p:cxnSp>
      <p:sp>
        <p:nvSpPr>
          <p:cNvPr id="76" name="Left-Right Arrow 75"/>
          <p:cNvSpPr/>
          <p:nvPr/>
        </p:nvSpPr>
        <p:spPr bwMode="auto">
          <a:xfrm>
            <a:off x="457200" y="6248400"/>
            <a:ext cx="4495800" cy="381000"/>
          </a:xfrm>
          <a:prstGeom prst="lef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cs typeface="Arial" charset="0"/>
              </a:rPr>
              <a:t>5 cycles</a:t>
            </a:r>
          </a:p>
        </p:txBody>
      </p:sp>
    </p:spTree>
    <p:extLst>
      <p:ext uri="{BB962C8B-B14F-4D97-AF65-F5344CB8AC3E}">
        <p14:creationId xmlns:p14="http://schemas.microsoft.com/office/powerpoint/2010/main" val="374296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3596703-AA21-47A1-B494-BFE83BB324DC}" type="slidenum">
              <a:rPr lang="he-IL"/>
              <a:pPr>
                <a:defRPr/>
              </a:pPr>
              <a:t>3</a:t>
            </a:fld>
            <a:endParaRPr lang="en-US"/>
          </a:p>
        </p:txBody>
      </p:sp>
      <p:sp>
        <p:nvSpPr>
          <p:cNvPr id="4101" name="Rectangle 3"/>
          <p:cNvSpPr>
            <a:spLocks noGrp="1" noChangeArrowheads="1"/>
          </p:cNvSpPr>
          <p:nvPr>
            <p:ph type="body" idx="1"/>
          </p:nvPr>
        </p:nvSpPr>
        <p:spPr>
          <a:xfrm>
            <a:off x="457200" y="457200"/>
            <a:ext cx="8229600" cy="5181600"/>
          </a:xfrm>
        </p:spPr>
        <p:txBody>
          <a:bodyPr/>
          <a:lstStyle/>
          <a:p>
            <a:pPr eaLnBrk="1" hangingPunct="1">
              <a:lnSpc>
                <a:spcPct val="80000"/>
              </a:lnSpc>
            </a:pPr>
            <a:r>
              <a:rPr lang="he-IL" sz="2800" dirty="0" smtClean="0"/>
              <a:t>נתונה התוכנית הבאה:</a:t>
            </a:r>
            <a:endParaRPr lang="en-US" sz="2800" dirty="0" smtClean="0"/>
          </a:p>
          <a:p>
            <a:pPr algn="l" rtl="0" eaLnBrk="1" hangingPunct="1">
              <a:lnSpc>
                <a:spcPct val="80000"/>
              </a:lnSpc>
            </a:pPr>
            <a:r>
              <a:rPr lang="en-US" sz="2400" dirty="0" smtClean="0"/>
              <a:t>		R0 = 0</a:t>
            </a:r>
          </a:p>
          <a:p>
            <a:pPr algn="l" rtl="0" eaLnBrk="1" hangingPunct="1">
              <a:lnSpc>
                <a:spcPct val="80000"/>
              </a:lnSpc>
            </a:pPr>
            <a:r>
              <a:rPr lang="en-US" sz="2400" dirty="0" smtClean="0"/>
              <a:t>		R1 = 0</a:t>
            </a:r>
          </a:p>
          <a:p>
            <a:pPr algn="l" rtl="0" eaLnBrk="1" hangingPunct="1">
              <a:lnSpc>
                <a:spcPct val="80000"/>
              </a:lnSpc>
            </a:pPr>
            <a:r>
              <a:rPr lang="en-US" sz="2400" dirty="0" smtClean="0"/>
              <a:t>L1:	R4 = 20</a:t>
            </a:r>
          </a:p>
          <a:p>
            <a:pPr algn="l" rtl="0" eaLnBrk="1" hangingPunct="1">
              <a:lnSpc>
                <a:spcPct val="80000"/>
              </a:lnSpc>
            </a:pPr>
            <a:r>
              <a:rPr lang="en-US" sz="2400" dirty="0" smtClean="0"/>
              <a:t>		R5 = load 100(R4)	</a:t>
            </a:r>
            <a:r>
              <a:rPr lang="en-US" sz="2400" i="1" dirty="0" smtClean="0">
                <a:solidFill>
                  <a:srgbClr val="00B050"/>
                </a:solidFill>
              </a:rPr>
              <a:t>;</a:t>
            </a:r>
            <a:r>
              <a:rPr lang="en-US" sz="2000" i="1" dirty="0" smtClean="0">
                <a:solidFill>
                  <a:srgbClr val="00B050"/>
                </a:solidFill>
              </a:rPr>
              <a:t>load from the address in (R4) + 100</a:t>
            </a:r>
          </a:p>
          <a:p>
            <a:pPr algn="l" rtl="0" eaLnBrk="1" hangingPunct="1">
              <a:lnSpc>
                <a:spcPct val="80000"/>
              </a:lnSpc>
            </a:pPr>
            <a:r>
              <a:rPr lang="en-US" sz="2400" dirty="0" smtClean="0"/>
              <a:t>		R3 = R2+2</a:t>
            </a:r>
          </a:p>
          <a:p>
            <a:pPr algn="l" rtl="0" eaLnBrk="1" hangingPunct="1">
              <a:lnSpc>
                <a:spcPct val="80000"/>
              </a:lnSpc>
            </a:pPr>
            <a:r>
              <a:rPr lang="en-US" sz="2400" dirty="0" smtClean="0"/>
              <a:t>		R5 = R3 + 2</a:t>
            </a:r>
          </a:p>
          <a:p>
            <a:pPr algn="l" rtl="0" eaLnBrk="1" hangingPunct="1">
              <a:lnSpc>
                <a:spcPct val="80000"/>
              </a:lnSpc>
            </a:pPr>
            <a:r>
              <a:rPr lang="en-US" sz="2400" dirty="0" smtClean="0"/>
              <a:t>		R6 = 6</a:t>
            </a:r>
          </a:p>
          <a:p>
            <a:pPr algn="l" rtl="0" eaLnBrk="1" hangingPunct="1">
              <a:lnSpc>
                <a:spcPct val="80000"/>
              </a:lnSpc>
            </a:pPr>
            <a:r>
              <a:rPr lang="en-US" sz="2400" dirty="0" smtClean="0"/>
              <a:t>		R7 = R</a:t>
            </a:r>
            <a:r>
              <a:rPr lang="he-IL" sz="2400" dirty="0" smtClean="0"/>
              <a:t>5</a:t>
            </a:r>
            <a:endParaRPr lang="en-US" sz="2400" dirty="0" smtClean="0"/>
          </a:p>
          <a:p>
            <a:pPr algn="l" rtl="0" eaLnBrk="1" hangingPunct="1">
              <a:lnSpc>
                <a:spcPct val="80000"/>
              </a:lnSpc>
            </a:pPr>
            <a:r>
              <a:rPr lang="en-US" sz="2400" dirty="0" smtClean="0"/>
              <a:t>		R8 = 8;</a:t>
            </a:r>
          </a:p>
          <a:p>
            <a:pPr algn="l" rtl="0" eaLnBrk="1" hangingPunct="1">
              <a:lnSpc>
                <a:spcPct val="80000"/>
              </a:lnSpc>
            </a:pPr>
            <a:r>
              <a:rPr lang="en-US" sz="2400" dirty="0" smtClean="0"/>
              <a:t>		R9 = 9</a:t>
            </a:r>
          </a:p>
          <a:p>
            <a:pPr algn="l" rtl="0" eaLnBrk="1" hangingPunct="1">
              <a:lnSpc>
                <a:spcPct val="80000"/>
              </a:lnSpc>
            </a:pPr>
            <a:r>
              <a:rPr lang="en-US" sz="2400" dirty="0" smtClean="0"/>
              <a:t>		R1 = R1 + 1;</a:t>
            </a:r>
          </a:p>
          <a:p>
            <a:pPr algn="l" rtl="0" eaLnBrk="1" hangingPunct="1">
              <a:lnSpc>
                <a:spcPct val="80000"/>
              </a:lnSpc>
            </a:pPr>
            <a:r>
              <a:rPr lang="en-US" sz="2400" dirty="0" smtClean="0"/>
              <a:t>		IF (R1 &lt; 100) </a:t>
            </a:r>
            <a:r>
              <a:rPr lang="en-US" sz="2400" dirty="0" err="1" smtClean="0"/>
              <a:t>goto</a:t>
            </a:r>
            <a:r>
              <a:rPr lang="en-US" sz="2400" dirty="0" smtClean="0"/>
              <a:t> L1  ;</a:t>
            </a:r>
          </a:p>
          <a:p>
            <a:pPr algn="l" rtl="0" eaLnBrk="1" hangingPunct="1">
              <a:lnSpc>
                <a:spcPct val="80000"/>
              </a:lnSpc>
            </a:pPr>
            <a:r>
              <a:rPr lang="en-US" sz="2400" dirty="0" smtClean="0"/>
              <a:t>L2: 	R4 = 23</a:t>
            </a:r>
          </a:p>
        </p:txBody>
      </p:sp>
      <p:sp>
        <p:nvSpPr>
          <p:cNvPr id="4102" name="Rectangle 5"/>
          <p:cNvSpPr>
            <a:spLocks noChangeArrowheads="1"/>
          </p:cNvSpPr>
          <p:nvPr/>
        </p:nvSpPr>
        <p:spPr bwMode="auto">
          <a:xfrm>
            <a:off x="452438" y="5791200"/>
            <a:ext cx="831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he-IL" sz="2400" dirty="0">
                <a:solidFill>
                  <a:srgbClr val="3333CC"/>
                </a:solidFill>
              </a:rPr>
              <a:t>א.</a:t>
            </a:r>
            <a:r>
              <a:rPr lang="en-US" sz="2400" dirty="0">
                <a:solidFill>
                  <a:srgbClr val="3333CC"/>
                </a:solidFill>
              </a:rPr>
              <a:t> </a:t>
            </a:r>
            <a:r>
              <a:rPr lang="ar-SA" sz="2400" dirty="0">
                <a:solidFill>
                  <a:srgbClr val="3333CC"/>
                </a:solidFill>
              </a:rPr>
              <a:t>(</a:t>
            </a:r>
            <a:r>
              <a:rPr lang="en-US" sz="2400" dirty="0">
                <a:solidFill>
                  <a:srgbClr val="3333CC"/>
                </a:solidFill>
              </a:rPr>
              <a:t>5 </a:t>
            </a:r>
            <a:r>
              <a:rPr lang="he-IL" sz="2400" dirty="0">
                <a:solidFill>
                  <a:srgbClr val="3333CC"/>
                </a:solidFill>
              </a:rPr>
              <a:t>נק') תרגמו את התוכנית לאסמבלי של</a:t>
            </a:r>
            <a:r>
              <a:rPr lang="en-US" sz="2400" dirty="0">
                <a:solidFill>
                  <a:srgbClr val="3333CC"/>
                </a:solidFill>
              </a:rPr>
              <a:t> MIPS </a:t>
            </a:r>
            <a:r>
              <a:rPr lang="he-IL" sz="2400" dirty="0">
                <a:solidFill>
                  <a:srgbClr val="3333CC"/>
                </a:solidFill>
              </a:rPr>
              <a:t>כפי שנלמד בכיתה</a:t>
            </a:r>
            <a:r>
              <a:rPr lang="en-US" sz="2400" dirty="0">
                <a:solidFill>
                  <a:srgbClr val="3333CC"/>
                </a:solidFill>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84D2EB89-55CE-4D2F-9800-3EC20CD9AFE2}" type="slidenum">
              <a:rPr lang="he-IL"/>
              <a:pPr>
                <a:defRPr/>
              </a:pPr>
              <a:t>30</a:t>
            </a:fld>
            <a:endParaRPr lang="en-US"/>
          </a:p>
        </p:txBody>
      </p:sp>
      <p:sp>
        <p:nvSpPr>
          <p:cNvPr id="16389" name="Rectangle 4"/>
          <p:cNvSpPr>
            <a:spLocks noChangeArrowheads="1"/>
          </p:cNvSpPr>
          <p:nvPr/>
        </p:nvSpPr>
        <p:spPr bwMode="auto">
          <a:xfrm>
            <a:off x="2514600" y="905124"/>
            <a:ext cx="4118435" cy="4893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457200" algn="l">
              <a:tabLst>
                <a:tab pos="26988" algn="l"/>
              </a:tabLst>
            </a:pPr>
            <a:r>
              <a:rPr lang="en-US" sz="2400" dirty="0">
                <a:latin typeface="Tahoma" pitchFamily="34" charset="0"/>
              </a:rPr>
              <a:t>	R0 = 0</a:t>
            </a:r>
          </a:p>
          <a:p>
            <a:pPr indent="457200" algn="l">
              <a:tabLst>
                <a:tab pos="26988" algn="l"/>
              </a:tabLst>
            </a:pPr>
            <a:r>
              <a:rPr lang="en-US" sz="2400" dirty="0">
                <a:latin typeface="Tahoma" pitchFamily="34" charset="0"/>
              </a:rPr>
              <a:t>	R1 = 0</a:t>
            </a:r>
          </a:p>
          <a:p>
            <a:pPr indent="457200" algn="l">
              <a:tabLst>
                <a:tab pos="26988" algn="l"/>
              </a:tabLst>
            </a:pPr>
            <a:r>
              <a:rPr lang="en-US" sz="2400" dirty="0">
                <a:latin typeface="Tahoma" pitchFamily="34" charset="0"/>
              </a:rPr>
              <a:t>	R4 = 20</a:t>
            </a:r>
          </a:p>
          <a:p>
            <a:pPr indent="457200" algn="l">
              <a:tabLst>
                <a:tab pos="26988" algn="l"/>
              </a:tabLst>
            </a:pPr>
            <a:r>
              <a:rPr lang="en-US" sz="2400" dirty="0">
                <a:latin typeface="Tahoma" pitchFamily="34" charset="0"/>
              </a:rPr>
              <a:t>	R6 = 6</a:t>
            </a:r>
          </a:p>
          <a:p>
            <a:pPr indent="457200" algn="l">
              <a:tabLst>
                <a:tab pos="26988" algn="l"/>
              </a:tabLst>
            </a:pPr>
            <a:r>
              <a:rPr lang="en-US" sz="2400" dirty="0">
                <a:latin typeface="Tahoma" pitchFamily="34" charset="0"/>
              </a:rPr>
              <a:t>	R8 = 8;</a:t>
            </a:r>
          </a:p>
          <a:p>
            <a:pPr indent="457200" algn="l">
              <a:tabLst>
                <a:tab pos="26988" algn="l"/>
              </a:tabLst>
            </a:pPr>
            <a:r>
              <a:rPr lang="en-US" sz="2400" dirty="0">
                <a:latin typeface="Tahoma" pitchFamily="34" charset="0"/>
              </a:rPr>
              <a:t>	R9 = 9</a:t>
            </a:r>
          </a:p>
          <a:p>
            <a:pPr indent="457200" algn="l">
              <a:tabLst>
                <a:tab pos="26988" algn="l"/>
              </a:tabLst>
            </a:pPr>
            <a:r>
              <a:rPr lang="en-US" sz="2400" dirty="0">
                <a:latin typeface="Tahoma" pitchFamily="34" charset="0"/>
              </a:rPr>
              <a:t>L1:	R5 = load 100(R4) </a:t>
            </a:r>
            <a:endParaRPr lang="en-US" sz="2400" dirty="0" smtClean="0">
              <a:latin typeface="Tahoma" pitchFamily="34" charset="0"/>
            </a:endParaRPr>
          </a:p>
          <a:p>
            <a:pPr indent="457200" algn="l">
              <a:tabLst>
                <a:tab pos="26988" algn="l"/>
              </a:tabLst>
            </a:pPr>
            <a:r>
              <a:rPr lang="en-US" sz="2400" dirty="0">
                <a:latin typeface="Tahoma" pitchFamily="34" charset="0"/>
              </a:rPr>
              <a:t>	</a:t>
            </a:r>
            <a:r>
              <a:rPr lang="en-US" sz="2400" dirty="0" smtClean="0">
                <a:latin typeface="Tahoma" pitchFamily="34" charset="0"/>
              </a:rPr>
              <a:t>R3 </a:t>
            </a:r>
            <a:r>
              <a:rPr lang="en-US" sz="2400" dirty="0">
                <a:latin typeface="Tahoma" pitchFamily="34" charset="0"/>
              </a:rPr>
              <a:t>= R2+2</a:t>
            </a:r>
          </a:p>
          <a:p>
            <a:pPr indent="457200" algn="l">
              <a:tabLst>
                <a:tab pos="26988" algn="l"/>
              </a:tabLst>
            </a:pPr>
            <a:r>
              <a:rPr lang="en-US" sz="2400" dirty="0">
                <a:latin typeface="Tahoma" pitchFamily="34" charset="0"/>
              </a:rPr>
              <a:t>	R5 = R3 + 2</a:t>
            </a:r>
          </a:p>
          <a:p>
            <a:pPr indent="457200" algn="l">
              <a:tabLst>
                <a:tab pos="26988" algn="l"/>
              </a:tabLst>
            </a:pPr>
            <a:r>
              <a:rPr lang="en-US" sz="2400" dirty="0">
                <a:latin typeface="Tahoma" pitchFamily="34" charset="0"/>
              </a:rPr>
              <a:t>	R1 = R1 + 1;</a:t>
            </a:r>
          </a:p>
          <a:p>
            <a:pPr indent="457200" algn="l">
              <a:tabLst>
                <a:tab pos="26988" algn="l"/>
              </a:tabLst>
            </a:pPr>
            <a:r>
              <a:rPr lang="en-US" sz="2400" dirty="0">
                <a:latin typeface="Tahoma" pitchFamily="34" charset="0"/>
              </a:rPr>
              <a:t>	IF (R1 &lt; 100) </a:t>
            </a:r>
            <a:r>
              <a:rPr lang="en-US" sz="2400" dirty="0" err="1">
                <a:latin typeface="Tahoma" pitchFamily="34" charset="0"/>
              </a:rPr>
              <a:t>goto</a:t>
            </a:r>
            <a:r>
              <a:rPr lang="en-US" sz="2400" dirty="0">
                <a:latin typeface="Tahoma" pitchFamily="34" charset="0"/>
              </a:rPr>
              <a:t> L1</a:t>
            </a:r>
          </a:p>
          <a:p>
            <a:pPr indent="457200" algn="l">
              <a:tabLst>
                <a:tab pos="26988" algn="l"/>
              </a:tabLst>
            </a:pPr>
            <a:r>
              <a:rPr lang="en-US" sz="2400" dirty="0">
                <a:latin typeface="Tahoma" pitchFamily="34" charset="0"/>
              </a:rPr>
              <a:t>	R7 = R5</a:t>
            </a:r>
          </a:p>
          <a:p>
            <a:pPr indent="457200" algn="l">
              <a:tabLst>
                <a:tab pos="26988" algn="l"/>
              </a:tabLst>
            </a:pPr>
            <a:r>
              <a:rPr lang="en-US" sz="2400" dirty="0">
                <a:latin typeface="Tahoma" pitchFamily="34" charset="0"/>
              </a:rPr>
              <a:t>L2</a:t>
            </a:r>
            <a:r>
              <a:rPr lang="en-US" sz="2400" dirty="0" smtClean="0">
                <a:latin typeface="Tahoma" pitchFamily="34" charset="0"/>
              </a:rPr>
              <a:t>:</a:t>
            </a:r>
            <a:r>
              <a:rPr lang="en-US" sz="2400" dirty="0">
                <a:latin typeface="Tahoma" pitchFamily="34" charset="0"/>
              </a:rPr>
              <a:t>	R4 = 23</a:t>
            </a:r>
          </a:p>
        </p:txBody>
      </p:sp>
      <p:sp>
        <p:nvSpPr>
          <p:cNvPr id="16390" name="Rectangle 5"/>
          <p:cNvSpPr>
            <a:spLocks noChangeArrowheads="1"/>
          </p:cNvSpPr>
          <p:nvPr/>
        </p:nvSpPr>
        <p:spPr bwMode="auto">
          <a:xfrm>
            <a:off x="381000" y="3048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ar-SA" sz="2400">
                <a:latin typeface="Tahoma" pitchFamily="34" charset="0"/>
              </a:rPr>
              <a:t>( 5</a:t>
            </a:r>
            <a:r>
              <a:rPr lang="he-IL" sz="2400">
                <a:latin typeface="Tahoma" pitchFamily="34" charset="0"/>
              </a:rPr>
              <a:t> נקודות) קומפיילר ביצע אופטימיזציה של הקוד ויצר את הקוד הבא</a:t>
            </a:r>
            <a:endParaRPr lang="en-US" sz="2400">
              <a:latin typeface="Tahoma" pitchFamily="34" charset="0"/>
            </a:endParaRPr>
          </a:p>
        </p:txBody>
      </p:sp>
      <p:sp>
        <p:nvSpPr>
          <p:cNvPr id="16391" name="Rectangle 7"/>
          <p:cNvSpPr>
            <a:spLocks noChangeArrowheads="1"/>
          </p:cNvSpPr>
          <p:nvPr/>
        </p:nvSpPr>
        <p:spPr bwMode="auto">
          <a:xfrm>
            <a:off x="2133600" y="6003925"/>
            <a:ext cx="658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he-IL" sz="2000" dirty="0">
                <a:latin typeface="Tahoma" pitchFamily="34" charset="0"/>
              </a:rPr>
              <a:t>(2נקודות) האם התוכניות זהות (מבחינת התוצאה)  נמקו</a:t>
            </a:r>
            <a:r>
              <a:rPr lang="en-US" sz="2000" dirty="0">
                <a:latin typeface="Tahoma"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A8FF84D2-7092-4040-ABF2-9614F7501CB6}" type="slidenum">
              <a:rPr lang="he-IL"/>
              <a:pPr>
                <a:defRPr/>
              </a:pPr>
              <a:t>31</a:t>
            </a:fld>
            <a:endParaRPr lang="en-US"/>
          </a:p>
        </p:txBody>
      </p:sp>
      <p:sp>
        <p:nvSpPr>
          <p:cNvPr id="17413" name="Rectangle 2"/>
          <p:cNvSpPr>
            <a:spLocks noGrp="1" noChangeArrowheads="1"/>
          </p:cNvSpPr>
          <p:nvPr>
            <p:ph type="body" idx="4294967295"/>
          </p:nvPr>
        </p:nvSpPr>
        <p:spPr>
          <a:xfrm>
            <a:off x="4648200" y="457200"/>
            <a:ext cx="4267200" cy="4800600"/>
          </a:xfrm>
          <a:solidFill>
            <a:schemeClr val="accent1"/>
          </a:solidFill>
        </p:spPr>
        <p:txBody>
          <a:bodyPr/>
          <a:lstStyle/>
          <a:p>
            <a:pPr algn="l" rtl="0" eaLnBrk="1" hangingPunct="1">
              <a:lnSpc>
                <a:spcPct val="80000"/>
              </a:lnSpc>
            </a:pPr>
            <a:r>
              <a:rPr lang="en-US" sz="2400" dirty="0" smtClean="0"/>
              <a:t>		R0 = 0</a:t>
            </a:r>
          </a:p>
          <a:p>
            <a:pPr algn="l" rtl="0" eaLnBrk="1" hangingPunct="1">
              <a:lnSpc>
                <a:spcPct val="80000"/>
              </a:lnSpc>
            </a:pPr>
            <a:r>
              <a:rPr lang="en-US" sz="2400" dirty="0" smtClean="0"/>
              <a:t>		R1 = 0</a:t>
            </a:r>
          </a:p>
          <a:p>
            <a:pPr algn="l" rtl="0" eaLnBrk="1" hangingPunct="1">
              <a:lnSpc>
                <a:spcPct val="80000"/>
              </a:lnSpc>
            </a:pPr>
            <a:r>
              <a:rPr lang="en-US" sz="2400" dirty="0" smtClean="0"/>
              <a:t>L1:	</a:t>
            </a:r>
            <a:r>
              <a:rPr lang="en-US" sz="2400" dirty="0" smtClean="0">
                <a:solidFill>
                  <a:srgbClr val="3333CC"/>
                </a:solidFill>
              </a:rPr>
              <a:t>R4 = 20</a:t>
            </a:r>
          </a:p>
          <a:p>
            <a:pPr algn="l" rtl="0" eaLnBrk="1" hangingPunct="1">
              <a:lnSpc>
                <a:spcPct val="80000"/>
              </a:lnSpc>
            </a:pPr>
            <a:r>
              <a:rPr lang="en-US" sz="2400" dirty="0" smtClean="0"/>
              <a:t>		R5 = load 100(R4)	</a:t>
            </a:r>
            <a:endParaRPr lang="he-IL" sz="2400" dirty="0" smtClean="0"/>
          </a:p>
          <a:p>
            <a:pPr algn="l" rtl="0" eaLnBrk="1" hangingPunct="1">
              <a:lnSpc>
                <a:spcPct val="80000"/>
              </a:lnSpc>
            </a:pPr>
            <a:r>
              <a:rPr lang="en-US" sz="2400" dirty="0" smtClean="0"/>
              <a:t>		R3 = R2+2</a:t>
            </a:r>
          </a:p>
          <a:p>
            <a:pPr algn="l" rtl="0" eaLnBrk="1" hangingPunct="1">
              <a:lnSpc>
                <a:spcPct val="80000"/>
              </a:lnSpc>
            </a:pPr>
            <a:r>
              <a:rPr lang="en-US" sz="2400" dirty="0" smtClean="0"/>
              <a:t>		R5 = R3 + 2</a:t>
            </a:r>
          </a:p>
          <a:p>
            <a:pPr algn="l" rtl="0" eaLnBrk="1" hangingPunct="1">
              <a:lnSpc>
                <a:spcPct val="80000"/>
              </a:lnSpc>
            </a:pPr>
            <a:r>
              <a:rPr lang="en-US" sz="2400" dirty="0" smtClean="0">
                <a:solidFill>
                  <a:srgbClr val="3333CC"/>
                </a:solidFill>
              </a:rPr>
              <a:t>		R6 = 6</a:t>
            </a:r>
          </a:p>
          <a:p>
            <a:pPr algn="l" rtl="0" eaLnBrk="1" hangingPunct="1">
              <a:lnSpc>
                <a:spcPct val="80000"/>
              </a:lnSpc>
            </a:pPr>
            <a:r>
              <a:rPr lang="en-US" sz="2400" dirty="0" smtClean="0">
                <a:solidFill>
                  <a:srgbClr val="FF0000"/>
                </a:solidFill>
              </a:rPr>
              <a:t>		R7 = R</a:t>
            </a:r>
            <a:r>
              <a:rPr lang="he-IL" sz="2400" dirty="0" smtClean="0">
                <a:solidFill>
                  <a:srgbClr val="FF0000"/>
                </a:solidFill>
              </a:rPr>
              <a:t>5</a:t>
            </a:r>
            <a:endParaRPr lang="en-US" sz="2400" dirty="0" smtClean="0">
              <a:solidFill>
                <a:srgbClr val="FF0000"/>
              </a:solidFill>
            </a:endParaRPr>
          </a:p>
          <a:p>
            <a:pPr algn="l" rtl="0" eaLnBrk="1" hangingPunct="1">
              <a:lnSpc>
                <a:spcPct val="80000"/>
              </a:lnSpc>
            </a:pPr>
            <a:r>
              <a:rPr lang="en-US" sz="2400" dirty="0" smtClean="0">
                <a:solidFill>
                  <a:srgbClr val="3333CC"/>
                </a:solidFill>
              </a:rPr>
              <a:t>		R8 = 8</a:t>
            </a:r>
          </a:p>
          <a:p>
            <a:pPr algn="l" rtl="0" eaLnBrk="1" hangingPunct="1">
              <a:lnSpc>
                <a:spcPct val="80000"/>
              </a:lnSpc>
            </a:pPr>
            <a:r>
              <a:rPr lang="en-US" sz="2400" dirty="0" smtClean="0">
                <a:solidFill>
                  <a:srgbClr val="3333CC"/>
                </a:solidFill>
              </a:rPr>
              <a:t>		R9 = 9</a:t>
            </a:r>
          </a:p>
          <a:p>
            <a:pPr algn="l" rtl="0" eaLnBrk="1" hangingPunct="1">
              <a:lnSpc>
                <a:spcPct val="80000"/>
              </a:lnSpc>
            </a:pPr>
            <a:r>
              <a:rPr lang="en-US" sz="2400" dirty="0" smtClean="0"/>
              <a:t>		R1 = R1 + 1</a:t>
            </a:r>
          </a:p>
          <a:p>
            <a:pPr algn="l" rtl="0" eaLnBrk="1" hangingPunct="1">
              <a:lnSpc>
                <a:spcPct val="80000"/>
              </a:lnSpc>
            </a:pPr>
            <a:r>
              <a:rPr lang="en-US" sz="2400" dirty="0" smtClean="0"/>
              <a:t>		IF (R1 &lt; 100) </a:t>
            </a:r>
            <a:r>
              <a:rPr lang="en-US" sz="2400" dirty="0" err="1" smtClean="0"/>
              <a:t>goto</a:t>
            </a:r>
            <a:r>
              <a:rPr lang="en-US" sz="2400" dirty="0" smtClean="0"/>
              <a:t> L1</a:t>
            </a:r>
          </a:p>
          <a:p>
            <a:pPr algn="l" rtl="0" eaLnBrk="1" hangingPunct="1">
              <a:lnSpc>
                <a:spcPct val="80000"/>
              </a:lnSpc>
            </a:pPr>
            <a:r>
              <a:rPr lang="en-US" sz="2400" dirty="0" smtClean="0"/>
              <a:t>L2: 	R4 = 23</a:t>
            </a:r>
          </a:p>
        </p:txBody>
      </p:sp>
      <p:sp>
        <p:nvSpPr>
          <p:cNvPr id="17414" name="Rectangle 3"/>
          <p:cNvSpPr>
            <a:spLocks noChangeArrowheads="1"/>
          </p:cNvSpPr>
          <p:nvPr/>
        </p:nvSpPr>
        <p:spPr bwMode="auto">
          <a:xfrm>
            <a:off x="228600" y="388452"/>
            <a:ext cx="4114800" cy="4893647"/>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l"/>
            <a:r>
              <a:rPr lang="en-US" sz="2400" dirty="0">
                <a:latin typeface="Tahoma" pitchFamily="34" charset="0"/>
              </a:rPr>
              <a:t>	R0 = 0</a:t>
            </a:r>
          </a:p>
          <a:p>
            <a:pPr indent="457200" algn="l"/>
            <a:r>
              <a:rPr lang="en-US" sz="2400" dirty="0">
                <a:latin typeface="Tahoma" pitchFamily="34" charset="0"/>
              </a:rPr>
              <a:t>	R1 = 0</a:t>
            </a:r>
          </a:p>
          <a:p>
            <a:pPr indent="457200" algn="l"/>
            <a:r>
              <a:rPr lang="en-US" sz="2400" dirty="0">
                <a:latin typeface="Tahoma" pitchFamily="34" charset="0"/>
              </a:rPr>
              <a:t>	</a:t>
            </a:r>
            <a:r>
              <a:rPr lang="en-US" sz="2400" dirty="0">
                <a:solidFill>
                  <a:srgbClr val="3333CC"/>
                </a:solidFill>
                <a:latin typeface="Tahoma" pitchFamily="34" charset="0"/>
              </a:rPr>
              <a:t>R4 = 20</a:t>
            </a:r>
          </a:p>
          <a:p>
            <a:pPr indent="457200" algn="l"/>
            <a:r>
              <a:rPr lang="en-US" sz="2400" dirty="0">
                <a:solidFill>
                  <a:srgbClr val="3333CC"/>
                </a:solidFill>
                <a:latin typeface="Tahoma" pitchFamily="34" charset="0"/>
              </a:rPr>
              <a:t>	R6 = 6</a:t>
            </a:r>
          </a:p>
          <a:p>
            <a:pPr indent="457200" algn="l"/>
            <a:r>
              <a:rPr lang="en-US" sz="2400" dirty="0">
                <a:solidFill>
                  <a:srgbClr val="3333CC"/>
                </a:solidFill>
                <a:latin typeface="Tahoma" pitchFamily="34" charset="0"/>
              </a:rPr>
              <a:t>	R8 = 8</a:t>
            </a:r>
          </a:p>
          <a:p>
            <a:pPr indent="457200" algn="l"/>
            <a:r>
              <a:rPr lang="en-US" sz="2400" dirty="0">
                <a:solidFill>
                  <a:srgbClr val="3333CC"/>
                </a:solidFill>
                <a:latin typeface="Tahoma" pitchFamily="34" charset="0"/>
              </a:rPr>
              <a:t>	R9 = 9</a:t>
            </a:r>
          </a:p>
          <a:p>
            <a:pPr indent="457200" algn="l"/>
            <a:r>
              <a:rPr lang="en-US" sz="2400" dirty="0">
                <a:latin typeface="Tahoma" pitchFamily="34" charset="0"/>
              </a:rPr>
              <a:t>L1:	R5 = load 100(R4) 	R3 = R2+2</a:t>
            </a:r>
          </a:p>
          <a:p>
            <a:pPr indent="457200" algn="l"/>
            <a:r>
              <a:rPr lang="en-US" sz="2400" dirty="0">
                <a:latin typeface="Tahoma" pitchFamily="34" charset="0"/>
              </a:rPr>
              <a:t>	R5 = R3 + 2</a:t>
            </a:r>
          </a:p>
          <a:p>
            <a:pPr indent="457200" algn="l"/>
            <a:r>
              <a:rPr lang="en-US" sz="2400" dirty="0">
                <a:latin typeface="Tahoma" pitchFamily="34" charset="0"/>
              </a:rPr>
              <a:t>	R1 = R1 + 1</a:t>
            </a:r>
          </a:p>
          <a:p>
            <a:pPr indent="457200" algn="l"/>
            <a:r>
              <a:rPr lang="en-US" sz="2400" dirty="0">
                <a:latin typeface="Tahoma" pitchFamily="34" charset="0"/>
              </a:rPr>
              <a:t>	IF (R1 &lt; 100) </a:t>
            </a:r>
            <a:r>
              <a:rPr lang="en-US" sz="2400" dirty="0" err="1">
                <a:latin typeface="Tahoma" pitchFamily="34" charset="0"/>
              </a:rPr>
              <a:t>goto</a:t>
            </a:r>
            <a:r>
              <a:rPr lang="en-US" sz="2400" dirty="0">
                <a:latin typeface="Tahoma" pitchFamily="34" charset="0"/>
              </a:rPr>
              <a:t> L1</a:t>
            </a:r>
          </a:p>
          <a:p>
            <a:pPr indent="457200" algn="l"/>
            <a:r>
              <a:rPr lang="en-US" sz="2400" dirty="0">
                <a:solidFill>
                  <a:srgbClr val="FF0000"/>
                </a:solidFill>
                <a:latin typeface="Tahoma" pitchFamily="34" charset="0"/>
              </a:rPr>
              <a:t>	R7 = R5</a:t>
            </a:r>
          </a:p>
          <a:p>
            <a:pPr indent="457200" algn="l"/>
            <a:r>
              <a:rPr lang="en-US" sz="2400" dirty="0" smtClean="0">
                <a:latin typeface="Tahoma" pitchFamily="34" charset="0"/>
              </a:rPr>
              <a:t>L2:R4 </a:t>
            </a:r>
            <a:r>
              <a:rPr lang="en-US" sz="2400" dirty="0">
                <a:latin typeface="Tahoma" pitchFamily="34" charset="0"/>
              </a:rPr>
              <a:t>= 23</a:t>
            </a:r>
          </a:p>
        </p:txBody>
      </p:sp>
      <p:sp>
        <p:nvSpPr>
          <p:cNvPr id="22532" name="Text Box 4"/>
          <p:cNvSpPr txBox="1">
            <a:spLocks noChangeArrowheads="1"/>
          </p:cNvSpPr>
          <p:nvPr/>
        </p:nvSpPr>
        <p:spPr bwMode="auto">
          <a:xfrm>
            <a:off x="381000" y="55467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he-IL" sz="2000" dirty="0">
                <a:latin typeface="Tahoma" pitchFamily="34" charset="0"/>
              </a:rPr>
              <a:t>התכניות זהות. כל השינוי הוא הוצאת הצבות קבועות לרגיסטרים שאינם בשימוש בלולאה אל מחוץ ללולאה.</a:t>
            </a:r>
            <a:endParaRPr lang="en-US" sz="2000"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EE2732CF-C834-4BE9-A5F8-1EAE1ED478CE}" type="slidenum">
              <a:rPr lang="he-IL"/>
              <a:pPr>
                <a:defRPr/>
              </a:pPr>
              <a:t>32</a:t>
            </a:fld>
            <a:endParaRPr lang="en-US"/>
          </a:p>
        </p:txBody>
      </p:sp>
      <p:sp>
        <p:nvSpPr>
          <p:cNvPr id="18437" name="Rectangle 3"/>
          <p:cNvSpPr>
            <a:spLocks noChangeArrowheads="1"/>
          </p:cNvSpPr>
          <p:nvPr/>
        </p:nvSpPr>
        <p:spPr bwMode="auto">
          <a:xfrm>
            <a:off x="228600" y="253911"/>
            <a:ext cx="85613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rtl="1"/>
            <a:r>
              <a:rPr lang="ar-SA" sz="2400" dirty="0">
                <a:latin typeface="Tahoma" pitchFamily="34" charset="0"/>
                <a:ea typeface="Times New Roman" pitchFamily="18" charset="0"/>
                <a:cs typeface="Tahoma" pitchFamily="34" charset="0"/>
              </a:rPr>
              <a:t>(3</a:t>
            </a:r>
            <a:r>
              <a:rPr lang="he-IL" sz="2400" dirty="0">
                <a:latin typeface="Tahoma" pitchFamily="34" charset="0"/>
                <a:ea typeface="Times New Roman" pitchFamily="18" charset="0"/>
                <a:cs typeface="Tahoma" pitchFamily="34" charset="0"/>
              </a:rPr>
              <a:t> נקודות) מה ב- </a:t>
            </a:r>
            <a:r>
              <a:rPr lang="en-US" sz="2400" dirty="0">
                <a:latin typeface="Tahoma" pitchFamily="34" charset="0"/>
                <a:ea typeface="Times New Roman" pitchFamily="18" charset="0"/>
                <a:cs typeface="Tahoma" pitchFamily="34" charset="0"/>
              </a:rPr>
              <a:t>CPI</a:t>
            </a:r>
            <a:r>
              <a:rPr lang="he-IL" sz="2400" dirty="0">
                <a:latin typeface="Tahoma" pitchFamily="34" charset="0"/>
                <a:ea typeface="Times New Roman" pitchFamily="18" charset="0"/>
                <a:cs typeface="Tahoma" pitchFamily="34" charset="0"/>
              </a:rPr>
              <a:t> המקורב של התוכנית הזאת ? </a:t>
            </a:r>
            <a:endParaRPr lang="en-US" sz="2400" dirty="0" smtClean="0">
              <a:latin typeface="Tahoma" pitchFamily="34" charset="0"/>
              <a:ea typeface="Times New Roman" pitchFamily="18" charset="0"/>
              <a:cs typeface="Tahoma" pitchFamily="34" charset="0"/>
            </a:endParaRPr>
          </a:p>
          <a:p>
            <a:pPr rtl="1"/>
            <a:r>
              <a:rPr lang="he-IL" sz="2400" dirty="0" smtClean="0">
                <a:latin typeface="Tahoma" pitchFamily="34" charset="0"/>
                <a:ea typeface="Times New Roman" pitchFamily="18" charset="0"/>
                <a:cs typeface="Tahoma" pitchFamily="34" charset="0"/>
              </a:rPr>
              <a:t>מה </a:t>
            </a:r>
            <a:r>
              <a:rPr lang="he-IL" sz="2400" dirty="0">
                <a:latin typeface="Tahoma" pitchFamily="34" charset="0"/>
                <a:ea typeface="Times New Roman" pitchFamily="18" charset="0"/>
                <a:cs typeface="Tahoma" pitchFamily="34" charset="0"/>
              </a:rPr>
              <a:t>זה אומר לגבי הביצועים של המערכת לפני ואחרי האופטימיזציה ?</a:t>
            </a:r>
            <a:r>
              <a:rPr lang="en-US" sz="2400" dirty="0"/>
              <a:t> </a:t>
            </a:r>
          </a:p>
        </p:txBody>
      </p:sp>
      <p:sp>
        <p:nvSpPr>
          <p:cNvPr id="23556" name="Rectangle 4"/>
          <p:cNvSpPr>
            <a:spLocks noChangeArrowheads="1"/>
          </p:cNvSpPr>
          <p:nvPr/>
        </p:nvSpPr>
        <p:spPr bwMode="auto">
          <a:xfrm>
            <a:off x="228600" y="2210465"/>
            <a:ext cx="856138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rtl="1"/>
            <a:r>
              <a:rPr lang="he-IL" sz="2000" dirty="0">
                <a:solidFill>
                  <a:srgbClr val="3333CC"/>
                </a:solidFill>
                <a:latin typeface="Tahoma" pitchFamily="34" charset="0"/>
                <a:ea typeface="Times New Roman" pitchFamily="18" charset="0"/>
                <a:cs typeface="Tahoma" pitchFamily="34" charset="0"/>
              </a:rPr>
              <a:t>אמנם הקטנו את מספר הפקודות שבלולאה לחמש, אבל כל פעולת </a:t>
            </a:r>
            <a:r>
              <a:rPr lang="en-US" sz="2000" dirty="0">
                <a:solidFill>
                  <a:srgbClr val="3333CC"/>
                </a:solidFill>
                <a:latin typeface="Tahoma" pitchFamily="34" charset="0"/>
                <a:ea typeface="Times New Roman" pitchFamily="18" charset="0"/>
                <a:cs typeface="Tahoma" pitchFamily="34" charset="0"/>
              </a:rPr>
              <a:t>LOAD</a:t>
            </a:r>
            <a:r>
              <a:rPr lang="he-IL" sz="2000" dirty="0">
                <a:solidFill>
                  <a:srgbClr val="3333CC"/>
                </a:solidFill>
                <a:latin typeface="Tahoma" pitchFamily="34" charset="0"/>
                <a:ea typeface="Times New Roman" pitchFamily="18" charset="0"/>
                <a:cs typeface="Tahoma" pitchFamily="34" charset="0"/>
              </a:rPr>
              <a:t> לוקחת חמישה מחזורי שעון, ואי אפשר לבצע את פעולות ה- </a:t>
            </a:r>
            <a:r>
              <a:rPr lang="en-US" sz="2000" dirty="0">
                <a:solidFill>
                  <a:srgbClr val="3333CC"/>
                </a:solidFill>
                <a:latin typeface="Tahoma" pitchFamily="34" charset="0"/>
                <a:ea typeface="Times New Roman" pitchFamily="18" charset="0"/>
                <a:cs typeface="Tahoma" pitchFamily="34" charset="0"/>
              </a:rPr>
              <a:t>LOAD</a:t>
            </a:r>
            <a:r>
              <a:rPr lang="he-IL" sz="2000" dirty="0">
                <a:solidFill>
                  <a:srgbClr val="3333CC"/>
                </a:solidFill>
                <a:latin typeface="Tahoma" pitchFamily="34" charset="0"/>
                <a:ea typeface="Times New Roman" pitchFamily="18" charset="0"/>
                <a:cs typeface="Tahoma" pitchFamily="34" charset="0"/>
              </a:rPr>
              <a:t> במקביל, לכן ידרשו 5 מחזורי שעון כדי שכל לולאה תסתיים.</a:t>
            </a:r>
          </a:p>
          <a:p>
            <a:pPr rtl="1"/>
            <a:endParaRPr lang="en-US" sz="2000" dirty="0" smtClean="0">
              <a:solidFill>
                <a:srgbClr val="3333CC"/>
              </a:solidFill>
              <a:latin typeface="Tahoma" pitchFamily="34" charset="0"/>
              <a:ea typeface="Times New Roman" pitchFamily="18" charset="0"/>
              <a:cs typeface="Tahoma" pitchFamily="34" charset="0"/>
            </a:endParaRPr>
          </a:p>
          <a:p>
            <a:pPr rtl="1"/>
            <a:endParaRPr lang="he-IL" sz="2000" dirty="0">
              <a:solidFill>
                <a:srgbClr val="3333CC"/>
              </a:solidFill>
              <a:latin typeface="Tahoma" pitchFamily="34" charset="0"/>
              <a:ea typeface="Times New Roman" pitchFamily="18" charset="0"/>
              <a:cs typeface="Tahoma" pitchFamily="34" charset="0"/>
            </a:endParaRPr>
          </a:p>
          <a:p>
            <a:pPr rtl="1"/>
            <a:r>
              <a:rPr lang="he-IL" sz="2000" dirty="0">
                <a:solidFill>
                  <a:srgbClr val="3333CC"/>
                </a:solidFill>
                <a:latin typeface="Tahoma" pitchFamily="34" charset="0"/>
                <a:ea typeface="Times New Roman" pitchFamily="18" charset="0"/>
                <a:cs typeface="Tahoma" pitchFamily="34" charset="0"/>
              </a:rPr>
              <a:t>מבחינת הביצועים – לא יהיה שינוי!!</a:t>
            </a:r>
          </a:p>
          <a:p>
            <a:pPr rtl="1"/>
            <a:r>
              <a:rPr lang="he-IL" sz="2000" dirty="0">
                <a:solidFill>
                  <a:srgbClr val="3333CC"/>
                </a:solidFill>
                <a:latin typeface="Tahoma" pitchFamily="34" charset="0"/>
                <a:ea typeface="Times New Roman" pitchFamily="18" charset="0"/>
                <a:cs typeface="Tahoma" pitchFamily="34" charset="0"/>
              </a:rPr>
              <a:t>זמן הריצה הוא </a:t>
            </a:r>
            <a:r>
              <a:rPr lang="en-US" sz="2000" dirty="0">
                <a:solidFill>
                  <a:srgbClr val="3333CC"/>
                </a:solidFill>
                <a:latin typeface="Tahoma" pitchFamily="34" charset="0"/>
                <a:ea typeface="Times New Roman" pitchFamily="18" charset="0"/>
                <a:cs typeface="Tahoma" pitchFamily="34" charset="0"/>
              </a:rPr>
              <a:t>CC*CPI*IC</a:t>
            </a:r>
            <a:r>
              <a:rPr lang="he-IL" sz="2000" dirty="0">
                <a:solidFill>
                  <a:srgbClr val="3333CC"/>
                </a:solidFill>
                <a:latin typeface="Tahoma" pitchFamily="34" charset="0"/>
                <a:ea typeface="Times New Roman" pitchFamily="18" charset="0"/>
                <a:cs typeface="Tahoma" pitchFamily="34" charset="0"/>
              </a:rPr>
              <a:t>, אמנם ה- </a:t>
            </a:r>
            <a:r>
              <a:rPr lang="en-US" sz="2000" dirty="0">
                <a:solidFill>
                  <a:srgbClr val="3333CC"/>
                </a:solidFill>
                <a:latin typeface="Tahoma" pitchFamily="34" charset="0"/>
                <a:ea typeface="Times New Roman" pitchFamily="18" charset="0"/>
                <a:cs typeface="Tahoma" pitchFamily="34" charset="0"/>
              </a:rPr>
              <a:t>CPI</a:t>
            </a:r>
            <a:r>
              <a:rPr lang="he-IL" sz="2000" dirty="0">
                <a:solidFill>
                  <a:srgbClr val="3333CC"/>
                </a:solidFill>
                <a:latin typeface="Tahoma" pitchFamily="34" charset="0"/>
                <a:ea typeface="Times New Roman" pitchFamily="18" charset="0"/>
                <a:cs typeface="Tahoma" pitchFamily="34" charset="0"/>
              </a:rPr>
              <a:t> גדל פי 2 בקרוב אבל ה- </a:t>
            </a:r>
            <a:r>
              <a:rPr lang="en-US" sz="2000" dirty="0">
                <a:solidFill>
                  <a:srgbClr val="3333CC"/>
                </a:solidFill>
                <a:latin typeface="Tahoma" pitchFamily="34" charset="0"/>
                <a:ea typeface="Times New Roman" pitchFamily="18" charset="0"/>
                <a:cs typeface="Tahoma" pitchFamily="34" charset="0"/>
              </a:rPr>
              <a:t>IC</a:t>
            </a:r>
            <a:r>
              <a:rPr lang="he-IL" sz="2000" dirty="0">
                <a:solidFill>
                  <a:srgbClr val="3333CC"/>
                </a:solidFill>
                <a:latin typeface="Tahoma" pitchFamily="34" charset="0"/>
                <a:ea typeface="Times New Roman" pitchFamily="18" charset="0"/>
                <a:cs typeface="Tahoma" pitchFamily="34" charset="0"/>
              </a:rPr>
              <a:t> קטן פי 2 בקרוב.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0B49CA2-8587-4B1E-B6F8-A04BAD25C066}" type="slidenum">
              <a:rPr lang="he-IL"/>
              <a:pPr>
                <a:defRPr/>
              </a:pPr>
              <a:t>33</a:t>
            </a:fld>
            <a:endParaRPr lang="en-US"/>
          </a:p>
        </p:txBody>
      </p:sp>
      <p:sp>
        <p:nvSpPr>
          <p:cNvPr id="19461" name="Rectangle 2"/>
          <p:cNvSpPr>
            <a:spLocks noChangeArrowheads="1"/>
          </p:cNvSpPr>
          <p:nvPr/>
        </p:nvSpPr>
        <p:spPr bwMode="auto">
          <a:xfrm>
            <a:off x="228600" y="381000"/>
            <a:ext cx="856138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rtl="1"/>
            <a:r>
              <a:rPr lang="he-IL" sz="2400" dirty="0">
                <a:latin typeface="Tahoma" pitchFamily="34" charset="0"/>
              </a:rPr>
              <a:t>על מנת לשפר את ביצועי המערכת הוספנו עוד יחידת </a:t>
            </a:r>
            <a:r>
              <a:rPr lang="en-US" sz="2400" dirty="0">
                <a:latin typeface="Tahoma" pitchFamily="34" charset="0"/>
              </a:rPr>
              <a:t>ALU</a:t>
            </a:r>
            <a:r>
              <a:rPr lang="ar-SA" sz="2400" dirty="0">
                <a:latin typeface="Tahoma" pitchFamily="34" charset="0"/>
              </a:rPr>
              <a:t> </a:t>
            </a:r>
            <a:r>
              <a:rPr lang="en-US" sz="2400" dirty="0">
                <a:latin typeface="Tahoma" pitchFamily="34" charset="0"/>
              </a:rPr>
              <a:t>INTEGER</a:t>
            </a:r>
            <a:r>
              <a:rPr lang="ar-SA" sz="2400" dirty="0">
                <a:latin typeface="Tahoma" pitchFamily="34" charset="0"/>
              </a:rPr>
              <a:t> </a:t>
            </a:r>
            <a:r>
              <a:rPr lang="he-IL" sz="2400" dirty="0">
                <a:latin typeface="Tahoma" pitchFamily="34" charset="0"/>
              </a:rPr>
              <a:t>(קרי יש עכשיו שלוש). </a:t>
            </a:r>
          </a:p>
          <a:p>
            <a:pPr rtl="1"/>
            <a:endParaRPr lang="he-IL" sz="2400" dirty="0">
              <a:latin typeface="Tahoma" pitchFamily="34" charset="0"/>
            </a:endParaRPr>
          </a:p>
          <a:p>
            <a:pPr rtl="1"/>
            <a:r>
              <a:rPr lang="ar-SA" sz="2400" dirty="0">
                <a:latin typeface="Tahoma" pitchFamily="34" charset="0"/>
              </a:rPr>
              <a:t>(5</a:t>
            </a:r>
            <a:r>
              <a:rPr lang="he-IL" sz="2400" dirty="0">
                <a:latin typeface="Tahoma" pitchFamily="34" charset="0"/>
              </a:rPr>
              <a:t> נקודות) האם שופר ה- </a:t>
            </a:r>
            <a:r>
              <a:rPr lang="en-US" sz="2400" dirty="0">
                <a:latin typeface="Tahoma" pitchFamily="34" charset="0"/>
              </a:rPr>
              <a:t>CPI</a:t>
            </a:r>
            <a:r>
              <a:rPr lang="he-IL" sz="2400" dirty="0">
                <a:latin typeface="Tahoma" pitchFamily="34" charset="0"/>
              </a:rPr>
              <a:t> של המערכת ביחס לתוכנית הראשונה, אם כן בכמה? </a:t>
            </a:r>
            <a:endParaRPr lang="en-US" sz="2400" dirty="0">
              <a:latin typeface="Tahoma" pitchFamily="34" charset="0"/>
            </a:endParaRPr>
          </a:p>
        </p:txBody>
      </p:sp>
      <p:sp>
        <p:nvSpPr>
          <p:cNvPr id="24579" name="Rectangle 3"/>
          <p:cNvSpPr>
            <a:spLocks noChangeArrowheads="1"/>
          </p:cNvSpPr>
          <p:nvPr/>
        </p:nvSpPr>
        <p:spPr bwMode="auto">
          <a:xfrm>
            <a:off x="152400" y="2357864"/>
            <a:ext cx="8561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rtl="1"/>
            <a:r>
              <a:rPr lang="he-IL" sz="2400" dirty="0">
                <a:solidFill>
                  <a:srgbClr val="3333CC"/>
                </a:solidFill>
                <a:latin typeface="Tahoma" pitchFamily="34" charset="0"/>
                <a:ea typeface="Times New Roman" pitchFamily="18" charset="0"/>
                <a:cs typeface="Tahoma" pitchFamily="34" charset="0"/>
              </a:rPr>
              <a:t>לא, היות וה- </a:t>
            </a:r>
            <a:r>
              <a:rPr lang="en-US" sz="2400" dirty="0">
                <a:solidFill>
                  <a:srgbClr val="3333CC"/>
                </a:solidFill>
                <a:latin typeface="Tahoma" pitchFamily="34" charset="0"/>
                <a:ea typeface="Times New Roman" pitchFamily="18" charset="0"/>
                <a:cs typeface="Tahoma" pitchFamily="34" charset="0"/>
              </a:rPr>
              <a:t>structural hazard</a:t>
            </a:r>
            <a:r>
              <a:rPr lang="he-IL" sz="2400" dirty="0">
                <a:solidFill>
                  <a:srgbClr val="3333CC"/>
                </a:solidFill>
                <a:latin typeface="Tahoma" pitchFamily="34" charset="0"/>
                <a:ea typeface="Times New Roman" pitchFamily="18" charset="0"/>
                <a:cs typeface="Tahoma" pitchFamily="34" charset="0"/>
              </a:rPr>
              <a:t> לא גורם לעיכובים, הוספת יחידת </a:t>
            </a:r>
            <a:r>
              <a:rPr lang="en-US" sz="2400" dirty="0">
                <a:solidFill>
                  <a:srgbClr val="3333CC"/>
                </a:solidFill>
                <a:latin typeface="Tahoma" pitchFamily="34" charset="0"/>
                <a:ea typeface="Times New Roman" pitchFamily="18" charset="0"/>
                <a:cs typeface="Tahoma" pitchFamily="34" charset="0"/>
              </a:rPr>
              <a:t>ALU</a:t>
            </a:r>
            <a:r>
              <a:rPr lang="he-IL" sz="2400" dirty="0">
                <a:solidFill>
                  <a:srgbClr val="3333CC"/>
                </a:solidFill>
                <a:latin typeface="Tahoma" pitchFamily="34" charset="0"/>
                <a:ea typeface="Times New Roman" pitchFamily="18" charset="0"/>
                <a:cs typeface="Tahoma" pitchFamily="34" charset="0"/>
              </a:rPr>
              <a:t> נוספת לא תשנה דבר בריצת התכנית.</a:t>
            </a:r>
          </a:p>
        </p:txBody>
      </p:sp>
      <p:sp>
        <p:nvSpPr>
          <p:cNvPr id="24580" name="Text Box 4"/>
          <p:cNvSpPr txBox="1">
            <a:spLocks noChangeArrowheads="1"/>
          </p:cNvSpPr>
          <p:nvPr/>
        </p:nvSpPr>
        <p:spPr bwMode="auto">
          <a:xfrm>
            <a:off x="609600" y="3729335"/>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ar-SA" sz="2400" dirty="0">
                <a:latin typeface="Tahoma" pitchFamily="34" charset="0"/>
              </a:rPr>
              <a:t>(5</a:t>
            </a:r>
            <a:r>
              <a:rPr lang="he-IL" sz="2400" dirty="0">
                <a:latin typeface="Tahoma" pitchFamily="34" charset="0"/>
              </a:rPr>
              <a:t> נקודות) הציעו שפור נוסף לחומרת המערכת (בנוסף ל-</a:t>
            </a:r>
            <a:r>
              <a:rPr lang="en-US" sz="2400" dirty="0">
                <a:latin typeface="Tahoma" pitchFamily="34" charset="0"/>
              </a:rPr>
              <a:t>ALU</a:t>
            </a:r>
            <a:r>
              <a:rPr lang="he-IL" sz="2400" dirty="0">
                <a:latin typeface="Tahoma" pitchFamily="34" charset="0"/>
              </a:rPr>
              <a:t> השלישי)  שישפר את ביצועי התוכנית השניה ביחס לביצועים שחישבתם בסעיף הקודם (</a:t>
            </a:r>
            <a:r>
              <a:rPr lang="en-US" sz="2400" dirty="0">
                <a:latin typeface="Tahoma" pitchFamily="34" charset="0"/>
              </a:rPr>
              <a:t>a</a:t>
            </a:r>
            <a:r>
              <a:rPr lang="ar-SA" sz="2400" dirty="0">
                <a:latin typeface="Tahoma" pitchFamily="34" charset="0"/>
              </a:rPr>
              <a:t>). </a:t>
            </a:r>
            <a:endParaRPr lang="en-US" sz="2400" dirty="0">
              <a:latin typeface="Tahoma" pitchFamily="34" charset="0"/>
            </a:endParaRPr>
          </a:p>
        </p:txBody>
      </p:sp>
      <p:sp>
        <p:nvSpPr>
          <p:cNvPr id="24581" name="Text Box 5"/>
          <p:cNvSpPr txBox="1">
            <a:spLocks noChangeArrowheads="1"/>
          </p:cNvSpPr>
          <p:nvPr/>
        </p:nvSpPr>
        <p:spPr bwMode="auto">
          <a:xfrm>
            <a:off x="609600" y="5177135"/>
            <a:ext cx="807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spcBef>
                <a:spcPct val="50000"/>
              </a:spcBef>
            </a:pPr>
            <a:r>
              <a:rPr lang="he-IL" sz="2400" dirty="0">
                <a:solidFill>
                  <a:srgbClr val="3333CC"/>
                </a:solidFill>
                <a:latin typeface="Tahoma" pitchFamily="34" charset="0"/>
              </a:rPr>
              <a:t>למשל פעולת </a:t>
            </a:r>
            <a:r>
              <a:rPr lang="en-US" sz="2400" dirty="0">
                <a:solidFill>
                  <a:srgbClr val="3333CC"/>
                </a:solidFill>
                <a:latin typeface="Tahoma" pitchFamily="34" charset="0"/>
              </a:rPr>
              <a:t>LD</a:t>
            </a:r>
            <a:r>
              <a:rPr lang="he-IL" sz="2400" dirty="0">
                <a:solidFill>
                  <a:srgbClr val="3333CC"/>
                </a:solidFill>
                <a:latin typeface="Tahoma" pitchFamily="34" charset="0"/>
              </a:rPr>
              <a:t> מהירה יותר או ביצוע מקבילי של פעולות </a:t>
            </a:r>
            <a:r>
              <a:rPr lang="en-US" sz="2400" dirty="0">
                <a:solidFill>
                  <a:srgbClr val="3333CC"/>
                </a:solidFill>
                <a:latin typeface="Tahoma" pitchFamily="34" charset="0"/>
              </a:rPr>
              <a:t>LD</a:t>
            </a:r>
            <a:r>
              <a:rPr lang="ar-SA" sz="2400" dirty="0">
                <a:solidFill>
                  <a:srgbClr val="3333CC"/>
                </a:solidFill>
                <a:latin typeface="Tahoma" pitchFamily="34" charset="0"/>
              </a:rPr>
              <a:t>.</a:t>
            </a:r>
            <a:endParaRPr lang="en-US" sz="2400" dirty="0">
              <a:solidFill>
                <a:srgbClr val="3333CC"/>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P spid="245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a:defRPr/>
            </a:pPr>
            <a:fld id="{0D48DADF-3DFD-447B-9635-526B0296FF30}" type="slidenum">
              <a:rPr lang="he-IL"/>
              <a:pPr>
                <a:defRPr/>
              </a:pPr>
              <a:t>34</a:t>
            </a:fld>
            <a:endParaRPr lang="en-US"/>
          </a:p>
        </p:txBody>
      </p:sp>
      <p:sp>
        <p:nvSpPr>
          <p:cNvPr id="20485" name="Rectangle 2"/>
          <p:cNvSpPr>
            <a:spLocks noGrp="1" noChangeArrowheads="1"/>
          </p:cNvSpPr>
          <p:nvPr>
            <p:ph type="title"/>
          </p:nvPr>
        </p:nvSpPr>
        <p:spPr>
          <a:xfrm>
            <a:off x="457200" y="152400"/>
            <a:ext cx="8229600" cy="487362"/>
          </a:xfrm>
        </p:spPr>
        <p:txBody>
          <a:bodyPr/>
          <a:lstStyle/>
          <a:p>
            <a:pPr eaLnBrk="1" hangingPunct="1"/>
            <a:r>
              <a:rPr lang="he-IL" sz="3200" dirty="0" smtClean="0">
                <a:solidFill>
                  <a:srgbClr val="3333CC"/>
                </a:solidFill>
              </a:rPr>
              <a:t>שאלה 2 – חיזוי הסתעפויות (35 נק')</a:t>
            </a:r>
            <a:endParaRPr lang="en-US" sz="3200" dirty="0" smtClean="0">
              <a:solidFill>
                <a:srgbClr val="3333CC"/>
              </a:solidFill>
            </a:endParaRPr>
          </a:p>
        </p:txBody>
      </p:sp>
      <p:sp>
        <p:nvSpPr>
          <p:cNvPr id="20486" name="Rectangle 3"/>
          <p:cNvSpPr>
            <a:spLocks noGrp="1" noChangeArrowheads="1"/>
          </p:cNvSpPr>
          <p:nvPr>
            <p:ph type="body" idx="1"/>
          </p:nvPr>
        </p:nvSpPr>
        <p:spPr>
          <a:xfrm>
            <a:off x="457200" y="1066800"/>
            <a:ext cx="8229600" cy="5059363"/>
          </a:xfrm>
        </p:spPr>
        <p:txBody>
          <a:bodyPr/>
          <a:lstStyle/>
          <a:p>
            <a:pPr marL="0" indent="0" eaLnBrk="1" hangingPunct="1"/>
            <a:r>
              <a:rPr lang="he-IL" sz="2000" dirty="0" smtClean="0"/>
              <a:t>חברת </a:t>
            </a:r>
            <a:r>
              <a:rPr lang="en-US" sz="2000" dirty="0" smtClean="0"/>
              <a:t>SHABAT</a:t>
            </a:r>
            <a:r>
              <a:rPr lang="he-IL" sz="2000" dirty="0" smtClean="0"/>
              <a:t> החלה לשווק את המעבד המצונר (</a:t>
            </a:r>
            <a:r>
              <a:rPr lang="en-US" sz="2000" dirty="0" smtClean="0"/>
              <a:t>pipeline</a:t>
            </a:r>
            <a:r>
              <a:rPr lang="ar-SA" sz="2000" dirty="0" smtClean="0"/>
              <a:t>) </a:t>
            </a:r>
            <a:r>
              <a:rPr lang="he-IL" sz="2000" dirty="0" smtClean="0"/>
              <a:t>הבא:</a:t>
            </a:r>
          </a:p>
          <a:p>
            <a:pPr marL="0" indent="0" eaLnBrk="1" hangingPunct="1"/>
            <a:endParaRPr lang="he-IL" sz="2000" dirty="0" smtClean="0"/>
          </a:p>
          <a:p>
            <a:pPr marL="0" indent="0" eaLnBrk="1" hangingPunct="1"/>
            <a:endParaRPr lang="he-IL" sz="2000" dirty="0" smtClean="0"/>
          </a:p>
          <a:p>
            <a:pPr marL="0" indent="0" eaLnBrk="1" hangingPunct="1"/>
            <a:endParaRPr lang="he-IL" sz="2000" dirty="0" smtClean="0"/>
          </a:p>
          <a:p>
            <a:pPr marL="0" indent="0" eaLnBrk="1" hangingPunct="1"/>
            <a:endParaRPr lang="en-US" sz="2000" dirty="0" smtClean="0"/>
          </a:p>
          <a:p>
            <a:pPr marL="0" indent="0" eaLnBrk="1" hangingPunct="1"/>
            <a:endParaRPr lang="he-IL" sz="2000" dirty="0" smtClean="0"/>
          </a:p>
          <a:p>
            <a:pPr marL="0" indent="0" eaLnBrk="1" hangingPunct="1"/>
            <a:r>
              <a:rPr lang="he-IL" sz="2000" dirty="0" smtClean="0"/>
              <a:t>כל מלבן מסמן תחנה ב-</a:t>
            </a:r>
            <a:r>
              <a:rPr lang="en-US" sz="2000" dirty="0" smtClean="0"/>
              <a:t>pipeline</a:t>
            </a:r>
            <a:r>
              <a:rPr lang="ar-SA" sz="2000" dirty="0" smtClean="0"/>
              <a:t>, </a:t>
            </a:r>
            <a:r>
              <a:rPr lang="he-IL" sz="2000" dirty="0" smtClean="0"/>
              <a:t>וכל שלב ב-</a:t>
            </a:r>
            <a:r>
              <a:rPr lang="en-US" sz="2000" dirty="0" smtClean="0"/>
              <a:t> pipe</a:t>
            </a:r>
            <a:r>
              <a:rPr lang="he-IL" sz="2000" dirty="0" smtClean="0"/>
              <a:t> לוקח מחזור שעון אחד</a:t>
            </a:r>
            <a:endParaRPr lang="en-US" sz="2000" dirty="0" smtClean="0"/>
          </a:p>
          <a:p>
            <a:pPr marL="0" indent="0" eaLnBrk="1" hangingPunct="1"/>
            <a:endParaRPr lang="he-IL" sz="2000" dirty="0" smtClean="0"/>
          </a:p>
          <a:p>
            <a:pPr marL="0" indent="0" eaLnBrk="1" hangingPunct="1"/>
            <a:r>
              <a:rPr lang="he-IL" sz="2000" dirty="0" smtClean="0"/>
              <a:t>ידוע כי הבאת הפקודה מהזיכרון  (</a:t>
            </a:r>
            <a:r>
              <a:rPr lang="en-US" sz="2000" dirty="0" smtClean="0"/>
              <a:t>FETCH</a:t>
            </a:r>
            <a:r>
              <a:rPr lang="he-IL" sz="2000" dirty="0" smtClean="0"/>
              <a:t>) מתבצע בשלב הראשון של ה-</a:t>
            </a:r>
            <a:r>
              <a:rPr lang="en-US" sz="2000" dirty="0" smtClean="0"/>
              <a:t>pipeline</a:t>
            </a:r>
            <a:r>
              <a:rPr lang="he-IL" sz="2000" dirty="0" smtClean="0"/>
              <a:t> שבו גם מצוי רגיסטר </a:t>
            </a:r>
            <a:r>
              <a:rPr lang="en-US" sz="2000" dirty="0" smtClean="0"/>
              <a:t>PC</a:t>
            </a:r>
            <a:endParaRPr lang="en-US" sz="2000" dirty="0"/>
          </a:p>
          <a:p>
            <a:pPr marL="0" indent="0" eaLnBrk="1" hangingPunct="1"/>
            <a:r>
              <a:rPr lang="ar-SA" sz="2000" dirty="0" smtClean="0"/>
              <a:t> </a:t>
            </a:r>
            <a:r>
              <a:rPr lang="he-IL" sz="2000" dirty="0" smtClean="0"/>
              <a:t>הכרעת הסתעפות (</a:t>
            </a:r>
            <a:r>
              <a:rPr lang="en-US" sz="2000" dirty="0" smtClean="0">
                <a:solidFill>
                  <a:srgbClr val="3333CC"/>
                </a:solidFill>
              </a:rPr>
              <a:t>Branch Resolution</a:t>
            </a:r>
            <a:r>
              <a:rPr lang="he-IL" sz="2000" dirty="0" smtClean="0"/>
              <a:t>) מתבצע בשלב </a:t>
            </a:r>
            <a:r>
              <a:rPr lang="en-US" sz="2000" dirty="0" smtClean="0"/>
              <a:t>E</a:t>
            </a:r>
            <a:r>
              <a:rPr lang="ar-SA" sz="2000" dirty="0" smtClean="0"/>
              <a:t>, </a:t>
            </a:r>
            <a:r>
              <a:rPr lang="he-IL" sz="2000" dirty="0" smtClean="0"/>
              <a:t>כלומר רק כאשר פקודת ה</a:t>
            </a:r>
            <a:r>
              <a:rPr lang="ar-SA" sz="2000" dirty="0" smtClean="0"/>
              <a:t>-</a:t>
            </a:r>
            <a:r>
              <a:rPr lang="en-US" sz="2000" dirty="0" smtClean="0"/>
              <a:t>Branch</a:t>
            </a:r>
            <a:r>
              <a:rPr lang="he-IL" sz="2000" dirty="0" smtClean="0"/>
              <a:t> מגיעה לשלב </a:t>
            </a:r>
            <a:r>
              <a:rPr lang="en-US" sz="2000" dirty="0" smtClean="0"/>
              <a:t>E</a:t>
            </a:r>
            <a:r>
              <a:rPr lang="he-IL" sz="2000" dirty="0" smtClean="0"/>
              <a:t> תנאי הקפיצה נבדק. הניחו כי בשלב זה ידוע גם ערכה של כתובת הקפיצה הנכונה וניתן לטעון אותה ל- </a:t>
            </a:r>
            <a:r>
              <a:rPr lang="en-US" sz="2000" dirty="0" smtClean="0"/>
              <a:t>PC</a:t>
            </a:r>
            <a:r>
              <a:rPr lang="he-IL" sz="2000" dirty="0" smtClean="0"/>
              <a:t> במידת הצורך.</a:t>
            </a:r>
            <a:r>
              <a:rPr lang="he-IL" sz="2800" dirty="0" smtClean="0"/>
              <a:t> </a:t>
            </a:r>
            <a:endParaRPr lang="en-US" sz="2800" dirty="0" smtClean="0"/>
          </a:p>
        </p:txBody>
      </p:sp>
      <p:grpSp>
        <p:nvGrpSpPr>
          <p:cNvPr id="20487" name="Group 4"/>
          <p:cNvGrpSpPr>
            <a:grpSpLocks/>
          </p:cNvGrpSpPr>
          <p:nvPr/>
        </p:nvGrpSpPr>
        <p:grpSpPr bwMode="auto">
          <a:xfrm>
            <a:off x="914400" y="1828800"/>
            <a:ext cx="4943475" cy="942975"/>
            <a:chOff x="1170" y="4467"/>
            <a:chExt cx="7785" cy="1485"/>
          </a:xfrm>
        </p:grpSpPr>
        <p:grpSp>
          <p:nvGrpSpPr>
            <p:cNvPr id="20488" name="Group 5"/>
            <p:cNvGrpSpPr>
              <a:grpSpLocks/>
            </p:cNvGrpSpPr>
            <p:nvPr/>
          </p:nvGrpSpPr>
          <p:grpSpPr bwMode="auto">
            <a:xfrm>
              <a:off x="1170" y="4467"/>
              <a:ext cx="1200" cy="1485"/>
              <a:chOff x="1170" y="2535"/>
              <a:chExt cx="1200" cy="1485"/>
            </a:xfrm>
          </p:grpSpPr>
          <p:sp>
            <p:nvSpPr>
              <p:cNvPr id="20505" name="Text Box 6"/>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PC</a:t>
                </a:r>
                <a:endParaRPr lang="en-US"/>
              </a:p>
            </p:txBody>
          </p:sp>
          <p:sp>
            <p:nvSpPr>
              <p:cNvPr id="20506" name="Line 7"/>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489" name="Group 8"/>
            <p:cNvGrpSpPr>
              <a:grpSpLocks/>
            </p:cNvGrpSpPr>
            <p:nvPr/>
          </p:nvGrpSpPr>
          <p:grpSpPr bwMode="auto">
            <a:xfrm>
              <a:off x="2370" y="4467"/>
              <a:ext cx="1200" cy="1485"/>
              <a:chOff x="1170" y="2535"/>
              <a:chExt cx="1200" cy="1485"/>
            </a:xfrm>
          </p:grpSpPr>
          <p:sp>
            <p:nvSpPr>
              <p:cNvPr id="20503" name="Text Box 9"/>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A</a:t>
                </a:r>
                <a:endParaRPr lang="en-US"/>
              </a:p>
            </p:txBody>
          </p:sp>
          <p:sp>
            <p:nvSpPr>
              <p:cNvPr id="20504" name="Line 10"/>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490" name="Group 11"/>
            <p:cNvGrpSpPr>
              <a:grpSpLocks/>
            </p:cNvGrpSpPr>
            <p:nvPr/>
          </p:nvGrpSpPr>
          <p:grpSpPr bwMode="auto">
            <a:xfrm>
              <a:off x="3570" y="4467"/>
              <a:ext cx="1200" cy="1485"/>
              <a:chOff x="1170" y="2535"/>
              <a:chExt cx="1200" cy="1485"/>
            </a:xfrm>
          </p:grpSpPr>
          <p:sp>
            <p:nvSpPr>
              <p:cNvPr id="20501" name="Text Box 12"/>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B</a:t>
                </a:r>
                <a:endParaRPr lang="en-US"/>
              </a:p>
            </p:txBody>
          </p:sp>
          <p:sp>
            <p:nvSpPr>
              <p:cNvPr id="20502" name="Line 13"/>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491" name="Group 14"/>
            <p:cNvGrpSpPr>
              <a:grpSpLocks/>
            </p:cNvGrpSpPr>
            <p:nvPr/>
          </p:nvGrpSpPr>
          <p:grpSpPr bwMode="auto">
            <a:xfrm>
              <a:off x="4770" y="4467"/>
              <a:ext cx="1200" cy="1485"/>
              <a:chOff x="1170" y="2535"/>
              <a:chExt cx="1200" cy="1485"/>
            </a:xfrm>
          </p:grpSpPr>
          <p:sp>
            <p:nvSpPr>
              <p:cNvPr id="20499" name="Text Box 15"/>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C</a:t>
                </a:r>
                <a:endParaRPr lang="en-US"/>
              </a:p>
            </p:txBody>
          </p:sp>
          <p:sp>
            <p:nvSpPr>
              <p:cNvPr id="20500" name="Line 16"/>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492" name="Group 17"/>
            <p:cNvGrpSpPr>
              <a:grpSpLocks/>
            </p:cNvGrpSpPr>
            <p:nvPr/>
          </p:nvGrpSpPr>
          <p:grpSpPr bwMode="auto">
            <a:xfrm>
              <a:off x="5970" y="4467"/>
              <a:ext cx="1200" cy="1485"/>
              <a:chOff x="1170" y="2535"/>
              <a:chExt cx="1200" cy="1485"/>
            </a:xfrm>
          </p:grpSpPr>
          <p:sp>
            <p:nvSpPr>
              <p:cNvPr id="20497" name="Text Box 18"/>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D</a:t>
                </a:r>
                <a:endParaRPr lang="en-US"/>
              </a:p>
            </p:txBody>
          </p:sp>
          <p:sp>
            <p:nvSpPr>
              <p:cNvPr id="20498" name="Line 19"/>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493" name="Group 20"/>
            <p:cNvGrpSpPr>
              <a:grpSpLocks/>
            </p:cNvGrpSpPr>
            <p:nvPr/>
          </p:nvGrpSpPr>
          <p:grpSpPr bwMode="auto">
            <a:xfrm>
              <a:off x="7170" y="4467"/>
              <a:ext cx="1200" cy="1485"/>
              <a:chOff x="1170" y="2535"/>
              <a:chExt cx="1200" cy="1485"/>
            </a:xfrm>
          </p:grpSpPr>
          <p:sp>
            <p:nvSpPr>
              <p:cNvPr id="20495" name="Text Box 21"/>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E</a:t>
                </a:r>
                <a:endParaRPr lang="en-US"/>
              </a:p>
            </p:txBody>
          </p:sp>
          <p:sp>
            <p:nvSpPr>
              <p:cNvPr id="20496" name="Line 22"/>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0494" name="Text Box 23"/>
            <p:cNvSpPr txBox="1">
              <a:spLocks noChangeArrowheads="1"/>
            </p:cNvSpPr>
            <p:nvPr/>
          </p:nvSpPr>
          <p:spPr bwMode="auto">
            <a:xfrm>
              <a:off x="8370" y="4467"/>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F</a:t>
              </a:r>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322DC896-1BF9-4790-9738-1E6392CCBB4F}" type="slidenum">
              <a:rPr lang="he-IL"/>
              <a:pPr>
                <a:defRPr/>
              </a:pPr>
              <a:t>35</a:t>
            </a:fld>
            <a:endParaRPr lang="en-US"/>
          </a:p>
        </p:txBody>
      </p:sp>
      <p:sp>
        <p:nvSpPr>
          <p:cNvPr id="21509" name="Rectangle 4"/>
          <p:cNvSpPr>
            <a:spLocks noChangeArrowheads="1"/>
          </p:cNvSpPr>
          <p:nvPr/>
        </p:nvSpPr>
        <p:spPr bwMode="auto">
          <a:xfrm>
            <a:off x="5261699" y="302746"/>
            <a:ext cx="3339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rtl="1"/>
            <a:r>
              <a:rPr lang="he-IL" sz="2800">
                <a:solidFill>
                  <a:srgbClr val="3333CC"/>
                </a:solidFill>
                <a:latin typeface="Wingdings 2" pitchFamily="18" charset="2"/>
              </a:rPr>
              <a:t>נתונה תוכנית (חלקית):</a:t>
            </a:r>
          </a:p>
        </p:txBody>
      </p:sp>
      <p:sp>
        <p:nvSpPr>
          <p:cNvPr id="21510" name="AutoShape 7"/>
          <p:cNvSpPr>
            <a:spLocks/>
          </p:cNvSpPr>
          <p:nvPr/>
        </p:nvSpPr>
        <p:spPr bwMode="auto">
          <a:xfrm>
            <a:off x="4572000" y="2968625"/>
            <a:ext cx="342900" cy="533400"/>
          </a:xfrm>
          <a:prstGeom prst="rightBrace">
            <a:avLst>
              <a:gd name="adj1" fmla="val 1296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1" name="Text Box 6"/>
          <p:cNvSpPr txBox="1">
            <a:spLocks noChangeArrowheads="1"/>
          </p:cNvSpPr>
          <p:nvPr/>
        </p:nvSpPr>
        <p:spPr bwMode="auto">
          <a:xfrm>
            <a:off x="4953000" y="2892425"/>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r>
              <a:rPr lang="he-IL" sz="2000">
                <a:latin typeface="Tahoma" pitchFamily="34" charset="0"/>
                <a:ea typeface="Times New Roman" pitchFamily="18" charset="0"/>
                <a:cs typeface="Tahoma" pitchFamily="34" charset="0"/>
              </a:rPr>
              <a:t>לולאה של </a:t>
            </a:r>
          </a:p>
          <a:p>
            <a:pPr rtl="1" eaLnBrk="1" hangingPunct="1"/>
            <a:r>
              <a:rPr lang="he-IL" sz="2000">
                <a:latin typeface="Tahoma" pitchFamily="34" charset="0"/>
                <a:ea typeface="Times New Roman" pitchFamily="18" charset="0"/>
                <a:cs typeface="Tahoma" pitchFamily="34" charset="0"/>
              </a:rPr>
              <a:t>3 איטרציות.</a:t>
            </a:r>
          </a:p>
        </p:txBody>
      </p:sp>
      <p:sp>
        <p:nvSpPr>
          <p:cNvPr id="21512" name="AutoShape 8"/>
          <p:cNvSpPr>
            <a:spLocks/>
          </p:cNvSpPr>
          <p:nvPr/>
        </p:nvSpPr>
        <p:spPr bwMode="auto">
          <a:xfrm>
            <a:off x="6400800" y="1978025"/>
            <a:ext cx="495300" cy="2743200"/>
          </a:xfrm>
          <a:prstGeom prst="rightBrace">
            <a:avLst>
              <a:gd name="adj1" fmla="val 4615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3" name="Text Box 5"/>
          <p:cNvSpPr txBox="1">
            <a:spLocks noChangeArrowheads="1"/>
          </p:cNvSpPr>
          <p:nvPr/>
        </p:nvSpPr>
        <p:spPr bwMode="auto">
          <a:xfrm>
            <a:off x="7010400" y="2816225"/>
            <a:ext cx="15621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r>
              <a:rPr lang="he-IL" sz="2000">
                <a:latin typeface="Tahoma" pitchFamily="34" charset="0"/>
                <a:ea typeface="Times New Roman" pitchFamily="18" charset="0"/>
                <a:cs typeface="Tahoma" pitchFamily="34" charset="0"/>
              </a:rPr>
              <a:t>לולאה של 5 איטרציות.</a:t>
            </a:r>
          </a:p>
        </p:txBody>
      </p:sp>
      <p:sp>
        <p:nvSpPr>
          <p:cNvPr id="21514" name="Rectangle 9"/>
          <p:cNvSpPr>
            <a:spLocks noChangeArrowheads="1"/>
          </p:cNvSpPr>
          <p:nvPr/>
        </p:nvSpPr>
        <p:spPr bwMode="auto">
          <a:xfrm>
            <a:off x="0" y="197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1515" name="Rectangle 12"/>
          <p:cNvSpPr>
            <a:spLocks noChangeArrowheads="1"/>
          </p:cNvSpPr>
          <p:nvPr/>
        </p:nvSpPr>
        <p:spPr bwMode="auto">
          <a:xfrm>
            <a:off x="304800" y="1676400"/>
            <a:ext cx="41148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pt-BR" sz="2000">
                <a:latin typeface="Tahoma" pitchFamily="34" charset="0"/>
              </a:rPr>
              <a:t>0 		MOV R10,#5</a:t>
            </a:r>
          </a:p>
          <a:p>
            <a:pPr algn="l"/>
            <a:r>
              <a:rPr lang="pt-BR" sz="2000">
                <a:latin typeface="Tahoma" pitchFamily="34" charset="0"/>
              </a:rPr>
              <a:t>4	L3	ADDI R7,R8,#1</a:t>
            </a:r>
          </a:p>
          <a:p>
            <a:pPr algn="l"/>
            <a:r>
              <a:rPr lang="pt-BR" sz="2000">
                <a:latin typeface="Tahoma" pitchFamily="34" charset="0"/>
              </a:rPr>
              <a:t>…..</a:t>
            </a:r>
          </a:p>
          <a:p>
            <a:pPr algn="l"/>
            <a:r>
              <a:rPr lang="pt-BR" sz="2000">
                <a:latin typeface="Tahoma" pitchFamily="34" charset="0"/>
              </a:rPr>
              <a:t>24		MOV R1,#3</a:t>
            </a:r>
          </a:p>
          <a:p>
            <a:pPr algn="l"/>
            <a:r>
              <a:rPr lang="en-US" sz="2000">
                <a:latin typeface="Tahoma" pitchFamily="34" charset="0"/>
              </a:rPr>
              <a:t>28	L1	DEC R1</a:t>
            </a:r>
          </a:p>
          <a:p>
            <a:pPr algn="l" eaLnBrk="0" hangingPunct="0"/>
            <a:r>
              <a:rPr lang="en-US" sz="2000">
                <a:latin typeface="Tahoma" pitchFamily="34" charset="0"/>
                <a:ea typeface="Times New Roman" pitchFamily="18" charset="0"/>
                <a:cs typeface="Tahoma" pitchFamily="34" charset="0"/>
              </a:rPr>
              <a:t>32	B1:	BNE R1,R0,L1</a:t>
            </a:r>
            <a:endParaRPr lang="en-US" sz="2000">
              <a:latin typeface="Tahoma" pitchFamily="34" charset="0"/>
            </a:endParaRPr>
          </a:p>
          <a:p>
            <a:pPr algn="l" eaLnBrk="0" hangingPunct="0"/>
            <a:r>
              <a:rPr lang="en-US" sz="2000">
                <a:latin typeface="Tahoma" pitchFamily="34" charset="0"/>
              </a:rPr>
              <a:t>…..</a:t>
            </a:r>
          </a:p>
          <a:p>
            <a:pPr algn="l" eaLnBrk="0" hangingPunct="0"/>
            <a:r>
              <a:rPr lang="en-US" sz="2000">
                <a:latin typeface="Tahoma" pitchFamily="34" charset="0"/>
              </a:rPr>
              <a:t>100		ADDI R7,R8,#1</a:t>
            </a:r>
          </a:p>
          <a:p>
            <a:pPr algn="l" eaLnBrk="0" hangingPunct="0"/>
            <a:r>
              <a:rPr lang="en-US" sz="2000">
                <a:latin typeface="Tahoma" pitchFamily="34" charset="0"/>
              </a:rPr>
              <a:t>104		DEC R</a:t>
            </a:r>
            <a:r>
              <a:rPr lang="he-IL" sz="2000">
                <a:latin typeface="Tahoma" pitchFamily="34" charset="0"/>
              </a:rPr>
              <a:t>10</a:t>
            </a:r>
            <a:endParaRPr lang="en-US" sz="2000">
              <a:latin typeface="Tahoma" pitchFamily="34" charset="0"/>
            </a:endParaRPr>
          </a:p>
          <a:p>
            <a:pPr algn="l" eaLnBrk="0" hangingPunct="0"/>
            <a:r>
              <a:rPr lang="en-US" sz="2000">
                <a:latin typeface="Tahoma" pitchFamily="34" charset="0"/>
              </a:rPr>
              <a:t>108	B</a:t>
            </a:r>
            <a:r>
              <a:rPr lang="he-IL" sz="2000">
                <a:latin typeface="Tahoma" pitchFamily="34" charset="0"/>
              </a:rPr>
              <a:t>3</a:t>
            </a:r>
            <a:r>
              <a:rPr lang="en-US" sz="2000">
                <a:latin typeface="Tahoma" pitchFamily="34" charset="0"/>
              </a:rPr>
              <a:t>:	BNE R</a:t>
            </a:r>
            <a:r>
              <a:rPr lang="he-IL" sz="2000">
                <a:latin typeface="Tahoma" pitchFamily="34" charset="0"/>
              </a:rPr>
              <a:t>10</a:t>
            </a:r>
            <a:r>
              <a:rPr lang="en-US" sz="2000">
                <a:latin typeface="Tahoma" pitchFamily="34" charset="0"/>
              </a:rPr>
              <a:t>,R0,L3</a:t>
            </a:r>
          </a:p>
        </p:txBody>
      </p:sp>
      <p:sp>
        <p:nvSpPr>
          <p:cNvPr id="21516" name="Rectangle 15"/>
          <p:cNvSpPr>
            <a:spLocks noChangeArrowheads="1"/>
          </p:cNvSpPr>
          <p:nvPr/>
        </p:nvSpPr>
        <p:spPr bwMode="auto">
          <a:xfrm>
            <a:off x="2057400" y="5257800"/>
            <a:ext cx="653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ar-SA" sz="2400"/>
              <a:t>(</a:t>
            </a:r>
            <a:r>
              <a:rPr lang="he-IL" sz="2400"/>
              <a:t>המספרים בעמודה הראשונה הם כתובות של הוראות).</a:t>
            </a:r>
            <a:endParaRPr 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5CC390D4-A154-4DCA-8D79-02E8CB42C051}" type="slidenum">
              <a:rPr lang="he-IL"/>
              <a:pPr>
                <a:defRPr/>
              </a:pPr>
              <a:t>36</a:t>
            </a:fld>
            <a:endParaRPr lang="en-US"/>
          </a:p>
        </p:txBody>
      </p:sp>
      <p:sp>
        <p:nvSpPr>
          <p:cNvPr id="22533" name="Rectangle 7"/>
          <p:cNvSpPr>
            <a:spLocks noChangeArrowheads="1"/>
          </p:cNvSpPr>
          <p:nvPr/>
        </p:nvSpPr>
        <p:spPr bwMode="auto">
          <a:xfrm>
            <a:off x="-87313" y="1973263"/>
            <a:ext cx="923131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2534" name="Rectangle 9"/>
          <p:cNvSpPr>
            <a:spLocks noChangeArrowheads="1"/>
          </p:cNvSpPr>
          <p:nvPr/>
        </p:nvSpPr>
        <p:spPr bwMode="auto">
          <a:xfrm>
            <a:off x="457200" y="617538"/>
            <a:ext cx="83042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rtl="1" eaLnBrk="0" hangingPunct="0">
              <a:tabLst>
                <a:tab pos="342900" algn="l"/>
              </a:tabLst>
            </a:pPr>
            <a:r>
              <a:rPr lang="he-IL" sz="2100" dirty="0">
                <a:latin typeface="Tahoma" pitchFamily="34" charset="0"/>
                <a:ea typeface="Times New Roman" pitchFamily="18" charset="0"/>
                <a:cs typeface="Tahoma" pitchFamily="34" charset="0"/>
              </a:rPr>
              <a:t>נתון כי ביצוע התוכנית הנ"ל במערכת המתוארת, כאשר לא משתמשים בשום מנגנון לחיזוי הסתעפויות והוא מבצע מדיניות של </a:t>
            </a:r>
            <a:r>
              <a:rPr lang="en-US" sz="2100" dirty="0">
                <a:solidFill>
                  <a:srgbClr val="3333CC"/>
                </a:solidFill>
                <a:latin typeface="Tahoma" pitchFamily="34" charset="0"/>
                <a:ea typeface="Times New Roman" pitchFamily="18" charset="0"/>
                <a:cs typeface="Tahoma" pitchFamily="34" charset="0"/>
              </a:rPr>
              <a:t>Always assume NOT taken</a:t>
            </a:r>
            <a:r>
              <a:rPr lang="ar-SA" sz="2100" dirty="0">
                <a:latin typeface="Tahoma" pitchFamily="34" charset="0"/>
                <a:ea typeface="Times New Roman" pitchFamily="18" charset="0"/>
                <a:cs typeface="Tahoma" pitchFamily="34" charset="0"/>
              </a:rPr>
              <a:t>, </a:t>
            </a:r>
            <a:r>
              <a:rPr lang="he-IL" sz="2100" dirty="0">
                <a:latin typeface="Tahoma" pitchFamily="34" charset="0"/>
                <a:ea typeface="Times New Roman" pitchFamily="18" charset="0"/>
                <a:cs typeface="Tahoma" pitchFamily="34" charset="0"/>
              </a:rPr>
              <a:t>לוקח 282 מחזורי </a:t>
            </a:r>
            <a:r>
              <a:rPr lang="he-IL" sz="2100" dirty="0" smtClean="0">
                <a:latin typeface="Tahoma" pitchFamily="34" charset="0"/>
                <a:ea typeface="Times New Roman" pitchFamily="18" charset="0"/>
                <a:cs typeface="Tahoma" pitchFamily="34" charset="0"/>
              </a:rPr>
              <a:t>שעון</a:t>
            </a:r>
            <a:endParaRPr lang="en-US" sz="2100" dirty="0">
              <a:latin typeface="Tahoma" pitchFamily="34" charset="0"/>
              <a:ea typeface="Times New Roman" pitchFamily="18" charset="0"/>
              <a:cs typeface="Tahoma" pitchFamily="34" charset="0"/>
            </a:endParaRPr>
          </a:p>
          <a:p>
            <a:pPr rtl="1" eaLnBrk="0" hangingPunct="0">
              <a:tabLst>
                <a:tab pos="342900" algn="l"/>
              </a:tabLst>
            </a:pPr>
            <a:endParaRPr lang="en-US" sz="2100" dirty="0">
              <a:latin typeface="Tahoma" pitchFamily="34" charset="0"/>
            </a:endParaRPr>
          </a:p>
          <a:p>
            <a:pPr rtl="1" eaLnBrk="0" hangingPunct="0">
              <a:buFontTx/>
              <a:buAutoNum type="hebrew2Minus"/>
              <a:tabLst>
                <a:tab pos="342900" algn="l"/>
              </a:tabLst>
            </a:pPr>
            <a:r>
              <a:rPr lang="ar-SA" sz="2100" dirty="0">
                <a:latin typeface="Tahoma" pitchFamily="34" charset="0"/>
              </a:rPr>
              <a:t>(5</a:t>
            </a:r>
            <a:r>
              <a:rPr lang="he-IL" sz="2100" dirty="0">
                <a:latin typeface="Tahoma" pitchFamily="34" charset="0"/>
              </a:rPr>
              <a:t> נקודות) בהנחה שאין פקודות </a:t>
            </a:r>
            <a:r>
              <a:rPr lang="en-US" sz="2100" dirty="0">
                <a:latin typeface="Tahoma" pitchFamily="34" charset="0"/>
              </a:rPr>
              <a:t>branch</a:t>
            </a:r>
            <a:r>
              <a:rPr lang="he-IL" sz="2100" dirty="0">
                <a:latin typeface="Tahoma" pitchFamily="34" charset="0"/>
              </a:rPr>
              <a:t> נוספות, כמה מחזורים היה לוקח ביצוע התוכנית אילו המעבד היה מצויד בחזאי קפיצות מושלם ?</a:t>
            </a:r>
            <a:endParaRPr lang="he-IL" sz="2100" u="sng" dirty="0">
              <a:latin typeface="Tahoma" pitchFamily="34" charset="0"/>
            </a:endParaRPr>
          </a:p>
        </p:txBody>
      </p:sp>
      <p:sp>
        <p:nvSpPr>
          <p:cNvPr id="28683" name="Rectangle 11"/>
          <p:cNvSpPr>
            <a:spLocks noChangeArrowheads="1"/>
          </p:cNvSpPr>
          <p:nvPr/>
        </p:nvSpPr>
        <p:spPr bwMode="auto">
          <a:xfrm>
            <a:off x="533400" y="2971800"/>
            <a:ext cx="83073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100" dirty="0">
                <a:solidFill>
                  <a:srgbClr val="3333CC"/>
                </a:solidFill>
                <a:latin typeface="Tahoma" pitchFamily="34" charset="0"/>
              </a:rPr>
              <a:t>נבדוק כמה מחזורים מתוך ה- 282 הם תוצאה של </a:t>
            </a:r>
            <a:r>
              <a:rPr lang="en-US" sz="2100" dirty="0">
                <a:solidFill>
                  <a:srgbClr val="3333CC"/>
                </a:solidFill>
                <a:latin typeface="Tahoma" pitchFamily="34" charset="0"/>
              </a:rPr>
              <a:t>branch </a:t>
            </a:r>
            <a:r>
              <a:rPr lang="en-US" sz="2100" b="1" dirty="0" err="1">
                <a:solidFill>
                  <a:srgbClr val="3333CC"/>
                </a:solidFill>
                <a:latin typeface="Tahoma" pitchFamily="34" charset="0"/>
              </a:rPr>
              <a:t>misprediction</a:t>
            </a:r>
            <a:r>
              <a:rPr lang="he-IL" sz="2100" dirty="0">
                <a:solidFill>
                  <a:srgbClr val="3333CC"/>
                </a:solidFill>
                <a:latin typeface="Tahoma" pitchFamily="34" charset="0"/>
              </a:rPr>
              <a:t> וכמה  נחוצים לחישובים </a:t>
            </a:r>
            <a:r>
              <a:rPr lang="he-IL" sz="2100" dirty="0" smtClean="0">
                <a:solidFill>
                  <a:srgbClr val="3333CC"/>
                </a:solidFill>
                <a:latin typeface="Tahoma" pitchFamily="34" charset="0"/>
              </a:rPr>
              <a:t>עצמם</a:t>
            </a:r>
            <a:endParaRPr lang="he-IL" sz="2100" dirty="0">
              <a:solidFill>
                <a:srgbClr val="3333CC"/>
              </a:solidFill>
              <a:latin typeface="Tahoma" pitchFamily="34" charset="0"/>
            </a:endParaRPr>
          </a:p>
          <a:p>
            <a:pPr rtl="1">
              <a:spcBef>
                <a:spcPct val="50000"/>
              </a:spcBef>
            </a:pPr>
            <a:r>
              <a:rPr lang="he-IL" sz="2100" dirty="0">
                <a:solidFill>
                  <a:srgbClr val="3333CC"/>
                </a:solidFill>
                <a:latin typeface="Tahoma" pitchFamily="34" charset="0"/>
              </a:rPr>
              <a:t>לולאה חיצונית מבצעת 4 קפיצות ובפעם ה- 5 לא קופצת </a:t>
            </a:r>
            <a:r>
              <a:rPr lang="en-US" sz="2100" dirty="0">
                <a:solidFill>
                  <a:srgbClr val="3333CC"/>
                </a:solidFill>
                <a:latin typeface="Tahoma" pitchFamily="34" charset="0"/>
                <a:sym typeface="Wingdings" pitchFamily="2" charset="2"/>
              </a:rPr>
              <a:t></a:t>
            </a:r>
            <a:r>
              <a:rPr lang="he-IL" sz="2100" dirty="0">
                <a:solidFill>
                  <a:srgbClr val="3333CC"/>
                </a:solidFill>
                <a:latin typeface="Tahoma" pitchFamily="34" charset="0"/>
              </a:rPr>
              <a:t> במדיניות</a:t>
            </a:r>
            <a:r>
              <a:rPr lang="en-US" sz="2100" dirty="0">
                <a:solidFill>
                  <a:srgbClr val="3333CC"/>
                </a:solidFill>
                <a:latin typeface="Tahoma" pitchFamily="34" charset="0"/>
              </a:rPr>
              <a:t> NT </a:t>
            </a:r>
            <a:r>
              <a:rPr lang="he-IL" sz="2100" dirty="0">
                <a:solidFill>
                  <a:srgbClr val="3333CC"/>
                </a:solidFill>
                <a:latin typeface="Tahoma" pitchFamily="34" charset="0"/>
              </a:rPr>
              <a:t>יהיו </a:t>
            </a:r>
            <a:r>
              <a:rPr lang="he-IL" sz="2100" dirty="0">
                <a:solidFill>
                  <a:srgbClr val="FF0000"/>
                </a:solidFill>
                <a:latin typeface="Tahoma" pitchFamily="34" charset="0"/>
              </a:rPr>
              <a:t>4 טעויות </a:t>
            </a:r>
            <a:r>
              <a:rPr lang="he-IL" sz="2100" dirty="0" smtClean="0">
                <a:solidFill>
                  <a:srgbClr val="FF0000"/>
                </a:solidFill>
                <a:latin typeface="Tahoma" pitchFamily="34" charset="0"/>
              </a:rPr>
              <a:t>חיזוי</a:t>
            </a:r>
            <a:endParaRPr lang="en-US" sz="2100" dirty="0">
              <a:solidFill>
                <a:srgbClr val="FF0000"/>
              </a:solidFill>
              <a:latin typeface="Tahoma" pitchFamily="34" charset="0"/>
            </a:endParaRPr>
          </a:p>
          <a:p>
            <a:pPr rtl="1">
              <a:spcBef>
                <a:spcPct val="50000"/>
              </a:spcBef>
            </a:pPr>
            <a:r>
              <a:rPr lang="he-IL" sz="2100" dirty="0">
                <a:solidFill>
                  <a:srgbClr val="3333CC"/>
                </a:solidFill>
                <a:latin typeface="Tahoma" pitchFamily="34" charset="0"/>
              </a:rPr>
              <a:t>לולאה פנימית (בכל איטרציה של לולאה חיצונית) מבצעת 2 קפיצות ובפעם השלישית לא קופצת </a:t>
            </a:r>
            <a:r>
              <a:rPr lang="en-US" sz="2100" dirty="0">
                <a:solidFill>
                  <a:srgbClr val="3333CC"/>
                </a:solidFill>
                <a:latin typeface="Tahoma" pitchFamily="34" charset="0"/>
                <a:sym typeface="Wingdings" pitchFamily="2" charset="2"/>
              </a:rPr>
              <a:t></a:t>
            </a:r>
            <a:r>
              <a:rPr lang="he-IL" sz="2100" dirty="0">
                <a:solidFill>
                  <a:srgbClr val="3333CC"/>
                </a:solidFill>
                <a:latin typeface="Tahoma" pitchFamily="34" charset="0"/>
              </a:rPr>
              <a:t> ישנן 2 טעויות חיזוי בכל איטרציה של הלולאה החיצונית </a:t>
            </a:r>
            <a:r>
              <a:rPr lang="en-US" sz="2100" dirty="0">
                <a:solidFill>
                  <a:srgbClr val="3333CC"/>
                </a:solidFill>
                <a:latin typeface="Tahoma" pitchFamily="34" charset="0"/>
                <a:sym typeface="Wingdings" pitchFamily="2" charset="2"/>
              </a:rPr>
              <a:t></a:t>
            </a:r>
            <a:r>
              <a:rPr lang="he-IL" sz="2100" dirty="0">
                <a:solidFill>
                  <a:srgbClr val="3333CC"/>
                </a:solidFill>
                <a:latin typeface="Tahoma" pitchFamily="34" charset="0"/>
              </a:rPr>
              <a:t> לאורך 5 לולאות חיצוניות, הלולאה הפנימית "תורמת" </a:t>
            </a:r>
            <a:r>
              <a:rPr lang="he-IL" sz="2100" dirty="0">
                <a:solidFill>
                  <a:srgbClr val="FF0000"/>
                </a:solidFill>
                <a:latin typeface="Tahoma" pitchFamily="34" charset="0"/>
              </a:rPr>
              <a:t>10 טעויות חיזוי</a:t>
            </a:r>
            <a:r>
              <a:rPr lang="en-US" sz="2100" dirty="0">
                <a:solidFill>
                  <a:srgbClr val="3333CC"/>
                </a:solidFill>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DFFE5764-CBF8-45B8-8A66-5BDEFC59E0B5}" type="slidenum">
              <a:rPr lang="he-IL"/>
              <a:pPr>
                <a:defRPr/>
              </a:pPr>
              <a:t>37</a:t>
            </a:fld>
            <a:endParaRPr lang="en-US"/>
          </a:p>
        </p:txBody>
      </p:sp>
      <p:sp>
        <p:nvSpPr>
          <p:cNvPr id="23557" name="Rectangle 2"/>
          <p:cNvSpPr>
            <a:spLocks noChangeArrowheads="1"/>
          </p:cNvSpPr>
          <p:nvPr/>
        </p:nvSpPr>
        <p:spPr bwMode="auto">
          <a:xfrm>
            <a:off x="-87313" y="1973263"/>
            <a:ext cx="923131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3558" name="Rectangle 4"/>
          <p:cNvSpPr>
            <a:spLocks noChangeArrowheads="1"/>
          </p:cNvSpPr>
          <p:nvPr/>
        </p:nvSpPr>
        <p:spPr bwMode="auto">
          <a:xfrm>
            <a:off x="381000" y="2281788"/>
            <a:ext cx="8307388"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buFont typeface="Wingdings" pitchFamily="2" charset="2"/>
              <a:buChar char="ç"/>
            </a:pPr>
            <a:r>
              <a:rPr lang="he-IL" sz="2100" dirty="0">
                <a:solidFill>
                  <a:srgbClr val="3333CC"/>
                </a:solidFill>
                <a:latin typeface="Tahoma" pitchFamily="34" charset="0"/>
              </a:rPr>
              <a:t>בשתי הלולאות יש 14</a:t>
            </a:r>
            <a:r>
              <a:rPr lang="he-IL" sz="2100" dirty="0">
                <a:solidFill>
                  <a:srgbClr val="FF0000"/>
                </a:solidFill>
                <a:latin typeface="Tahoma" pitchFamily="34" charset="0"/>
              </a:rPr>
              <a:t> טעויות חיזוי </a:t>
            </a:r>
            <a:r>
              <a:rPr lang="he-IL" sz="2100" dirty="0">
                <a:solidFill>
                  <a:srgbClr val="3333CC"/>
                </a:solidFill>
                <a:latin typeface="Tahoma" pitchFamily="34" charset="0"/>
              </a:rPr>
              <a:t>כשכל טעות חיזוי מבזבזת 5 מחזורי שעון.</a:t>
            </a:r>
            <a:endParaRPr lang="en-US" sz="2100" dirty="0">
              <a:solidFill>
                <a:srgbClr val="3333CC"/>
              </a:solidFill>
              <a:latin typeface="Tahoma" pitchFamily="34" charset="0"/>
            </a:endParaRPr>
          </a:p>
          <a:p>
            <a:pPr rtl="1">
              <a:spcBef>
                <a:spcPct val="50000"/>
              </a:spcBef>
              <a:buFont typeface="Wingdings" pitchFamily="2" charset="2"/>
              <a:buNone/>
            </a:pPr>
            <a:r>
              <a:rPr lang="he-IL" sz="2100" dirty="0">
                <a:solidFill>
                  <a:srgbClr val="3333CC"/>
                </a:solidFill>
                <a:latin typeface="Tahoma" pitchFamily="34" charset="0"/>
              </a:rPr>
              <a:t>הפסדנו בגלל חיזויים לא נכונים 5*14=70 מחזורי שעון </a:t>
            </a:r>
            <a:r>
              <a:rPr lang="en-US" sz="2100" dirty="0">
                <a:solidFill>
                  <a:srgbClr val="3333CC"/>
                </a:solidFill>
                <a:latin typeface="Tahoma" pitchFamily="34" charset="0"/>
                <a:sym typeface="Wingdings" pitchFamily="2" charset="2"/>
              </a:rPr>
              <a:t></a:t>
            </a:r>
            <a:r>
              <a:rPr lang="he-IL" sz="2100" dirty="0">
                <a:solidFill>
                  <a:srgbClr val="3333CC"/>
                </a:solidFill>
                <a:latin typeface="Tahoma" pitchFamily="34" charset="0"/>
              </a:rPr>
              <a:t> במקרה של חזאי קפיצות מושלם ביצוע התכנית היה לוקח </a:t>
            </a:r>
            <a:r>
              <a:rPr lang="en-US" sz="2100" dirty="0">
                <a:solidFill>
                  <a:srgbClr val="FF0000"/>
                </a:solidFill>
                <a:latin typeface="Tahoma" pitchFamily="34" charset="0"/>
              </a:rPr>
              <a:t>282-70=212</a:t>
            </a:r>
            <a:r>
              <a:rPr lang="he-IL" sz="2100" dirty="0">
                <a:solidFill>
                  <a:srgbClr val="3333CC"/>
                </a:solidFill>
                <a:latin typeface="Tahoma" pitchFamily="34" charset="0"/>
              </a:rPr>
              <a:t> מחזורי שעון.</a:t>
            </a:r>
            <a:endParaRPr lang="en-US" sz="2100" dirty="0">
              <a:solidFill>
                <a:srgbClr val="3333CC"/>
              </a:solidFill>
              <a:latin typeface="Tahoma" pitchFamily="34" charset="0"/>
            </a:endParaRPr>
          </a:p>
        </p:txBody>
      </p:sp>
      <p:grpSp>
        <p:nvGrpSpPr>
          <p:cNvPr id="7" name="Group 4"/>
          <p:cNvGrpSpPr>
            <a:grpSpLocks/>
          </p:cNvGrpSpPr>
          <p:nvPr/>
        </p:nvGrpSpPr>
        <p:grpSpPr bwMode="auto">
          <a:xfrm>
            <a:off x="2062956" y="498960"/>
            <a:ext cx="4943475" cy="942975"/>
            <a:chOff x="1170" y="4467"/>
            <a:chExt cx="7785" cy="1485"/>
          </a:xfrm>
        </p:grpSpPr>
        <p:grpSp>
          <p:nvGrpSpPr>
            <p:cNvPr id="8" name="Group 5"/>
            <p:cNvGrpSpPr>
              <a:grpSpLocks/>
            </p:cNvGrpSpPr>
            <p:nvPr/>
          </p:nvGrpSpPr>
          <p:grpSpPr bwMode="auto">
            <a:xfrm>
              <a:off x="1170" y="4467"/>
              <a:ext cx="1200" cy="1485"/>
              <a:chOff x="1170" y="2535"/>
              <a:chExt cx="1200" cy="1485"/>
            </a:xfrm>
          </p:grpSpPr>
          <p:sp>
            <p:nvSpPr>
              <p:cNvPr id="25" name="Text Box 6"/>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PC</a:t>
                </a:r>
                <a:endParaRPr lang="en-US"/>
              </a:p>
            </p:txBody>
          </p:sp>
          <p:sp>
            <p:nvSpPr>
              <p:cNvPr id="26" name="Line 7"/>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8"/>
            <p:cNvGrpSpPr>
              <a:grpSpLocks/>
            </p:cNvGrpSpPr>
            <p:nvPr/>
          </p:nvGrpSpPr>
          <p:grpSpPr bwMode="auto">
            <a:xfrm>
              <a:off x="2370" y="4467"/>
              <a:ext cx="1200" cy="1485"/>
              <a:chOff x="1170" y="2535"/>
              <a:chExt cx="1200" cy="1485"/>
            </a:xfrm>
          </p:grpSpPr>
          <p:sp>
            <p:nvSpPr>
              <p:cNvPr id="23" name="Text Box 9"/>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A</a:t>
                </a:r>
                <a:endParaRPr lang="en-US"/>
              </a:p>
            </p:txBody>
          </p:sp>
          <p:sp>
            <p:nvSpPr>
              <p:cNvPr id="24" name="Line 10"/>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11"/>
            <p:cNvGrpSpPr>
              <a:grpSpLocks/>
            </p:cNvGrpSpPr>
            <p:nvPr/>
          </p:nvGrpSpPr>
          <p:grpSpPr bwMode="auto">
            <a:xfrm>
              <a:off x="3570" y="4467"/>
              <a:ext cx="1200" cy="1485"/>
              <a:chOff x="1170" y="2535"/>
              <a:chExt cx="1200" cy="1485"/>
            </a:xfrm>
          </p:grpSpPr>
          <p:sp>
            <p:nvSpPr>
              <p:cNvPr id="21" name="Text Box 12"/>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B</a:t>
                </a:r>
                <a:endParaRPr lang="en-US"/>
              </a:p>
            </p:txBody>
          </p:sp>
          <p:sp>
            <p:nvSpPr>
              <p:cNvPr id="22" name="Line 13"/>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14"/>
            <p:cNvGrpSpPr>
              <a:grpSpLocks/>
            </p:cNvGrpSpPr>
            <p:nvPr/>
          </p:nvGrpSpPr>
          <p:grpSpPr bwMode="auto">
            <a:xfrm>
              <a:off x="4770" y="4467"/>
              <a:ext cx="1200" cy="1485"/>
              <a:chOff x="1170" y="2535"/>
              <a:chExt cx="1200" cy="1485"/>
            </a:xfrm>
          </p:grpSpPr>
          <p:sp>
            <p:nvSpPr>
              <p:cNvPr id="19" name="Text Box 15"/>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C</a:t>
                </a:r>
                <a:endParaRPr lang="en-US"/>
              </a:p>
            </p:txBody>
          </p:sp>
          <p:sp>
            <p:nvSpPr>
              <p:cNvPr id="20" name="Line 16"/>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17"/>
            <p:cNvGrpSpPr>
              <a:grpSpLocks/>
            </p:cNvGrpSpPr>
            <p:nvPr/>
          </p:nvGrpSpPr>
          <p:grpSpPr bwMode="auto">
            <a:xfrm>
              <a:off x="5970" y="4467"/>
              <a:ext cx="1200" cy="1485"/>
              <a:chOff x="1170" y="2535"/>
              <a:chExt cx="1200" cy="1485"/>
            </a:xfrm>
          </p:grpSpPr>
          <p:sp>
            <p:nvSpPr>
              <p:cNvPr id="17" name="Text Box 18"/>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D</a:t>
                </a:r>
                <a:endParaRPr lang="en-US"/>
              </a:p>
            </p:txBody>
          </p:sp>
          <p:sp>
            <p:nvSpPr>
              <p:cNvPr id="18" name="Line 19"/>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20"/>
            <p:cNvGrpSpPr>
              <a:grpSpLocks/>
            </p:cNvGrpSpPr>
            <p:nvPr/>
          </p:nvGrpSpPr>
          <p:grpSpPr bwMode="auto">
            <a:xfrm>
              <a:off x="7170" y="4467"/>
              <a:ext cx="1200" cy="1485"/>
              <a:chOff x="1170" y="2535"/>
              <a:chExt cx="1200" cy="1485"/>
            </a:xfrm>
          </p:grpSpPr>
          <p:sp>
            <p:nvSpPr>
              <p:cNvPr id="15" name="Text Box 21"/>
              <p:cNvSpPr txBox="1">
                <a:spLocks noChangeArrowheads="1"/>
              </p:cNvSpPr>
              <p:nvPr/>
            </p:nvSpPr>
            <p:spPr bwMode="auto">
              <a:xfrm>
                <a:off x="1170" y="2535"/>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dirty="0">
                  <a:latin typeface="Times New Roman" pitchFamily="18" charset="0"/>
                </a:endParaRPr>
              </a:p>
              <a:p>
                <a:pPr algn="ctr" eaLnBrk="1" hangingPunct="1"/>
                <a:endParaRPr lang="en-US" sz="1200" dirty="0">
                  <a:latin typeface="Times New Roman" pitchFamily="18" charset="0"/>
                </a:endParaRPr>
              </a:p>
              <a:p>
                <a:pPr algn="ctr" eaLnBrk="1" hangingPunct="1"/>
                <a:r>
                  <a:rPr lang="en-US" sz="1200" dirty="0" smtClean="0">
                    <a:latin typeface="Times New Roman" pitchFamily="18" charset="0"/>
                  </a:rPr>
                  <a:t>E</a:t>
                </a:r>
              </a:p>
              <a:p>
                <a:pPr algn="ctr" eaLnBrk="1" hangingPunct="1"/>
                <a:r>
                  <a:rPr lang="en-US" sz="1200" dirty="0" smtClean="0">
                    <a:solidFill>
                      <a:srgbClr val="FF0000"/>
                    </a:solidFill>
                    <a:latin typeface="Times New Roman" pitchFamily="18" charset="0"/>
                  </a:rPr>
                  <a:t>BR</a:t>
                </a:r>
                <a:endParaRPr lang="en-US" dirty="0">
                  <a:solidFill>
                    <a:srgbClr val="FF0000"/>
                  </a:solidFill>
                </a:endParaRPr>
              </a:p>
            </p:txBody>
          </p:sp>
          <p:sp>
            <p:nvSpPr>
              <p:cNvPr id="16" name="Line 22"/>
              <p:cNvSpPr>
                <a:spLocks noChangeShapeType="1"/>
              </p:cNvSpPr>
              <p:nvPr/>
            </p:nvSpPr>
            <p:spPr bwMode="auto">
              <a:xfrm>
                <a:off x="1755" y="3300"/>
                <a:ext cx="61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4" name="Text Box 23"/>
            <p:cNvSpPr txBox="1">
              <a:spLocks noChangeArrowheads="1"/>
            </p:cNvSpPr>
            <p:nvPr/>
          </p:nvSpPr>
          <p:spPr bwMode="auto">
            <a:xfrm>
              <a:off x="8370" y="4467"/>
              <a:ext cx="585" cy="1485"/>
            </a:xfrm>
            <a:prstGeom prst="rect">
              <a:avLst/>
            </a:prstGeom>
            <a:solidFill>
              <a:srgbClr val="FFFFFF"/>
            </a:solidFill>
            <a:ln w="9525">
              <a:solidFill>
                <a:srgbClr val="000000"/>
              </a:solidFill>
              <a:miter lim="800000"/>
              <a:headEnd/>
              <a:tailEnd/>
            </a:ln>
          </p:spPr>
          <p:txBody>
            <a:bodyPr lIns="18000" rIns="18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a:latin typeface="Times New Roman" pitchFamily="18" charset="0"/>
              </a:endParaRPr>
            </a:p>
            <a:p>
              <a:pPr algn="ctr" eaLnBrk="1" hangingPunct="1"/>
              <a:endParaRPr lang="en-US" sz="1200">
                <a:latin typeface="Times New Roman" pitchFamily="18" charset="0"/>
              </a:endParaRPr>
            </a:p>
            <a:p>
              <a:pPr algn="ctr" eaLnBrk="1" hangingPunct="1"/>
              <a:r>
                <a:rPr lang="en-US" sz="1200">
                  <a:latin typeface="Times New Roman" pitchFamily="18" charset="0"/>
                </a:rPr>
                <a:t>F</a:t>
              </a:r>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E62A469-D2D5-40CF-839D-756DFB5A2CB9}" type="slidenum">
              <a:rPr lang="he-IL"/>
              <a:pPr>
                <a:defRPr/>
              </a:pPr>
              <a:t>38</a:t>
            </a:fld>
            <a:endParaRPr lang="en-US"/>
          </a:p>
        </p:txBody>
      </p:sp>
      <p:sp>
        <p:nvSpPr>
          <p:cNvPr id="24581" name="Rectangle 3"/>
          <p:cNvSpPr>
            <a:spLocks noChangeArrowheads="1"/>
          </p:cNvSpPr>
          <p:nvPr/>
        </p:nvSpPr>
        <p:spPr bwMode="auto">
          <a:xfrm>
            <a:off x="553552" y="457200"/>
            <a:ext cx="81534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200" dirty="0">
                <a:solidFill>
                  <a:srgbClr val="3333CC"/>
                </a:solidFill>
              </a:rPr>
              <a:t>ב.</a:t>
            </a:r>
            <a:r>
              <a:rPr lang="en-US" sz="2200" dirty="0">
                <a:solidFill>
                  <a:srgbClr val="3333CC"/>
                </a:solidFill>
              </a:rPr>
              <a:t> </a:t>
            </a:r>
            <a:r>
              <a:rPr lang="ar-SA" sz="2200" dirty="0">
                <a:solidFill>
                  <a:srgbClr val="3333CC"/>
                </a:solidFill>
              </a:rPr>
              <a:t>(</a:t>
            </a:r>
            <a:r>
              <a:rPr lang="en-US" sz="2200" dirty="0">
                <a:solidFill>
                  <a:srgbClr val="3333CC"/>
                </a:solidFill>
              </a:rPr>
              <a:t>10 </a:t>
            </a:r>
            <a:r>
              <a:rPr lang="he-IL" sz="2200" dirty="0">
                <a:solidFill>
                  <a:srgbClr val="3333CC"/>
                </a:solidFill>
              </a:rPr>
              <a:t>נקודות) כדי לשפר את ביצועי המעבד הוחלט לממש מנגנון</a:t>
            </a:r>
            <a:r>
              <a:rPr lang="en-US" sz="2200" dirty="0">
                <a:solidFill>
                  <a:srgbClr val="3333CC"/>
                </a:solidFill>
              </a:rPr>
              <a:t>   Branch Prediction, </a:t>
            </a:r>
            <a:r>
              <a:rPr lang="he-IL" sz="2200" dirty="0" smtClean="0">
                <a:solidFill>
                  <a:srgbClr val="3333CC"/>
                </a:solidFill>
              </a:rPr>
              <a:t>ברמה </a:t>
            </a:r>
            <a:r>
              <a:rPr lang="he-IL" sz="2200" dirty="0">
                <a:solidFill>
                  <a:srgbClr val="3333CC"/>
                </a:solidFill>
              </a:rPr>
              <a:t>אחת המבוסס על</a:t>
            </a:r>
            <a:r>
              <a:rPr lang="en-US" sz="2200" dirty="0">
                <a:solidFill>
                  <a:srgbClr val="3333CC"/>
                </a:solidFill>
              </a:rPr>
              <a:t> BTB, </a:t>
            </a:r>
            <a:r>
              <a:rPr lang="he-IL" sz="2200" dirty="0">
                <a:solidFill>
                  <a:srgbClr val="3333CC"/>
                </a:solidFill>
              </a:rPr>
              <a:t>מכיל 8 כניסות והמיפוי אליו נעשה בעזרת הביטים הנמוכים של הכתובת ( ללא שני הנמוכים ביותר).  </a:t>
            </a:r>
            <a:endParaRPr lang="en-US" sz="2200" dirty="0" smtClean="0">
              <a:solidFill>
                <a:srgbClr val="3333CC"/>
              </a:solidFill>
            </a:endParaRPr>
          </a:p>
          <a:p>
            <a:pPr rtl="1">
              <a:spcBef>
                <a:spcPct val="50000"/>
              </a:spcBef>
            </a:pPr>
            <a:r>
              <a:rPr lang="he-IL" sz="2200" dirty="0" smtClean="0">
                <a:solidFill>
                  <a:srgbClr val="3333CC"/>
                </a:solidFill>
              </a:rPr>
              <a:t>הניחו </a:t>
            </a:r>
            <a:r>
              <a:rPr lang="he-IL" sz="2200" dirty="0">
                <a:solidFill>
                  <a:srgbClr val="3333CC"/>
                </a:solidFill>
              </a:rPr>
              <a:t>כי ניחוש מתבצע בשלב הראשון ב-</a:t>
            </a:r>
            <a:r>
              <a:rPr lang="en-US" sz="2200" dirty="0">
                <a:solidFill>
                  <a:srgbClr val="3333CC"/>
                </a:solidFill>
              </a:rPr>
              <a:t>pipeline </a:t>
            </a:r>
            <a:r>
              <a:rPr lang="he-IL" sz="2200" dirty="0">
                <a:solidFill>
                  <a:srgbClr val="3333CC"/>
                </a:solidFill>
              </a:rPr>
              <a:t>ואז גם נטען הערך החזוי ל- </a:t>
            </a:r>
            <a:r>
              <a:rPr lang="en-US" sz="2200" dirty="0">
                <a:solidFill>
                  <a:srgbClr val="3333CC"/>
                </a:solidFill>
              </a:rPr>
              <a:t>PC</a:t>
            </a:r>
            <a:r>
              <a:rPr lang="he-IL" sz="2200" dirty="0">
                <a:solidFill>
                  <a:srgbClr val="3333CC"/>
                </a:solidFill>
              </a:rPr>
              <a:t>.</a:t>
            </a:r>
            <a:endParaRPr lang="en-US" sz="2200" dirty="0">
              <a:solidFill>
                <a:srgbClr val="3333CC"/>
              </a:solidFill>
            </a:endParaRPr>
          </a:p>
          <a:p>
            <a:pPr rtl="1">
              <a:spcBef>
                <a:spcPct val="50000"/>
              </a:spcBef>
            </a:pPr>
            <a:endParaRPr lang="en-US" sz="2200" dirty="0">
              <a:solidFill>
                <a:srgbClr val="3333CC"/>
              </a:solidFill>
            </a:endParaRPr>
          </a:p>
          <a:p>
            <a:pPr rtl="1">
              <a:spcBef>
                <a:spcPct val="50000"/>
              </a:spcBef>
            </a:pPr>
            <a:r>
              <a:rPr lang="he-IL" sz="2200" dirty="0">
                <a:solidFill>
                  <a:srgbClr val="3333CC"/>
                </a:solidFill>
              </a:rPr>
              <a:t>על מנת לנחש את כיוון הקפיצה</a:t>
            </a:r>
            <a:r>
              <a:rPr lang="en-US" sz="2200" dirty="0">
                <a:solidFill>
                  <a:srgbClr val="3333CC"/>
                </a:solidFill>
              </a:rPr>
              <a:t> (taken, not-taken), </a:t>
            </a:r>
            <a:r>
              <a:rPr lang="he-IL" sz="2200" dirty="0">
                <a:solidFill>
                  <a:srgbClr val="3333CC"/>
                </a:solidFill>
              </a:rPr>
              <a:t>עליכם לבנות מכונת מצבים </a:t>
            </a:r>
            <a:r>
              <a:rPr lang="he-IL" sz="2200" u="sng" dirty="0">
                <a:solidFill>
                  <a:srgbClr val="3333CC"/>
                </a:solidFill>
              </a:rPr>
              <a:t>בת </a:t>
            </a:r>
            <a:r>
              <a:rPr lang="ar-SA" sz="2200" u="sng" dirty="0">
                <a:solidFill>
                  <a:srgbClr val="3333CC"/>
                </a:solidFill>
              </a:rPr>
              <a:t>2</a:t>
            </a:r>
            <a:r>
              <a:rPr lang="he-IL" sz="2200" u="sng" dirty="0">
                <a:solidFill>
                  <a:srgbClr val="3333CC"/>
                </a:solidFill>
              </a:rPr>
              <a:t> סיביות</a:t>
            </a:r>
            <a:r>
              <a:rPr lang="he-IL" sz="2200" dirty="0">
                <a:solidFill>
                  <a:srgbClr val="3333CC"/>
                </a:solidFill>
              </a:rPr>
              <a:t> לכל כניסה בטבלה </a:t>
            </a:r>
            <a:endParaRPr lang="en-US" sz="2200" dirty="0" smtClean="0">
              <a:solidFill>
                <a:srgbClr val="3333CC"/>
              </a:solidFill>
            </a:endParaRPr>
          </a:p>
          <a:p>
            <a:pPr rtl="1">
              <a:spcBef>
                <a:spcPct val="50000"/>
              </a:spcBef>
            </a:pPr>
            <a:r>
              <a:rPr lang="he-IL" sz="2200" dirty="0" smtClean="0">
                <a:solidFill>
                  <a:srgbClr val="3333CC"/>
                </a:solidFill>
              </a:rPr>
              <a:t>שימו </a:t>
            </a:r>
            <a:r>
              <a:rPr lang="he-IL" sz="2200" dirty="0">
                <a:solidFill>
                  <a:srgbClr val="3333CC"/>
                </a:solidFill>
              </a:rPr>
              <a:t>לב כי מכונה זאת יכולה להיות שונה מהמכונה המשומשת ב- </a:t>
            </a:r>
            <a:r>
              <a:rPr lang="en-US" sz="2200" dirty="0">
                <a:solidFill>
                  <a:srgbClr val="3333CC"/>
                </a:solidFill>
              </a:rPr>
              <a:t>BTB</a:t>
            </a:r>
            <a:r>
              <a:rPr lang="he-IL" sz="2200" dirty="0">
                <a:solidFill>
                  <a:srgbClr val="3333CC"/>
                </a:solidFill>
              </a:rPr>
              <a:t>, ולשם הפשטות נניח כי אותה מכונת מצבים משמשת לכל </a:t>
            </a:r>
            <a:r>
              <a:rPr lang="he-IL" sz="2200" dirty="0" smtClean="0">
                <a:solidFill>
                  <a:srgbClr val="3333CC"/>
                </a:solidFill>
              </a:rPr>
              <a:t>הכניסות. </a:t>
            </a:r>
            <a:endParaRPr lang="en-US" sz="2200" dirty="0" smtClean="0">
              <a:solidFill>
                <a:srgbClr val="3333CC"/>
              </a:solidFill>
            </a:endParaRPr>
          </a:p>
          <a:p>
            <a:pPr rtl="1">
              <a:spcBef>
                <a:spcPct val="50000"/>
              </a:spcBef>
            </a:pPr>
            <a:r>
              <a:rPr lang="he-IL" sz="2200" dirty="0" smtClean="0">
                <a:solidFill>
                  <a:srgbClr val="3333CC"/>
                </a:solidFill>
              </a:rPr>
              <a:t>הציעו </a:t>
            </a:r>
            <a:r>
              <a:rPr lang="he-IL" sz="2200" dirty="0">
                <a:solidFill>
                  <a:srgbClr val="3333CC"/>
                </a:solidFill>
              </a:rPr>
              <a:t>את מכונת המצבים שתתן ביצועים אופטימליים (לא בהכרך אידיאליים!) מבחינת אחוז החיזויים הנכונים עבור התוכנית שהוצגה בסעיף א</a:t>
            </a:r>
            <a:r>
              <a:rPr lang="en-US" sz="2200" dirty="0">
                <a:solidFill>
                  <a:srgbClr val="3333CC"/>
                </a:solidFill>
              </a:rPr>
              <a:t>'.</a:t>
            </a:r>
          </a:p>
          <a:p>
            <a:pPr rtl="1">
              <a:spcBef>
                <a:spcPct val="50000"/>
              </a:spcBef>
            </a:pPr>
            <a:r>
              <a:rPr lang="he-IL" sz="2200" dirty="0">
                <a:solidFill>
                  <a:srgbClr val="3333CC"/>
                </a:solidFill>
              </a:rPr>
              <a:t>ניתן להניח שבתחילת ריצת התכנית הפקודות נמצאות ב- </a:t>
            </a:r>
            <a:r>
              <a:rPr lang="en-US" sz="2200" dirty="0">
                <a:solidFill>
                  <a:srgbClr val="3333CC"/>
                </a:solidFill>
              </a:rPr>
              <a:t>BTB</a:t>
            </a:r>
            <a:r>
              <a:rPr lang="he-IL" sz="2200" dirty="0">
                <a:solidFill>
                  <a:srgbClr val="3333CC"/>
                </a:solidFill>
              </a:rPr>
              <a:t>.</a:t>
            </a:r>
            <a:endParaRPr lang="en-US" sz="2200" dirty="0">
              <a:solidFill>
                <a:srgbClr val="3333CC"/>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122601B0-2901-4D43-87DC-EBCDF466F58F}" type="slidenum">
              <a:rPr lang="he-IL"/>
              <a:pPr>
                <a:defRPr/>
              </a:pPr>
              <a:t>39</a:t>
            </a:fld>
            <a:endParaRPr lang="en-US"/>
          </a:p>
        </p:txBody>
      </p:sp>
      <p:sp>
        <p:nvSpPr>
          <p:cNvPr id="25605" name="Rectangle 2"/>
          <p:cNvSpPr>
            <a:spLocks noGrp="1" noChangeArrowheads="1"/>
          </p:cNvSpPr>
          <p:nvPr>
            <p:ph type="body" idx="1"/>
          </p:nvPr>
        </p:nvSpPr>
        <p:spPr>
          <a:xfrm>
            <a:off x="228600" y="457200"/>
            <a:ext cx="8458200" cy="3429000"/>
          </a:xfrm>
        </p:spPr>
        <p:txBody>
          <a:bodyPr/>
          <a:lstStyle/>
          <a:p>
            <a:pPr marL="0" indent="0" eaLnBrk="1" hangingPunct="1"/>
            <a:r>
              <a:rPr lang="he-IL" sz="2200" dirty="0" smtClean="0"/>
              <a:t>נשים לב שמכונה בת 2 סיביות, היא בעלת 4 מצבים ולכן לעולם לא תוכל לתת חיזוי אידיאלי ללולאה החיצונית, אבל ניתן לבנות מכונה שתתן חיזוי אידיאלי ללולאה הפנימית.</a:t>
            </a:r>
          </a:p>
          <a:p>
            <a:pPr marL="0" indent="0" eaLnBrk="1" hangingPunct="1"/>
            <a:r>
              <a:rPr lang="he-IL" sz="2200" dirty="0" smtClean="0"/>
              <a:t>נשים לב ששתי השורות מתמפות לכניסות שונות ב- </a:t>
            </a:r>
            <a:r>
              <a:rPr lang="en-US" sz="2200" dirty="0" smtClean="0"/>
              <a:t>BTB</a:t>
            </a:r>
            <a:r>
              <a:rPr lang="he-IL" sz="2200" dirty="0" smtClean="0"/>
              <a:t> (שורה 32 – 01</a:t>
            </a:r>
            <a:r>
              <a:rPr lang="he-IL" sz="2200" dirty="0" smtClean="0">
                <a:solidFill>
                  <a:srgbClr val="FF0000"/>
                </a:solidFill>
              </a:rPr>
              <a:t>000</a:t>
            </a:r>
            <a:r>
              <a:rPr lang="he-IL" sz="2200" dirty="0" smtClean="0"/>
              <a:t>00, שורה 108 – 11</a:t>
            </a:r>
            <a:r>
              <a:rPr lang="he-IL" sz="2200" dirty="0" smtClean="0">
                <a:solidFill>
                  <a:srgbClr val="FF0000"/>
                </a:solidFill>
              </a:rPr>
              <a:t>011</a:t>
            </a:r>
            <a:r>
              <a:rPr lang="he-IL" sz="2200" dirty="0" smtClean="0"/>
              <a:t>00) לכן מכונה אידיאלית לא צריכה להתייחס לשילוב בין שתי הלולאות.</a:t>
            </a:r>
          </a:p>
          <a:p>
            <a:pPr marL="0" indent="0" eaLnBrk="1" hangingPunct="1"/>
            <a:r>
              <a:rPr lang="he-IL" sz="2200" dirty="0" smtClean="0"/>
              <a:t>נתחיל ממכונה עם 3 מצבים, אידיאלית עבור הלולאה הפנימית:</a:t>
            </a:r>
          </a:p>
          <a:p>
            <a:pPr marL="0" indent="0" eaLnBrk="1" hangingPunct="1"/>
            <a:endParaRPr lang="en-US" sz="2200" dirty="0" smtClean="0"/>
          </a:p>
        </p:txBody>
      </p:sp>
      <p:sp>
        <p:nvSpPr>
          <p:cNvPr id="32771" name="Oval 3"/>
          <p:cNvSpPr>
            <a:spLocks noChangeArrowheads="1"/>
          </p:cNvSpPr>
          <p:nvPr/>
        </p:nvSpPr>
        <p:spPr bwMode="auto">
          <a:xfrm>
            <a:off x="2743200" y="4038600"/>
            <a:ext cx="990600" cy="838200"/>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T</a:t>
            </a:r>
            <a:endParaRPr lang="en-US" sz="2800"/>
          </a:p>
        </p:txBody>
      </p:sp>
      <p:sp>
        <p:nvSpPr>
          <p:cNvPr id="32772" name="Oval 4"/>
          <p:cNvSpPr>
            <a:spLocks noChangeArrowheads="1"/>
          </p:cNvSpPr>
          <p:nvPr/>
        </p:nvSpPr>
        <p:spPr bwMode="auto">
          <a:xfrm>
            <a:off x="4419600" y="4152900"/>
            <a:ext cx="1028700" cy="800100"/>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T</a:t>
            </a:r>
            <a:endParaRPr lang="en-US" sz="2800"/>
          </a:p>
        </p:txBody>
      </p:sp>
      <p:sp>
        <p:nvSpPr>
          <p:cNvPr id="32773" name="Oval 5"/>
          <p:cNvSpPr>
            <a:spLocks noChangeArrowheads="1"/>
          </p:cNvSpPr>
          <p:nvPr/>
        </p:nvSpPr>
        <p:spPr bwMode="auto">
          <a:xfrm>
            <a:off x="6248400" y="4151313"/>
            <a:ext cx="1219200" cy="877887"/>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NT</a:t>
            </a:r>
            <a:endParaRPr lang="en-US" sz="2800"/>
          </a:p>
        </p:txBody>
      </p:sp>
      <p:sp>
        <p:nvSpPr>
          <p:cNvPr id="32774" name="Freeform 6"/>
          <p:cNvSpPr>
            <a:spLocks/>
          </p:cNvSpPr>
          <p:nvPr/>
        </p:nvSpPr>
        <p:spPr bwMode="auto">
          <a:xfrm>
            <a:off x="3733800" y="3810000"/>
            <a:ext cx="10287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5" name="Freeform 7"/>
          <p:cNvSpPr>
            <a:spLocks/>
          </p:cNvSpPr>
          <p:nvPr/>
        </p:nvSpPr>
        <p:spPr bwMode="auto">
          <a:xfrm>
            <a:off x="5219700" y="3810000"/>
            <a:ext cx="12573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6" name="Freeform 8"/>
          <p:cNvSpPr>
            <a:spLocks/>
          </p:cNvSpPr>
          <p:nvPr/>
        </p:nvSpPr>
        <p:spPr bwMode="auto">
          <a:xfrm>
            <a:off x="3505200" y="4876800"/>
            <a:ext cx="2819400" cy="876300"/>
          </a:xfrm>
          <a:custGeom>
            <a:avLst/>
            <a:gdLst>
              <a:gd name="T0" fmla="*/ 4140 w 4140"/>
              <a:gd name="T1" fmla="*/ 0 h 1620"/>
              <a:gd name="T2" fmla="*/ 2160 w 4140"/>
              <a:gd name="T3" fmla="*/ 1620 h 1620"/>
              <a:gd name="T4" fmla="*/ 0 w 4140"/>
              <a:gd name="T5" fmla="*/ 0 h 1620"/>
              <a:gd name="T6" fmla="*/ 0 60000 65536"/>
              <a:gd name="T7" fmla="*/ 0 60000 65536"/>
              <a:gd name="T8" fmla="*/ 0 60000 65536"/>
              <a:gd name="T9" fmla="*/ 0 w 4140"/>
              <a:gd name="T10" fmla="*/ 0 h 1620"/>
              <a:gd name="T11" fmla="*/ 4140 w 4140"/>
              <a:gd name="T12" fmla="*/ 1620 h 1620"/>
            </a:gdLst>
            <a:ahLst/>
            <a:cxnLst>
              <a:cxn ang="T6">
                <a:pos x="T0" y="T1"/>
              </a:cxn>
              <a:cxn ang="T7">
                <a:pos x="T2" y="T3"/>
              </a:cxn>
              <a:cxn ang="T8">
                <a:pos x="T4" y="T5"/>
              </a:cxn>
            </a:cxnLst>
            <a:rect l="T9" t="T10" r="T11" b="T12"/>
            <a:pathLst>
              <a:path w="4140" h="1620">
                <a:moveTo>
                  <a:pt x="4140" y="0"/>
                </a:moveTo>
                <a:cubicBezTo>
                  <a:pt x="3495" y="810"/>
                  <a:pt x="2850" y="1620"/>
                  <a:pt x="2160" y="1620"/>
                </a:cubicBezTo>
                <a:cubicBezTo>
                  <a:pt x="1470" y="1620"/>
                  <a:pt x="360" y="27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8" name="Line 10"/>
          <p:cNvSpPr>
            <a:spLocks noChangeShapeType="1"/>
          </p:cNvSpPr>
          <p:nvPr/>
        </p:nvSpPr>
        <p:spPr bwMode="auto">
          <a:xfrm>
            <a:off x="2209800" y="3657600"/>
            <a:ext cx="5715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2" grpId="0" animBg="1"/>
      <p:bldP spid="32773" grpId="0" animBg="1"/>
      <p:bldP spid="32774" grpId="0" animBg="1"/>
      <p:bldP spid="32775" grpId="0" animBg="1"/>
      <p:bldP spid="32776" grpId="0" animBg="1"/>
      <p:bldP spid="327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6A28BA12-C3CA-470B-880D-170BF7028454}" type="slidenum">
              <a:rPr lang="he-IL"/>
              <a:pPr>
                <a:defRPr/>
              </a:pPr>
              <a:t>4</a:t>
            </a:fld>
            <a:endParaRPr lang="en-US"/>
          </a:p>
        </p:txBody>
      </p:sp>
      <p:sp>
        <p:nvSpPr>
          <p:cNvPr id="5125" name="Rectangle 2"/>
          <p:cNvSpPr>
            <a:spLocks noGrp="1" noChangeArrowheads="1"/>
          </p:cNvSpPr>
          <p:nvPr>
            <p:ph type="body" idx="4294967295"/>
          </p:nvPr>
        </p:nvSpPr>
        <p:spPr>
          <a:xfrm>
            <a:off x="4648200" y="457200"/>
            <a:ext cx="4495800" cy="5181600"/>
          </a:xfrm>
          <a:solidFill>
            <a:schemeClr val="accent1"/>
          </a:solidFill>
        </p:spPr>
        <p:txBody>
          <a:bodyPr/>
          <a:lstStyle/>
          <a:p>
            <a:pPr algn="l" rtl="0" eaLnBrk="1" hangingPunct="1">
              <a:lnSpc>
                <a:spcPct val="80000"/>
              </a:lnSpc>
            </a:pPr>
            <a:r>
              <a:rPr lang="en-US" sz="2400" dirty="0" smtClean="0"/>
              <a:t>		R0 = 0</a:t>
            </a:r>
          </a:p>
          <a:p>
            <a:pPr algn="l" rtl="0" eaLnBrk="1" hangingPunct="1">
              <a:lnSpc>
                <a:spcPct val="80000"/>
              </a:lnSpc>
            </a:pPr>
            <a:r>
              <a:rPr lang="en-US" sz="2400" dirty="0" smtClean="0"/>
              <a:t>		R1 = 0</a:t>
            </a:r>
          </a:p>
          <a:p>
            <a:pPr algn="l" rtl="0" eaLnBrk="1" hangingPunct="1">
              <a:lnSpc>
                <a:spcPct val="80000"/>
              </a:lnSpc>
            </a:pPr>
            <a:r>
              <a:rPr lang="en-US" sz="2400" dirty="0" smtClean="0"/>
              <a:t>L1:	R4 = 20</a:t>
            </a:r>
          </a:p>
          <a:p>
            <a:pPr algn="l" rtl="0" eaLnBrk="1" hangingPunct="1">
              <a:lnSpc>
                <a:spcPct val="80000"/>
              </a:lnSpc>
            </a:pPr>
            <a:r>
              <a:rPr lang="en-US" sz="2400" dirty="0" smtClean="0"/>
              <a:t>		R5 = load 100(R4)	</a:t>
            </a:r>
            <a:endParaRPr lang="he-IL" sz="2400" dirty="0" smtClean="0"/>
          </a:p>
          <a:p>
            <a:pPr algn="l" rtl="0" eaLnBrk="1" hangingPunct="1">
              <a:lnSpc>
                <a:spcPct val="80000"/>
              </a:lnSpc>
            </a:pPr>
            <a:r>
              <a:rPr lang="en-US" sz="2400" dirty="0" smtClean="0"/>
              <a:t>		R3 = R2+2</a:t>
            </a:r>
          </a:p>
          <a:p>
            <a:pPr algn="l" rtl="0" eaLnBrk="1" hangingPunct="1">
              <a:lnSpc>
                <a:spcPct val="80000"/>
              </a:lnSpc>
            </a:pPr>
            <a:r>
              <a:rPr lang="en-US" sz="2400" dirty="0" smtClean="0"/>
              <a:t>		R5 = R3 + 2</a:t>
            </a:r>
          </a:p>
          <a:p>
            <a:pPr algn="l" rtl="0" eaLnBrk="1" hangingPunct="1">
              <a:lnSpc>
                <a:spcPct val="80000"/>
              </a:lnSpc>
            </a:pPr>
            <a:r>
              <a:rPr lang="en-US" sz="2400" dirty="0" smtClean="0"/>
              <a:t>		R6 = 6</a:t>
            </a:r>
          </a:p>
          <a:p>
            <a:pPr algn="l" rtl="0" eaLnBrk="1" hangingPunct="1">
              <a:lnSpc>
                <a:spcPct val="80000"/>
              </a:lnSpc>
            </a:pPr>
            <a:r>
              <a:rPr lang="en-US" sz="2400" dirty="0" smtClean="0"/>
              <a:t>		R7 = R</a:t>
            </a:r>
            <a:r>
              <a:rPr lang="he-IL" sz="2400" dirty="0" smtClean="0"/>
              <a:t>5</a:t>
            </a:r>
            <a:endParaRPr lang="en-US" sz="2400" dirty="0" smtClean="0"/>
          </a:p>
          <a:p>
            <a:pPr algn="l" rtl="0" eaLnBrk="1" hangingPunct="1">
              <a:lnSpc>
                <a:spcPct val="80000"/>
              </a:lnSpc>
            </a:pPr>
            <a:r>
              <a:rPr lang="en-US" sz="2400" dirty="0" smtClean="0"/>
              <a:t>		R8 = 8;</a:t>
            </a:r>
          </a:p>
          <a:p>
            <a:pPr algn="l" rtl="0" eaLnBrk="1" hangingPunct="1">
              <a:lnSpc>
                <a:spcPct val="80000"/>
              </a:lnSpc>
            </a:pPr>
            <a:r>
              <a:rPr lang="en-US" sz="2400" dirty="0" smtClean="0"/>
              <a:t>		R9 = 9</a:t>
            </a:r>
          </a:p>
          <a:p>
            <a:pPr algn="l" rtl="0" eaLnBrk="1" hangingPunct="1">
              <a:lnSpc>
                <a:spcPct val="80000"/>
              </a:lnSpc>
            </a:pPr>
            <a:r>
              <a:rPr lang="en-US" sz="2400" dirty="0" smtClean="0"/>
              <a:t>		R1 = R1 + 1;</a:t>
            </a:r>
          </a:p>
          <a:p>
            <a:pPr algn="l" rtl="0" eaLnBrk="1" hangingPunct="1">
              <a:lnSpc>
                <a:spcPct val="80000"/>
              </a:lnSpc>
            </a:pPr>
            <a:r>
              <a:rPr lang="en-US" sz="2400" dirty="0" smtClean="0"/>
              <a:t>		IF (R1 &lt; 100) </a:t>
            </a:r>
            <a:r>
              <a:rPr lang="en-US" sz="2400" dirty="0" err="1" smtClean="0"/>
              <a:t>goto</a:t>
            </a:r>
            <a:r>
              <a:rPr lang="en-US" sz="2400" dirty="0" smtClean="0"/>
              <a:t> L1  ;</a:t>
            </a:r>
          </a:p>
          <a:p>
            <a:pPr algn="l" rtl="0" eaLnBrk="1" hangingPunct="1">
              <a:lnSpc>
                <a:spcPct val="80000"/>
              </a:lnSpc>
            </a:pPr>
            <a:r>
              <a:rPr lang="en-US" sz="2400" dirty="0" smtClean="0"/>
              <a:t>L2: 	R4 = 23</a:t>
            </a:r>
          </a:p>
        </p:txBody>
      </p:sp>
      <p:sp>
        <p:nvSpPr>
          <p:cNvPr id="5126" name="Rectangle 4"/>
          <p:cNvSpPr>
            <a:spLocks noChangeArrowheads="1"/>
          </p:cNvSpPr>
          <p:nvPr/>
        </p:nvSpPr>
        <p:spPr bwMode="auto">
          <a:xfrm>
            <a:off x="228600" y="457200"/>
            <a:ext cx="3657600" cy="483870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l"/>
            <a:r>
              <a:rPr lang="en-US" sz="2400" dirty="0">
                <a:latin typeface="Tahoma" pitchFamily="34" charset="0"/>
              </a:rPr>
              <a:t>	ADDI	R10,R0,100</a:t>
            </a:r>
          </a:p>
          <a:p>
            <a:pPr indent="457200" algn="l"/>
            <a:r>
              <a:rPr lang="en-US" sz="2400" dirty="0">
                <a:latin typeface="Tahoma" pitchFamily="34" charset="0"/>
              </a:rPr>
              <a:t>	SUB	R1,R1,R1</a:t>
            </a:r>
          </a:p>
          <a:p>
            <a:pPr indent="457200" algn="l"/>
            <a:r>
              <a:rPr lang="en-US" sz="2400" dirty="0">
                <a:latin typeface="Tahoma" pitchFamily="34" charset="0"/>
              </a:rPr>
              <a:t>L1:	ADDI	R4,R0,20</a:t>
            </a:r>
          </a:p>
          <a:p>
            <a:pPr indent="457200" algn="l"/>
            <a:r>
              <a:rPr lang="en-US" sz="2400" dirty="0">
                <a:latin typeface="Tahoma" pitchFamily="34" charset="0"/>
              </a:rPr>
              <a:t>	LW	R5,100(R4)</a:t>
            </a:r>
          </a:p>
          <a:p>
            <a:pPr indent="457200" algn="l"/>
            <a:r>
              <a:rPr lang="en-US" sz="2400" dirty="0">
                <a:latin typeface="Tahoma" pitchFamily="34" charset="0"/>
              </a:rPr>
              <a:t>	ADDI	R3,R2,2</a:t>
            </a:r>
          </a:p>
          <a:p>
            <a:pPr indent="457200" algn="l"/>
            <a:r>
              <a:rPr lang="en-US" sz="2400" dirty="0">
                <a:latin typeface="Tahoma" pitchFamily="34" charset="0"/>
              </a:rPr>
              <a:t>	ADDI	R5,R3,2</a:t>
            </a:r>
          </a:p>
          <a:p>
            <a:pPr indent="457200" algn="l"/>
            <a:r>
              <a:rPr lang="en-US" sz="2400" dirty="0">
                <a:latin typeface="Tahoma" pitchFamily="34" charset="0"/>
              </a:rPr>
              <a:t>	ADDI	R6,R0,6</a:t>
            </a:r>
          </a:p>
          <a:p>
            <a:pPr indent="457200" algn="l"/>
            <a:r>
              <a:rPr lang="en-US" sz="2400" dirty="0">
                <a:latin typeface="Tahoma" pitchFamily="34" charset="0"/>
              </a:rPr>
              <a:t>	ADD	R7,R5,R0</a:t>
            </a:r>
          </a:p>
          <a:p>
            <a:pPr indent="457200" algn="l"/>
            <a:r>
              <a:rPr lang="en-US" sz="2400" dirty="0">
                <a:latin typeface="Tahoma" pitchFamily="34" charset="0"/>
              </a:rPr>
              <a:t>	ADDI	R8,R0,8</a:t>
            </a:r>
          </a:p>
          <a:p>
            <a:pPr indent="457200" algn="l"/>
            <a:r>
              <a:rPr lang="en-US" sz="2400" dirty="0">
                <a:latin typeface="Tahoma" pitchFamily="34" charset="0"/>
              </a:rPr>
              <a:t>	ADDI	R9,R0,9</a:t>
            </a:r>
          </a:p>
          <a:p>
            <a:pPr indent="457200" algn="l"/>
            <a:r>
              <a:rPr lang="en-US" sz="2400" dirty="0">
                <a:latin typeface="Tahoma" pitchFamily="34" charset="0"/>
              </a:rPr>
              <a:t>	ADDI	R1,R1,1</a:t>
            </a:r>
          </a:p>
          <a:p>
            <a:pPr indent="457200" algn="l"/>
            <a:r>
              <a:rPr lang="en-US" sz="2400" dirty="0">
                <a:latin typeface="Tahoma" pitchFamily="34" charset="0"/>
              </a:rPr>
              <a:t>	BNE	R1,R10,L1</a:t>
            </a:r>
          </a:p>
          <a:p>
            <a:pPr indent="457200" algn="l"/>
            <a:r>
              <a:rPr lang="en-US" sz="2400" dirty="0">
                <a:latin typeface="Tahoma" pitchFamily="34" charset="0"/>
              </a:rPr>
              <a:t>L2:	ADDI	R4,R0,23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75EBD737-5068-462D-99C7-8BC662FD98ED}" type="slidenum">
              <a:rPr lang="he-IL"/>
              <a:pPr>
                <a:defRPr/>
              </a:pPr>
              <a:t>40</a:t>
            </a:fld>
            <a:endParaRPr lang="en-US"/>
          </a:p>
        </p:txBody>
      </p:sp>
      <p:sp>
        <p:nvSpPr>
          <p:cNvPr id="26629" name="Rectangle 3"/>
          <p:cNvSpPr>
            <a:spLocks noGrp="1" noChangeArrowheads="1"/>
          </p:cNvSpPr>
          <p:nvPr>
            <p:ph type="body" idx="1"/>
          </p:nvPr>
        </p:nvSpPr>
        <p:spPr>
          <a:xfrm>
            <a:off x="228600" y="457200"/>
            <a:ext cx="8458200" cy="1676400"/>
          </a:xfrm>
        </p:spPr>
        <p:txBody>
          <a:bodyPr/>
          <a:lstStyle/>
          <a:p>
            <a:pPr marL="0" indent="0" eaLnBrk="1" hangingPunct="1"/>
            <a:r>
              <a:rPr lang="he-IL" sz="2200" dirty="0" smtClean="0"/>
              <a:t>אם נעקוב אחרי השינויים הרצויים בשני הלולאות נקבל שהמעברים הרצויים עבור הלולאה הפנימית הם:</a:t>
            </a:r>
          </a:p>
          <a:p>
            <a:pPr marL="0" indent="0" eaLnBrk="1" hangingPunct="1"/>
            <a:endParaRPr lang="he-IL" sz="2200" dirty="0" smtClean="0"/>
          </a:p>
          <a:p>
            <a:pPr marL="0" indent="0" eaLnBrk="1" hangingPunct="1"/>
            <a:endParaRPr lang="en-US" sz="2200" dirty="0" smtClean="0"/>
          </a:p>
        </p:txBody>
      </p:sp>
      <p:sp>
        <p:nvSpPr>
          <p:cNvPr id="26630" name="Oval 7"/>
          <p:cNvSpPr>
            <a:spLocks noChangeArrowheads="1"/>
          </p:cNvSpPr>
          <p:nvPr/>
        </p:nvSpPr>
        <p:spPr bwMode="auto">
          <a:xfrm>
            <a:off x="2209800" y="3048000"/>
            <a:ext cx="990600" cy="838200"/>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T</a:t>
            </a:r>
            <a:endParaRPr lang="en-US" sz="2800"/>
          </a:p>
        </p:txBody>
      </p:sp>
      <p:sp>
        <p:nvSpPr>
          <p:cNvPr id="26631" name="Oval 8"/>
          <p:cNvSpPr>
            <a:spLocks noChangeArrowheads="1"/>
          </p:cNvSpPr>
          <p:nvPr/>
        </p:nvSpPr>
        <p:spPr bwMode="auto">
          <a:xfrm>
            <a:off x="3886200" y="3162300"/>
            <a:ext cx="1028700" cy="800100"/>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T</a:t>
            </a:r>
            <a:endParaRPr lang="en-US" sz="2800"/>
          </a:p>
        </p:txBody>
      </p:sp>
      <p:sp>
        <p:nvSpPr>
          <p:cNvPr id="26632" name="Oval 9"/>
          <p:cNvSpPr>
            <a:spLocks noChangeArrowheads="1"/>
          </p:cNvSpPr>
          <p:nvPr/>
        </p:nvSpPr>
        <p:spPr bwMode="auto">
          <a:xfrm>
            <a:off x="5715000" y="3160713"/>
            <a:ext cx="1219200" cy="877887"/>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NT</a:t>
            </a:r>
            <a:endParaRPr lang="en-US" sz="2800"/>
          </a:p>
        </p:txBody>
      </p:sp>
      <p:sp>
        <p:nvSpPr>
          <p:cNvPr id="26633" name="Freeform 10"/>
          <p:cNvSpPr>
            <a:spLocks/>
          </p:cNvSpPr>
          <p:nvPr/>
        </p:nvSpPr>
        <p:spPr bwMode="auto">
          <a:xfrm>
            <a:off x="3200400" y="2819400"/>
            <a:ext cx="10287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4" name="Freeform 11"/>
          <p:cNvSpPr>
            <a:spLocks/>
          </p:cNvSpPr>
          <p:nvPr/>
        </p:nvSpPr>
        <p:spPr bwMode="auto">
          <a:xfrm>
            <a:off x="4686300" y="2819400"/>
            <a:ext cx="12573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5" name="Freeform 13"/>
          <p:cNvSpPr>
            <a:spLocks/>
          </p:cNvSpPr>
          <p:nvPr/>
        </p:nvSpPr>
        <p:spPr bwMode="auto">
          <a:xfrm>
            <a:off x="2971800" y="3886200"/>
            <a:ext cx="2819400" cy="876300"/>
          </a:xfrm>
          <a:custGeom>
            <a:avLst/>
            <a:gdLst>
              <a:gd name="T0" fmla="*/ 4140 w 4140"/>
              <a:gd name="T1" fmla="*/ 0 h 1620"/>
              <a:gd name="T2" fmla="*/ 2160 w 4140"/>
              <a:gd name="T3" fmla="*/ 1620 h 1620"/>
              <a:gd name="T4" fmla="*/ 0 w 4140"/>
              <a:gd name="T5" fmla="*/ 0 h 1620"/>
              <a:gd name="T6" fmla="*/ 0 60000 65536"/>
              <a:gd name="T7" fmla="*/ 0 60000 65536"/>
              <a:gd name="T8" fmla="*/ 0 60000 65536"/>
              <a:gd name="T9" fmla="*/ 0 w 4140"/>
              <a:gd name="T10" fmla="*/ 0 h 1620"/>
              <a:gd name="T11" fmla="*/ 4140 w 4140"/>
              <a:gd name="T12" fmla="*/ 1620 h 1620"/>
            </a:gdLst>
            <a:ahLst/>
            <a:cxnLst>
              <a:cxn ang="T6">
                <a:pos x="T0" y="T1"/>
              </a:cxn>
              <a:cxn ang="T7">
                <a:pos x="T2" y="T3"/>
              </a:cxn>
              <a:cxn ang="T8">
                <a:pos x="T4" y="T5"/>
              </a:cxn>
            </a:cxnLst>
            <a:rect l="T9" t="T10" r="T11" b="T12"/>
            <a:pathLst>
              <a:path w="4140" h="1620">
                <a:moveTo>
                  <a:pt x="4140" y="0"/>
                </a:moveTo>
                <a:cubicBezTo>
                  <a:pt x="3495" y="810"/>
                  <a:pt x="2850" y="1620"/>
                  <a:pt x="2160" y="1620"/>
                </a:cubicBezTo>
                <a:cubicBezTo>
                  <a:pt x="1470" y="1620"/>
                  <a:pt x="360" y="27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6" name="Text Box 14"/>
          <p:cNvSpPr txBox="1">
            <a:spLocks noChangeArrowheads="1"/>
          </p:cNvSpPr>
          <p:nvPr/>
        </p:nvSpPr>
        <p:spPr bwMode="auto">
          <a:xfrm>
            <a:off x="3505200" y="23622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endParaRPr lang="en-US" sz="3600"/>
          </a:p>
        </p:txBody>
      </p:sp>
      <p:sp>
        <p:nvSpPr>
          <p:cNvPr id="26637" name="Line 18"/>
          <p:cNvSpPr>
            <a:spLocks noChangeShapeType="1"/>
          </p:cNvSpPr>
          <p:nvPr/>
        </p:nvSpPr>
        <p:spPr bwMode="auto">
          <a:xfrm>
            <a:off x="1676400" y="2667000"/>
            <a:ext cx="5715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8" name="Text Box 31"/>
          <p:cNvSpPr txBox="1">
            <a:spLocks noChangeArrowheads="1"/>
          </p:cNvSpPr>
          <p:nvPr/>
        </p:nvSpPr>
        <p:spPr bwMode="auto">
          <a:xfrm>
            <a:off x="5181600" y="23622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endParaRPr lang="en-US" sz="3600"/>
          </a:p>
        </p:txBody>
      </p:sp>
      <p:sp>
        <p:nvSpPr>
          <p:cNvPr id="26639" name="Text Box 32"/>
          <p:cNvSpPr txBox="1">
            <a:spLocks noChangeArrowheads="1"/>
          </p:cNvSpPr>
          <p:nvPr/>
        </p:nvSpPr>
        <p:spPr bwMode="auto">
          <a:xfrm>
            <a:off x="4953000" y="45720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NT</a:t>
            </a:r>
            <a:endParaRPr lang="en-US" sz="36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fld id="{2FF65AD4-ADD8-41D9-A301-E666F49D4A70}" type="slidenum">
              <a:rPr lang="he-IL"/>
              <a:pPr>
                <a:defRPr/>
              </a:pPr>
              <a:t>41</a:t>
            </a:fld>
            <a:endParaRPr lang="en-US"/>
          </a:p>
        </p:txBody>
      </p:sp>
      <p:sp>
        <p:nvSpPr>
          <p:cNvPr id="27653" name="Rectangle 2"/>
          <p:cNvSpPr>
            <a:spLocks noGrp="1" noChangeArrowheads="1"/>
          </p:cNvSpPr>
          <p:nvPr>
            <p:ph type="body" idx="1"/>
          </p:nvPr>
        </p:nvSpPr>
        <p:spPr>
          <a:xfrm>
            <a:off x="228600" y="457200"/>
            <a:ext cx="8458200" cy="1676400"/>
          </a:xfrm>
        </p:spPr>
        <p:txBody>
          <a:bodyPr/>
          <a:lstStyle/>
          <a:p>
            <a:pPr marL="0" indent="0" eaLnBrk="1" hangingPunct="1"/>
            <a:r>
              <a:rPr lang="he-IL" sz="2400" smtClean="0"/>
              <a:t>ע"מ לקבל מספר שגיאות מינימלי בלולאה החיצונית יש להוסיף:</a:t>
            </a:r>
          </a:p>
          <a:p>
            <a:pPr marL="0" indent="0" eaLnBrk="1" hangingPunct="1"/>
            <a:endParaRPr lang="he-IL" sz="2400" smtClean="0"/>
          </a:p>
          <a:p>
            <a:pPr marL="0" indent="0" eaLnBrk="1" hangingPunct="1"/>
            <a:endParaRPr lang="en-US" sz="2400" smtClean="0"/>
          </a:p>
        </p:txBody>
      </p:sp>
      <p:sp>
        <p:nvSpPr>
          <p:cNvPr id="27654" name="Oval 3"/>
          <p:cNvSpPr>
            <a:spLocks noChangeArrowheads="1"/>
          </p:cNvSpPr>
          <p:nvPr/>
        </p:nvSpPr>
        <p:spPr bwMode="auto">
          <a:xfrm>
            <a:off x="2362200" y="3200400"/>
            <a:ext cx="990600" cy="838200"/>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T</a:t>
            </a:r>
            <a:endParaRPr lang="en-US" sz="2800"/>
          </a:p>
        </p:txBody>
      </p:sp>
      <p:sp>
        <p:nvSpPr>
          <p:cNvPr id="27655" name="Oval 4"/>
          <p:cNvSpPr>
            <a:spLocks noChangeArrowheads="1"/>
          </p:cNvSpPr>
          <p:nvPr/>
        </p:nvSpPr>
        <p:spPr bwMode="auto">
          <a:xfrm>
            <a:off x="4114800" y="3238500"/>
            <a:ext cx="1028700" cy="800100"/>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T</a:t>
            </a:r>
            <a:endParaRPr lang="en-US" sz="2800"/>
          </a:p>
        </p:txBody>
      </p:sp>
      <p:sp>
        <p:nvSpPr>
          <p:cNvPr id="27656" name="Oval 5"/>
          <p:cNvSpPr>
            <a:spLocks noChangeArrowheads="1"/>
          </p:cNvSpPr>
          <p:nvPr/>
        </p:nvSpPr>
        <p:spPr bwMode="auto">
          <a:xfrm>
            <a:off x="5943600" y="3236913"/>
            <a:ext cx="1219200" cy="877887"/>
          </a:xfrm>
          <a:prstGeom prst="ellipse">
            <a:avLst/>
          </a:prstGeom>
          <a:solidFill>
            <a:srgbClr val="FFFFFF"/>
          </a:solidFill>
          <a:ln w="9525">
            <a:solidFill>
              <a:srgbClr val="000000"/>
            </a:solidFill>
            <a:round/>
            <a:headEnd/>
            <a:tailEnd/>
          </a:ln>
        </p:spPr>
        <p:txBody>
          <a:bodyPr/>
          <a:lstStyle/>
          <a:p>
            <a:pPr algn="ctr"/>
            <a:r>
              <a:rPr lang="en-US" sz="3200">
                <a:latin typeface="Times New Roman" pitchFamily="18" charset="0"/>
              </a:rPr>
              <a:t>NT</a:t>
            </a:r>
            <a:endParaRPr lang="en-US" sz="2800"/>
          </a:p>
        </p:txBody>
      </p:sp>
      <p:sp>
        <p:nvSpPr>
          <p:cNvPr id="27657" name="Freeform 6"/>
          <p:cNvSpPr>
            <a:spLocks/>
          </p:cNvSpPr>
          <p:nvPr/>
        </p:nvSpPr>
        <p:spPr bwMode="auto">
          <a:xfrm>
            <a:off x="3429000" y="2895600"/>
            <a:ext cx="10287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8" name="Freeform 7"/>
          <p:cNvSpPr>
            <a:spLocks/>
          </p:cNvSpPr>
          <p:nvPr/>
        </p:nvSpPr>
        <p:spPr bwMode="auto">
          <a:xfrm>
            <a:off x="4914900" y="2895600"/>
            <a:ext cx="12573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9" name="Freeform 8"/>
          <p:cNvSpPr>
            <a:spLocks/>
          </p:cNvSpPr>
          <p:nvPr/>
        </p:nvSpPr>
        <p:spPr bwMode="auto">
          <a:xfrm>
            <a:off x="3048000" y="4038600"/>
            <a:ext cx="3124200" cy="800100"/>
          </a:xfrm>
          <a:custGeom>
            <a:avLst/>
            <a:gdLst>
              <a:gd name="T0" fmla="*/ 4140 w 4140"/>
              <a:gd name="T1" fmla="*/ 0 h 1620"/>
              <a:gd name="T2" fmla="*/ 2160 w 4140"/>
              <a:gd name="T3" fmla="*/ 1620 h 1620"/>
              <a:gd name="T4" fmla="*/ 0 w 4140"/>
              <a:gd name="T5" fmla="*/ 0 h 1620"/>
              <a:gd name="T6" fmla="*/ 0 60000 65536"/>
              <a:gd name="T7" fmla="*/ 0 60000 65536"/>
              <a:gd name="T8" fmla="*/ 0 60000 65536"/>
              <a:gd name="T9" fmla="*/ 0 w 4140"/>
              <a:gd name="T10" fmla="*/ 0 h 1620"/>
              <a:gd name="T11" fmla="*/ 4140 w 4140"/>
              <a:gd name="T12" fmla="*/ 1620 h 1620"/>
            </a:gdLst>
            <a:ahLst/>
            <a:cxnLst>
              <a:cxn ang="T6">
                <a:pos x="T0" y="T1"/>
              </a:cxn>
              <a:cxn ang="T7">
                <a:pos x="T2" y="T3"/>
              </a:cxn>
              <a:cxn ang="T8">
                <a:pos x="T4" y="T5"/>
              </a:cxn>
            </a:cxnLst>
            <a:rect l="T9" t="T10" r="T11" b="T12"/>
            <a:pathLst>
              <a:path w="4140" h="1620">
                <a:moveTo>
                  <a:pt x="4140" y="0"/>
                </a:moveTo>
                <a:cubicBezTo>
                  <a:pt x="3495" y="810"/>
                  <a:pt x="2850" y="1620"/>
                  <a:pt x="2160" y="1620"/>
                </a:cubicBezTo>
                <a:cubicBezTo>
                  <a:pt x="1470" y="1620"/>
                  <a:pt x="360" y="27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0" name="Text Box 9"/>
          <p:cNvSpPr txBox="1">
            <a:spLocks noChangeArrowheads="1"/>
          </p:cNvSpPr>
          <p:nvPr/>
        </p:nvSpPr>
        <p:spPr bwMode="auto">
          <a:xfrm>
            <a:off x="3733800" y="24384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endParaRPr lang="en-US" sz="3600"/>
          </a:p>
        </p:txBody>
      </p:sp>
      <p:sp>
        <p:nvSpPr>
          <p:cNvPr id="27661" name="Line 10"/>
          <p:cNvSpPr>
            <a:spLocks noChangeShapeType="1"/>
          </p:cNvSpPr>
          <p:nvPr/>
        </p:nvSpPr>
        <p:spPr bwMode="auto">
          <a:xfrm>
            <a:off x="1905000" y="2743200"/>
            <a:ext cx="5715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Text Box 11"/>
          <p:cNvSpPr txBox="1">
            <a:spLocks noChangeArrowheads="1"/>
          </p:cNvSpPr>
          <p:nvPr/>
        </p:nvSpPr>
        <p:spPr bwMode="auto">
          <a:xfrm>
            <a:off x="5410200" y="24384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endParaRPr lang="en-US" sz="3600"/>
          </a:p>
        </p:txBody>
      </p:sp>
      <p:sp>
        <p:nvSpPr>
          <p:cNvPr id="27663" name="Text Box 12"/>
          <p:cNvSpPr txBox="1">
            <a:spLocks noChangeArrowheads="1"/>
          </p:cNvSpPr>
          <p:nvPr/>
        </p:nvSpPr>
        <p:spPr bwMode="auto">
          <a:xfrm>
            <a:off x="5181600" y="46482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NT</a:t>
            </a:r>
            <a:endParaRPr lang="en-US" sz="3600"/>
          </a:p>
        </p:txBody>
      </p:sp>
      <p:sp>
        <p:nvSpPr>
          <p:cNvPr id="27664" name="Freeform 13"/>
          <p:cNvSpPr>
            <a:spLocks/>
          </p:cNvSpPr>
          <p:nvPr/>
        </p:nvSpPr>
        <p:spPr bwMode="auto">
          <a:xfrm>
            <a:off x="4800600" y="3962400"/>
            <a:ext cx="1257300" cy="457200"/>
          </a:xfrm>
          <a:custGeom>
            <a:avLst/>
            <a:gdLst>
              <a:gd name="T0" fmla="*/ 1980 w 1980"/>
              <a:gd name="T1" fmla="*/ 0 h 720"/>
              <a:gd name="T2" fmla="*/ 900 w 1980"/>
              <a:gd name="T3" fmla="*/ 720 h 720"/>
              <a:gd name="T4" fmla="*/ 0 w 1980"/>
              <a:gd name="T5" fmla="*/ 0 h 720"/>
              <a:gd name="T6" fmla="*/ 0 60000 65536"/>
              <a:gd name="T7" fmla="*/ 0 60000 65536"/>
              <a:gd name="T8" fmla="*/ 0 60000 65536"/>
              <a:gd name="T9" fmla="*/ 0 w 1980"/>
              <a:gd name="T10" fmla="*/ 0 h 720"/>
              <a:gd name="T11" fmla="*/ 1980 w 1980"/>
              <a:gd name="T12" fmla="*/ 720 h 720"/>
            </a:gdLst>
            <a:ahLst/>
            <a:cxnLst>
              <a:cxn ang="T6">
                <a:pos x="T0" y="T1"/>
              </a:cxn>
              <a:cxn ang="T7">
                <a:pos x="T2" y="T3"/>
              </a:cxn>
              <a:cxn ang="T8">
                <a:pos x="T4" y="T5"/>
              </a:cxn>
            </a:cxnLst>
            <a:rect l="T9" t="T10" r="T11" b="T12"/>
            <a:pathLst>
              <a:path w="1980" h="720">
                <a:moveTo>
                  <a:pt x="1980" y="0"/>
                </a:moveTo>
                <a:cubicBezTo>
                  <a:pt x="1605" y="360"/>
                  <a:pt x="1230" y="720"/>
                  <a:pt x="900" y="720"/>
                </a:cubicBezTo>
                <a:cubicBezTo>
                  <a:pt x="570" y="720"/>
                  <a:pt x="150" y="120"/>
                  <a:pt x="0" y="0"/>
                </a:cubicBezTo>
              </a:path>
            </a:pathLst>
          </a:custGeom>
          <a:noFill/>
          <a:ln w="38100"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5" name="Text Box 14"/>
          <p:cNvSpPr txBox="1">
            <a:spLocks noChangeArrowheads="1"/>
          </p:cNvSpPr>
          <p:nvPr/>
        </p:nvSpPr>
        <p:spPr bwMode="auto">
          <a:xfrm>
            <a:off x="5105400" y="38100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solidFill>
                  <a:srgbClr val="FF0000"/>
                </a:solidFill>
                <a:latin typeface="Times New Roman" pitchFamily="18" charset="0"/>
              </a:rPr>
              <a:t>T</a:t>
            </a:r>
            <a:endParaRPr lang="en-US" sz="360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fld id="{215CED3D-65C9-4F1A-9606-13B94EBC3F9A}" type="slidenum">
              <a:rPr lang="he-IL"/>
              <a:pPr>
                <a:defRPr/>
              </a:pPr>
              <a:t>42</a:t>
            </a:fld>
            <a:endParaRPr lang="en-US"/>
          </a:p>
        </p:txBody>
      </p:sp>
      <p:sp>
        <p:nvSpPr>
          <p:cNvPr id="28677" name="Rectangle 2"/>
          <p:cNvSpPr>
            <a:spLocks noGrp="1" noChangeArrowheads="1"/>
          </p:cNvSpPr>
          <p:nvPr>
            <p:ph type="body" idx="1"/>
          </p:nvPr>
        </p:nvSpPr>
        <p:spPr>
          <a:xfrm>
            <a:off x="228600" y="457200"/>
            <a:ext cx="8458200" cy="1066800"/>
          </a:xfrm>
        </p:spPr>
        <p:txBody>
          <a:bodyPr/>
          <a:lstStyle/>
          <a:p>
            <a:pPr marL="0" indent="0" eaLnBrk="1" hangingPunct="1"/>
            <a:r>
              <a:rPr lang="he-IL" sz="2400" dirty="0" smtClean="0">
                <a:solidFill>
                  <a:srgbClr val="3333CC"/>
                </a:solidFill>
              </a:rPr>
              <a:t>כדי שהמכונה תטפל גם בעוד מקרים, ומבלי להשפיע על ביצועי התכנית שלנו:</a:t>
            </a:r>
          </a:p>
        </p:txBody>
      </p:sp>
      <p:sp>
        <p:nvSpPr>
          <p:cNvPr id="28678" name="Oval 3"/>
          <p:cNvSpPr>
            <a:spLocks noChangeArrowheads="1"/>
          </p:cNvSpPr>
          <p:nvPr/>
        </p:nvSpPr>
        <p:spPr bwMode="auto">
          <a:xfrm>
            <a:off x="2438400" y="3048000"/>
            <a:ext cx="990600" cy="838200"/>
          </a:xfrm>
          <a:prstGeom prst="ellipse">
            <a:avLst/>
          </a:prstGeom>
          <a:solidFill>
            <a:srgbClr val="FFFFFF"/>
          </a:solidFill>
          <a:ln w="19050">
            <a:solidFill>
              <a:schemeClr val="tx1"/>
            </a:solidFill>
            <a:round/>
            <a:headEnd/>
            <a:tailEnd/>
          </a:ln>
        </p:spPr>
        <p:txBody>
          <a:bodyPr/>
          <a:lstStyle/>
          <a:p>
            <a:pPr algn="ctr"/>
            <a:r>
              <a:rPr lang="en-US" sz="3200">
                <a:latin typeface="Times New Roman" pitchFamily="18" charset="0"/>
              </a:rPr>
              <a:t>T</a:t>
            </a:r>
            <a:endParaRPr lang="en-US" sz="2800"/>
          </a:p>
        </p:txBody>
      </p:sp>
      <p:sp>
        <p:nvSpPr>
          <p:cNvPr id="28679" name="Oval 4"/>
          <p:cNvSpPr>
            <a:spLocks noChangeArrowheads="1"/>
          </p:cNvSpPr>
          <p:nvPr/>
        </p:nvSpPr>
        <p:spPr bwMode="auto">
          <a:xfrm>
            <a:off x="4191000" y="3086100"/>
            <a:ext cx="1028700" cy="800100"/>
          </a:xfrm>
          <a:prstGeom prst="ellipse">
            <a:avLst/>
          </a:prstGeom>
          <a:solidFill>
            <a:srgbClr val="FFFFFF"/>
          </a:solidFill>
          <a:ln w="19050">
            <a:solidFill>
              <a:schemeClr val="tx1"/>
            </a:solidFill>
            <a:round/>
            <a:headEnd/>
            <a:tailEnd/>
          </a:ln>
        </p:spPr>
        <p:txBody>
          <a:bodyPr/>
          <a:lstStyle/>
          <a:p>
            <a:pPr algn="ctr"/>
            <a:r>
              <a:rPr lang="en-US" sz="3200">
                <a:latin typeface="Times New Roman" pitchFamily="18" charset="0"/>
              </a:rPr>
              <a:t>T</a:t>
            </a:r>
            <a:endParaRPr lang="en-US" sz="2800"/>
          </a:p>
        </p:txBody>
      </p:sp>
      <p:sp>
        <p:nvSpPr>
          <p:cNvPr id="28680" name="Oval 5"/>
          <p:cNvSpPr>
            <a:spLocks noChangeArrowheads="1"/>
          </p:cNvSpPr>
          <p:nvPr/>
        </p:nvSpPr>
        <p:spPr bwMode="auto">
          <a:xfrm>
            <a:off x="6019800" y="3084513"/>
            <a:ext cx="1219200" cy="877887"/>
          </a:xfrm>
          <a:prstGeom prst="ellipse">
            <a:avLst/>
          </a:prstGeom>
          <a:solidFill>
            <a:srgbClr val="FFFFFF"/>
          </a:solidFill>
          <a:ln w="19050">
            <a:solidFill>
              <a:schemeClr val="tx1"/>
            </a:solidFill>
            <a:round/>
            <a:headEnd/>
            <a:tailEnd/>
          </a:ln>
        </p:spPr>
        <p:txBody>
          <a:bodyPr/>
          <a:lstStyle/>
          <a:p>
            <a:pPr algn="ctr"/>
            <a:r>
              <a:rPr lang="en-US" sz="3200">
                <a:latin typeface="Times New Roman" pitchFamily="18" charset="0"/>
              </a:rPr>
              <a:t>NT</a:t>
            </a:r>
            <a:endParaRPr lang="en-US" sz="2800"/>
          </a:p>
        </p:txBody>
      </p:sp>
      <p:sp>
        <p:nvSpPr>
          <p:cNvPr id="28681" name="Freeform 6"/>
          <p:cNvSpPr>
            <a:spLocks/>
          </p:cNvSpPr>
          <p:nvPr/>
        </p:nvSpPr>
        <p:spPr bwMode="auto">
          <a:xfrm>
            <a:off x="3505200" y="2743200"/>
            <a:ext cx="10287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19050"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2" name="Freeform 7"/>
          <p:cNvSpPr>
            <a:spLocks/>
          </p:cNvSpPr>
          <p:nvPr/>
        </p:nvSpPr>
        <p:spPr bwMode="auto">
          <a:xfrm>
            <a:off x="4991100" y="2743200"/>
            <a:ext cx="1257300" cy="342900"/>
          </a:xfrm>
          <a:custGeom>
            <a:avLst/>
            <a:gdLst>
              <a:gd name="T0" fmla="*/ 0 w 1620"/>
              <a:gd name="T1" fmla="*/ 540 h 540"/>
              <a:gd name="T2" fmla="*/ 900 w 1620"/>
              <a:gd name="T3" fmla="*/ 0 h 540"/>
              <a:gd name="T4" fmla="*/ 1620 w 1620"/>
              <a:gd name="T5" fmla="*/ 540 h 540"/>
              <a:gd name="T6" fmla="*/ 0 60000 65536"/>
              <a:gd name="T7" fmla="*/ 0 60000 65536"/>
              <a:gd name="T8" fmla="*/ 0 60000 65536"/>
              <a:gd name="T9" fmla="*/ 0 w 1620"/>
              <a:gd name="T10" fmla="*/ 0 h 540"/>
              <a:gd name="T11" fmla="*/ 1620 w 1620"/>
              <a:gd name="T12" fmla="*/ 540 h 540"/>
            </a:gdLst>
            <a:ahLst/>
            <a:cxnLst>
              <a:cxn ang="T6">
                <a:pos x="T0" y="T1"/>
              </a:cxn>
              <a:cxn ang="T7">
                <a:pos x="T2" y="T3"/>
              </a:cxn>
              <a:cxn ang="T8">
                <a:pos x="T4" y="T5"/>
              </a:cxn>
            </a:cxnLst>
            <a:rect l="T9" t="T10" r="T11" b="T12"/>
            <a:pathLst>
              <a:path w="1620" h="540">
                <a:moveTo>
                  <a:pt x="0" y="540"/>
                </a:moveTo>
                <a:cubicBezTo>
                  <a:pt x="315" y="270"/>
                  <a:pt x="630" y="0"/>
                  <a:pt x="900" y="0"/>
                </a:cubicBezTo>
                <a:cubicBezTo>
                  <a:pt x="1170" y="0"/>
                  <a:pt x="1500" y="450"/>
                  <a:pt x="1620" y="540"/>
                </a:cubicBezTo>
              </a:path>
            </a:pathLst>
          </a:custGeom>
          <a:noFill/>
          <a:ln w="19050"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3" name="Freeform 8"/>
          <p:cNvSpPr>
            <a:spLocks/>
          </p:cNvSpPr>
          <p:nvPr/>
        </p:nvSpPr>
        <p:spPr bwMode="auto">
          <a:xfrm>
            <a:off x="3124200" y="3886200"/>
            <a:ext cx="3124200" cy="800100"/>
          </a:xfrm>
          <a:custGeom>
            <a:avLst/>
            <a:gdLst>
              <a:gd name="T0" fmla="*/ 4140 w 4140"/>
              <a:gd name="T1" fmla="*/ 0 h 1620"/>
              <a:gd name="T2" fmla="*/ 2160 w 4140"/>
              <a:gd name="T3" fmla="*/ 1620 h 1620"/>
              <a:gd name="T4" fmla="*/ 0 w 4140"/>
              <a:gd name="T5" fmla="*/ 0 h 1620"/>
              <a:gd name="T6" fmla="*/ 0 60000 65536"/>
              <a:gd name="T7" fmla="*/ 0 60000 65536"/>
              <a:gd name="T8" fmla="*/ 0 60000 65536"/>
              <a:gd name="T9" fmla="*/ 0 w 4140"/>
              <a:gd name="T10" fmla="*/ 0 h 1620"/>
              <a:gd name="T11" fmla="*/ 4140 w 4140"/>
              <a:gd name="T12" fmla="*/ 1620 h 1620"/>
            </a:gdLst>
            <a:ahLst/>
            <a:cxnLst>
              <a:cxn ang="T6">
                <a:pos x="T0" y="T1"/>
              </a:cxn>
              <a:cxn ang="T7">
                <a:pos x="T2" y="T3"/>
              </a:cxn>
              <a:cxn ang="T8">
                <a:pos x="T4" y="T5"/>
              </a:cxn>
            </a:cxnLst>
            <a:rect l="T9" t="T10" r="T11" b="T12"/>
            <a:pathLst>
              <a:path w="4140" h="1620">
                <a:moveTo>
                  <a:pt x="4140" y="0"/>
                </a:moveTo>
                <a:cubicBezTo>
                  <a:pt x="3495" y="810"/>
                  <a:pt x="2850" y="1620"/>
                  <a:pt x="2160" y="1620"/>
                </a:cubicBezTo>
                <a:cubicBezTo>
                  <a:pt x="1470" y="1620"/>
                  <a:pt x="360" y="270"/>
                  <a:pt x="0" y="0"/>
                </a:cubicBezTo>
              </a:path>
            </a:pathLst>
          </a:custGeom>
          <a:noFill/>
          <a:ln w="19050"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4" name="Text Box 9"/>
          <p:cNvSpPr txBox="1">
            <a:spLocks noChangeArrowheads="1"/>
          </p:cNvSpPr>
          <p:nvPr/>
        </p:nvSpPr>
        <p:spPr bwMode="auto">
          <a:xfrm>
            <a:off x="3657600" y="23622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r>
              <a:rPr lang="en-US" sz="2400">
                <a:solidFill>
                  <a:srgbClr val="FF0000"/>
                </a:solidFill>
                <a:latin typeface="Times New Roman" pitchFamily="18" charset="0"/>
              </a:rPr>
              <a:t>/NT</a:t>
            </a:r>
            <a:endParaRPr lang="en-US" sz="3600">
              <a:solidFill>
                <a:srgbClr val="FF0000"/>
              </a:solidFill>
            </a:endParaRPr>
          </a:p>
        </p:txBody>
      </p:sp>
      <p:sp>
        <p:nvSpPr>
          <p:cNvPr id="28685" name="Line 10"/>
          <p:cNvSpPr>
            <a:spLocks noChangeShapeType="1"/>
          </p:cNvSpPr>
          <p:nvPr/>
        </p:nvSpPr>
        <p:spPr bwMode="auto">
          <a:xfrm>
            <a:off x="1981200" y="2590800"/>
            <a:ext cx="571500" cy="342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Text Box 12"/>
          <p:cNvSpPr txBox="1">
            <a:spLocks noChangeArrowheads="1"/>
          </p:cNvSpPr>
          <p:nvPr/>
        </p:nvSpPr>
        <p:spPr bwMode="auto">
          <a:xfrm>
            <a:off x="5257800" y="44958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NT</a:t>
            </a:r>
            <a:endParaRPr lang="en-US" sz="3600"/>
          </a:p>
        </p:txBody>
      </p:sp>
      <p:sp>
        <p:nvSpPr>
          <p:cNvPr id="28687" name="Freeform 13"/>
          <p:cNvSpPr>
            <a:spLocks/>
          </p:cNvSpPr>
          <p:nvPr/>
        </p:nvSpPr>
        <p:spPr bwMode="auto">
          <a:xfrm>
            <a:off x="4876800" y="3810000"/>
            <a:ext cx="1257300" cy="457200"/>
          </a:xfrm>
          <a:custGeom>
            <a:avLst/>
            <a:gdLst>
              <a:gd name="T0" fmla="*/ 1980 w 1980"/>
              <a:gd name="T1" fmla="*/ 0 h 720"/>
              <a:gd name="T2" fmla="*/ 900 w 1980"/>
              <a:gd name="T3" fmla="*/ 720 h 720"/>
              <a:gd name="T4" fmla="*/ 0 w 1980"/>
              <a:gd name="T5" fmla="*/ 0 h 720"/>
              <a:gd name="T6" fmla="*/ 0 60000 65536"/>
              <a:gd name="T7" fmla="*/ 0 60000 65536"/>
              <a:gd name="T8" fmla="*/ 0 60000 65536"/>
              <a:gd name="T9" fmla="*/ 0 w 1980"/>
              <a:gd name="T10" fmla="*/ 0 h 720"/>
              <a:gd name="T11" fmla="*/ 1980 w 1980"/>
              <a:gd name="T12" fmla="*/ 720 h 720"/>
            </a:gdLst>
            <a:ahLst/>
            <a:cxnLst>
              <a:cxn ang="T6">
                <a:pos x="T0" y="T1"/>
              </a:cxn>
              <a:cxn ang="T7">
                <a:pos x="T2" y="T3"/>
              </a:cxn>
              <a:cxn ang="T8">
                <a:pos x="T4" y="T5"/>
              </a:cxn>
            </a:cxnLst>
            <a:rect l="T9" t="T10" r="T11" b="T12"/>
            <a:pathLst>
              <a:path w="1980" h="720">
                <a:moveTo>
                  <a:pt x="1980" y="0"/>
                </a:moveTo>
                <a:cubicBezTo>
                  <a:pt x="1605" y="360"/>
                  <a:pt x="1230" y="720"/>
                  <a:pt x="900" y="720"/>
                </a:cubicBezTo>
                <a:cubicBezTo>
                  <a:pt x="570" y="720"/>
                  <a:pt x="150" y="120"/>
                  <a:pt x="0" y="0"/>
                </a:cubicBezTo>
              </a:path>
            </a:pathLst>
          </a:custGeom>
          <a:noFill/>
          <a:ln w="19050"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8" name="Text Box 14"/>
          <p:cNvSpPr txBox="1">
            <a:spLocks noChangeArrowheads="1"/>
          </p:cNvSpPr>
          <p:nvPr/>
        </p:nvSpPr>
        <p:spPr bwMode="auto">
          <a:xfrm>
            <a:off x="5181600" y="36576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endParaRPr lang="en-US" sz="3600"/>
          </a:p>
        </p:txBody>
      </p:sp>
      <p:sp>
        <p:nvSpPr>
          <p:cNvPr id="28689" name="Text Box 15"/>
          <p:cNvSpPr txBox="1">
            <a:spLocks noChangeArrowheads="1"/>
          </p:cNvSpPr>
          <p:nvPr/>
        </p:nvSpPr>
        <p:spPr bwMode="auto">
          <a:xfrm>
            <a:off x="5181600" y="23622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400">
                <a:latin typeface="Times New Roman" pitchFamily="18" charset="0"/>
              </a:rPr>
              <a:t>T</a:t>
            </a:r>
            <a:r>
              <a:rPr lang="en-US" sz="2400">
                <a:solidFill>
                  <a:srgbClr val="FF0000"/>
                </a:solidFill>
                <a:latin typeface="Times New Roman" pitchFamily="18" charset="0"/>
              </a:rPr>
              <a:t>/NT</a:t>
            </a:r>
            <a:endParaRPr lang="en-US" sz="360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FC30E9CC-E22E-4A60-82F9-6534F40648F7}" type="slidenum">
              <a:rPr lang="he-IL"/>
              <a:pPr>
                <a:defRPr/>
              </a:pPr>
              <a:t>43</a:t>
            </a:fld>
            <a:endParaRPr lang="en-US"/>
          </a:p>
        </p:txBody>
      </p:sp>
      <p:sp>
        <p:nvSpPr>
          <p:cNvPr id="29701" name="Rectangle 2"/>
          <p:cNvSpPr>
            <a:spLocks noChangeArrowheads="1"/>
          </p:cNvSpPr>
          <p:nvPr/>
        </p:nvSpPr>
        <p:spPr bwMode="auto">
          <a:xfrm>
            <a:off x="533400" y="70485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400" dirty="0"/>
              <a:t>ג. (5 נקודות)  כמה מחזורי שעון תיקח הרצת התוכנית עם המנגנון של סעיף ב' ?</a:t>
            </a:r>
            <a:endParaRPr lang="en-US" sz="2400" dirty="0"/>
          </a:p>
        </p:txBody>
      </p:sp>
      <p:sp>
        <p:nvSpPr>
          <p:cNvPr id="35843" name="Rectangle 3"/>
          <p:cNvSpPr>
            <a:spLocks noChangeArrowheads="1"/>
          </p:cNvSpPr>
          <p:nvPr/>
        </p:nvSpPr>
        <p:spPr bwMode="auto">
          <a:xfrm>
            <a:off x="533400" y="1828800"/>
            <a:ext cx="815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400" dirty="0"/>
              <a:t>כל החיזויים נכונים למעט טעות אחת בלולאה החיצונית באיטרציה השלישית.</a:t>
            </a:r>
          </a:p>
          <a:p>
            <a:pPr algn="l">
              <a:spcBef>
                <a:spcPct val="50000"/>
              </a:spcBef>
            </a:pPr>
            <a:r>
              <a:rPr lang="en-US" sz="2400" dirty="0" smtClean="0">
                <a:solidFill>
                  <a:srgbClr val="3333CC"/>
                </a:solidFill>
              </a:rPr>
              <a:t>Perfect prediction: 212</a:t>
            </a:r>
          </a:p>
          <a:p>
            <a:pPr algn="l">
              <a:spcBef>
                <a:spcPct val="50000"/>
              </a:spcBef>
            </a:pPr>
            <a:r>
              <a:rPr lang="en-US" sz="2400" dirty="0" smtClean="0">
                <a:solidFill>
                  <a:srgbClr val="FF0000"/>
                </a:solidFill>
              </a:rPr>
              <a:t>212+1*5=217 CC</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20E58FD5-FB99-486B-9996-863A5E962004}" type="slidenum">
              <a:rPr lang="he-IL"/>
              <a:pPr>
                <a:defRPr/>
              </a:pPr>
              <a:t>44</a:t>
            </a:fld>
            <a:endParaRPr lang="en-US"/>
          </a:p>
        </p:txBody>
      </p:sp>
      <p:sp>
        <p:nvSpPr>
          <p:cNvPr id="30725" name="Rectangle 2"/>
          <p:cNvSpPr>
            <a:spLocks noChangeArrowheads="1"/>
          </p:cNvSpPr>
          <p:nvPr/>
        </p:nvSpPr>
        <p:spPr bwMode="auto">
          <a:xfrm>
            <a:off x="304800" y="407313"/>
            <a:ext cx="85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1">
              <a:spcBef>
                <a:spcPct val="50000"/>
              </a:spcBef>
            </a:pPr>
            <a:r>
              <a:rPr lang="he-IL" sz="2200" dirty="0">
                <a:solidFill>
                  <a:srgbClr val="3333CC"/>
                </a:solidFill>
              </a:rPr>
              <a:t>ד. (10 נקודות) עם הזמן השתכללה התוכנית שמורצת על המעבד ועכשיו היא</a:t>
            </a:r>
            <a:r>
              <a:rPr lang="en-US" sz="2200" dirty="0">
                <a:solidFill>
                  <a:srgbClr val="3333CC"/>
                </a:solidFill>
              </a:rPr>
              <a:t>:</a:t>
            </a:r>
            <a:r>
              <a:rPr lang="he-IL" sz="2200" dirty="0">
                <a:solidFill>
                  <a:srgbClr val="3333CC"/>
                </a:solidFill>
              </a:rPr>
              <a:t> </a:t>
            </a:r>
            <a:endParaRPr lang="en-US" sz="2200" dirty="0">
              <a:solidFill>
                <a:srgbClr val="3333CC"/>
              </a:solidFill>
            </a:endParaRPr>
          </a:p>
        </p:txBody>
      </p:sp>
      <p:sp>
        <p:nvSpPr>
          <p:cNvPr id="30726" name="AutoShape 10"/>
          <p:cNvSpPr>
            <a:spLocks/>
          </p:cNvSpPr>
          <p:nvPr/>
        </p:nvSpPr>
        <p:spPr bwMode="auto">
          <a:xfrm>
            <a:off x="4824412" y="2590800"/>
            <a:ext cx="266700" cy="419100"/>
          </a:xfrm>
          <a:prstGeom prst="rightBrace">
            <a:avLst>
              <a:gd name="adj1" fmla="val 1309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7" name="Text Box 9"/>
          <p:cNvSpPr txBox="1">
            <a:spLocks noChangeArrowheads="1"/>
          </p:cNvSpPr>
          <p:nvPr/>
        </p:nvSpPr>
        <p:spPr bwMode="auto">
          <a:xfrm>
            <a:off x="5281612" y="2438400"/>
            <a:ext cx="1509713" cy="728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r>
              <a:rPr lang="he-IL" sz="2000">
                <a:cs typeface="Times New Roman" pitchFamily="18" charset="0"/>
              </a:rPr>
              <a:t>לולאה של 3 איטרציות.</a:t>
            </a:r>
            <a:endParaRPr lang="he-IL" sz="2000"/>
          </a:p>
        </p:txBody>
      </p:sp>
      <p:sp>
        <p:nvSpPr>
          <p:cNvPr id="30728" name="AutoShape 8"/>
          <p:cNvSpPr>
            <a:spLocks/>
          </p:cNvSpPr>
          <p:nvPr/>
        </p:nvSpPr>
        <p:spPr bwMode="auto">
          <a:xfrm>
            <a:off x="4824412" y="3657600"/>
            <a:ext cx="266700" cy="419100"/>
          </a:xfrm>
          <a:prstGeom prst="rightBrace">
            <a:avLst>
              <a:gd name="adj1" fmla="val 1309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9" name="Text Box 6"/>
          <p:cNvSpPr txBox="1">
            <a:spLocks noChangeArrowheads="1"/>
          </p:cNvSpPr>
          <p:nvPr/>
        </p:nvSpPr>
        <p:spPr bwMode="auto">
          <a:xfrm>
            <a:off x="5281612" y="3429000"/>
            <a:ext cx="1409700"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r>
              <a:rPr lang="he-IL" sz="2000">
                <a:cs typeface="Times New Roman" pitchFamily="18" charset="0"/>
              </a:rPr>
              <a:t>לולאה של 5 איטרציות.</a:t>
            </a:r>
            <a:endParaRPr lang="he-IL" sz="2000"/>
          </a:p>
        </p:txBody>
      </p:sp>
      <p:sp>
        <p:nvSpPr>
          <p:cNvPr id="30730" name="Text Box 7"/>
          <p:cNvSpPr txBox="1">
            <a:spLocks noChangeArrowheads="1"/>
          </p:cNvSpPr>
          <p:nvPr/>
        </p:nvSpPr>
        <p:spPr bwMode="auto">
          <a:xfrm>
            <a:off x="7034212" y="3352800"/>
            <a:ext cx="12715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r>
              <a:rPr lang="he-IL" sz="2000">
                <a:cs typeface="Times New Roman" pitchFamily="18" charset="0"/>
              </a:rPr>
              <a:t>לולאה איסופית.</a:t>
            </a:r>
            <a:endParaRPr lang="he-IL" sz="2000"/>
          </a:p>
        </p:txBody>
      </p:sp>
      <p:sp>
        <p:nvSpPr>
          <p:cNvPr id="30731" name="AutoShape 5"/>
          <p:cNvSpPr>
            <a:spLocks/>
          </p:cNvSpPr>
          <p:nvPr/>
        </p:nvSpPr>
        <p:spPr bwMode="auto">
          <a:xfrm>
            <a:off x="4672012" y="4800600"/>
            <a:ext cx="304800" cy="457200"/>
          </a:xfrm>
          <a:prstGeom prst="rightBrace">
            <a:avLst>
              <a:gd name="adj1" fmla="val 12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2" name="Text Box 4"/>
          <p:cNvSpPr txBox="1">
            <a:spLocks noChangeArrowheads="1"/>
          </p:cNvSpPr>
          <p:nvPr/>
        </p:nvSpPr>
        <p:spPr bwMode="auto">
          <a:xfrm>
            <a:off x="4976812" y="4648200"/>
            <a:ext cx="17145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rtl="1" eaLnBrk="1" hangingPunct="1"/>
            <a:r>
              <a:rPr lang="he-IL" sz="2000">
                <a:cs typeface="Times New Roman" pitchFamily="18" charset="0"/>
              </a:rPr>
              <a:t>לולאה של 8 איטרציות.</a:t>
            </a:r>
            <a:endParaRPr lang="he-IL" sz="3200"/>
          </a:p>
        </p:txBody>
      </p:sp>
      <p:sp>
        <p:nvSpPr>
          <p:cNvPr id="30733" name="Rectangle 11"/>
          <p:cNvSpPr>
            <a:spLocks noChangeArrowheads="1"/>
          </p:cNvSpPr>
          <p:nvPr/>
        </p:nvSpPr>
        <p:spPr bwMode="auto">
          <a:xfrm>
            <a:off x="1166812" y="1371600"/>
            <a:ext cx="3511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r>
              <a:rPr lang="en-US" dirty="0"/>
              <a:t>0		MOV R10,#0</a:t>
            </a:r>
            <a:endParaRPr lang="he-IL" dirty="0"/>
          </a:p>
          <a:p>
            <a:pPr algn="l"/>
            <a:r>
              <a:rPr lang="he-IL" dirty="0"/>
              <a:t>4</a:t>
            </a:r>
            <a:r>
              <a:rPr lang="en-US" dirty="0"/>
              <a:t>	L</a:t>
            </a:r>
            <a:r>
              <a:rPr lang="he-IL" dirty="0"/>
              <a:t>4</a:t>
            </a:r>
            <a:r>
              <a:rPr lang="en-US" dirty="0"/>
              <a:t>	ADDI R10,#1</a:t>
            </a:r>
            <a:endParaRPr lang="en-US" b="1" dirty="0"/>
          </a:p>
          <a:p>
            <a:pPr algn="l"/>
            <a:r>
              <a:rPr lang="en-US" b="1" dirty="0"/>
              <a:t>…..</a:t>
            </a:r>
            <a:endParaRPr lang="en-US" dirty="0"/>
          </a:p>
          <a:p>
            <a:pPr algn="l"/>
            <a:r>
              <a:rPr lang="en-US" dirty="0"/>
              <a:t>24		MOV R1,#3</a:t>
            </a:r>
          </a:p>
          <a:p>
            <a:pPr algn="l"/>
            <a:r>
              <a:rPr lang="en-US" dirty="0"/>
              <a:t>28	L1	DEC R1</a:t>
            </a:r>
          </a:p>
          <a:p>
            <a:pPr algn="l"/>
            <a:r>
              <a:rPr lang="en-US" dirty="0"/>
              <a:t>32	B1:	BNE R1,R0,L1</a:t>
            </a:r>
            <a:endParaRPr lang="en-US" b="1" dirty="0"/>
          </a:p>
          <a:p>
            <a:pPr algn="l"/>
            <a:r>
              <a:rPr lang="en-US" b="1" dirty="0"/>
              <a:t>…..</a:t>
            </a:r>
            <a:endParaRPr lang="en-US" dirty="0"/>
          </a:p>
          <a:p>
            <a:pPr algn="l"/>
            <a:r>
              <a:rPr lang="en-US" dirty="0"/>
              <a:t>88		MOV R2,#</a:t>
            </a:r>
            <a:r>
              <a:rPr lang="he-IL" dirty="0"/>
              <a:t>5</a:t>
            </a:r>
            <a:endParaRPr lang="en-US" dirty="0"/>
          </a:p>
          <a:p>
            <a:pPr algn="l"/>
            <a:r>
              <a:rPr lang="en-US" dirty="0"/>
              <a:t>92	L2	DEC R2</a:t>
            </a:r>
          </a:p>
          <a:p>
            <a:pPr algn="l"/>
            <a:r>
              <a:rPr lang="en-US" dirty="0"/>
              <a:t>96	B2:	BNE R2,R0,L2</a:t>
            </a:r>
            <a:endParaRPr lang="en-US" b="1" dirty="0"/>
          </a:p>
          <a:p>
            <a:pPr algn="l"/>
            <a:r>
              <a:rPr lang="en-US" b="1" dirty="0"/>
              <a:t>…..</a:t>
            </a:r>
            <a:endParaRPr lang="en-US" dirty="0"/>
          </a:p>
          <a:p>
            <a:pPr algn="l"/>
            <a:r>
              <a:rPr lang="en-US" dirty="0"/>
              <a:t>104		MOV R</a:t>
            </a:r>
            <a:r>
              <a:rPr lang="he-IL" dirty="0"/>
              <a:t>3</a:t>
            </a:r>
            <a:r>
              <a:rPr lang="en-US" dirty="0"/>
              <a:t>,#</a:t>
            </a:r>
            <a:r>
              <a:rPr lang="he-IL" dirty="0"/>
              <a:t>8</a:t>
            </a:r>
            <a:endParaRPr lang="en-US" dirty="0"/>
          </a:p>
          <a:p>
            <a:pPr algn="l"/>
            <a:r>
              <a:rPr lang="en-US" dirty="0"/>
              <a:t>108 	L</a:t>
            </a:r>
            <a:r>
              <a:rPr lang="he-IL" dirty="0"/>
              <a:t>3</a:t>
            </a:r>
            <a:r>
              <a:rPr lang="en-US" dirty="0"/>
              <a:t>	DEC R</a:t>
            </a:r>
            <a:r>
              <a:rPr lang="he-IL" dirty="0"/>
              <a:t>3</a:t>
            </a:r>
            <a:endParaRPr lang="en-US" dirty="0"/>
          </a:p>
          <a:p>
            <a:pPr algn="l"/>
            <a:r>
              <a:rPr lang="en-US" dirty="0"/>
              <a:t>112	B</a:t>
            </a:r>
            <a:r>
              <a:rPr lang="he-IL" dirty="0"/>
              <a:t>3</a:t>
            </a:r>
            <a:r>
              <a:rPr lang="en-US" dirty="0"/>
              <a:t>:	BNE R</a:t>
            </a:r>
            <a:r>
              <a:rPr lang="he-IL" dirty="0"/>
              <a:t>3</a:t>
            </a:r>
            <a:r>
              <a:rPr lang="en-US" dirty="0"/>
              <a:t>,R0,L</a:t>
            </a:r>
            <a:r>
              <a:rPr lang="he-IL" dirty="0"/>
              <a:t>3</a:t>
            </a:r>
            <a:endParaRPr lang="en-US" b="1" dirty="0"/>
          </a:p>
          <a:p>
            <a:pPr algn="l"/>
            <a:r>
              <a:rPr lang="en-US" b="1" dirty="0"/>
              <a:t>…..</a:t>
            </a:r>
            <a:endParaRPr lang="en-US" dirty="0"/>
          </a:p>
          <a:p>
            <a:pPr algn="l"/>
            <a:r>
              <a:rPr lang="en-US" dirty="0"/>
              <a:t>128 		JMP L4</a:t>
            </a:r>
          </a:p>
        </p:txBody>
      </p:sp>
      <p:sp>
        <p:nvSpPr>
          <p:cNvPr id="30734" name="AutoShape 18"/>
          <p:cNvSpPr>
            <a:spLocks/>
          </p:cNvSpPr>
          <p:nvPr/>
        </p:nvSpPr>
        <p:spPr bwMode="auto">
          <a:xfrm>
            <a:off x="6805612" y="1752600"/>
            <a:ext cx="400050" cy="3922713"/>
          </a:xfrm>
          <a:prstGeom prst="rightBrace">
            <a:avLst>
              <a:gd name="adj1" fmla="val 8171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2"/>
          </p:nvPr>
        </p:nvSpPr>
        <p:spPr/>
        <p:txBody>
          <a:bodyPr/>
          <a:lstStyle/>
          <a:p>
            <a:pPr>
              <a:defRPr/>
            </a:pPr>
            <a:fld id="{A2710153-AF4B-4A46-9822-9FC3750C635A}" type="slidenum">
              <a:rPr lang="he-IL"/>
              <a:pPr>
                <a:defRPr/>
              </a:pPr>
              <a:t>45</a:t>
            </a:fld>
            <a:endParaRPr lang="en-US"/>
          </a:p>
        </p:txBody>
      </p:sp>
      <p:sp>
        <p:nvSpPr>
          <p:cNvPr id="31749" name="Rectangle 39"/>
          <p:cNvSpPr>
            <a:spLocks noChangeArrowheads="1"/>
          </p:cNvSpPr>
          <p:nvPr/>
        </p:nvSpPr>
        <p:spPr bwMode="auto">
          <a:xfrm>
            <a:off x="609600" y="176481"/>
            <a:ext cx="82343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rtl="1"/>
            <a:r>
              <a:rPr lang="he-IL" sz="2000" dirty="0">
                <a:solidFill>
                  <a:srgbClr val="3333CC"/>
                </a:solidFill>
                <a:latin typeface="Tahoma" pitchFamily="34" charset="0"/>
              </a:rPr>
              <a:t>כדי להתמודד עם תוכנית מורכבת שכזו ציידו את המעבד במנגנון </a:t>
            </a:r>
            <a:r>
              <a:rPr lang="en-US" sz="2000" b="1" dirty="0">
                <a:solidFill>
                  <a:srgbClr val="3333CC"/>
                </a:solidFill>
                <a:latin typeface="Tahoma" pitchFamily="34" charset="0"/>
              </a:rPr>
              <a:t>Two Level Branch </a:t>
            </a:r>
            <a:r>
              <a:rPr lang="en-US" sz="2000" b="1" dirty="0" smtClean="0">
                <a:solidFill>
                  <a:srgbClr val="3333CC"/>
                </a:solidFill>
                <a:latin typeface="Tahoma" pitchFamily="34" charset="0"/>
              </a:rPr>
              <a:t>Prediction</a:t>
            </a:r>
            <a:endParaRPr lang="en-US" sz="2000" b="1" dirty="0">
              <a:solidFill>
                <a:srgbClr val="3333CC"/>
              </a:solidFill>
              <a:latin typeface="Tahoma" pitchFamily="34" charset="0"/>
            </a:endParaRPr>
          </a:p>
          <a:p>
            <a:pPr rtl="1" eaLnBrk="0" hangingPunct="0"/>
            <a:r>
              <a:rPr lang="he-IL" sz="2000" dirty="0">
                <a:solidFill>
                  <a:srgbClr val="3333CC"/>
                </a:solidFill>
                <a:latin typeface="Tahoma" pitchFamily="34" charset="0"/>
              </a:rPr>
              <a:t>רגיסטר ההיסטוריה הוא לוקלי ובעל </a:t>
            </a:r>
            <a:r>
              <a:rPr lang="he-IL" sz="2000" b="1" dirty="0">
                <a:solidFill>
                  <a:srgbClr val="3333CC"/>
                </a:solidFill>
                <a:latin typeface="Tahoma" pitchFamily="34" charset="0"/>
              </a:rPr>
              <a:t>7 </a:t>
            </a:r>
            <a:r>
              <a:rPr lang="he-IL" sz="2000" b="1" dirty="0" smtClean="0">
                <a:solidFill>
                  <a:srgbClr val="3333CC"/>
                </a:solidFill>
                <a:latin typeface="Tahoma" pitchFamily="34" charset="0"/>
              </a:rPr>
              <a:t>סיביות </a:t>
            </a:r>
            <a:endParaRPr lang="en-US" sz="2000" b="1" dirty="0" smtClean="0">
              <a:solidFill>
                <a:srgbClr val="3333CC"/>
              </a:solidFill>
              <a:latin typeface="Tahoma" pitchFamily="34" charset="0"/>
            </a:endParaRPr>
          </a:p>
          <a:p>
            <a:pPr rtl="1" eaLnBrk="0" hangingPunct="0"/>
            <a:r>
              <a:rPr lang="he-IL" sz="2000" dirty="0" smtClean="0">
                <a:solidFill>
                  <a:srgbClr val="3333CC"/>
                </a:solidFill>
                <a:latin typeface="Tahoma" pitchFamily="34" charset="0"/>
              </a:rPr>
              <a:t>טבלאות </a:t>
            </a:r>
            <a:r>
              <a:rPr lang="he-IL" sz="2000" dirty="0">
                <a:solidFill>
                  <a:srgbClr val="3333CC"/>
                </a:solidFill>
                <a:latin typeface="Tahoma" pitchFamily="34" charset="0"/>
              </a:rPr>
              <a:t>מכונות המצבים הן גם לוקליות</a:t>
            </a:r>
            <a:r>
              <a:rPr lang="ar-SA" sz="2000" dirty="0">
                <a:solidFill>
                  <a:srgbClr val="3333CC"/>
                </a:solidFill>
                <a:latin typeface="Tahoma" pitchFamily="34" charset="0"/>
              </a:rPr>
              <a:t>. </a:t>
            </a:r>
            <a:r>
              <a:rPr lang="he-IL" sz="2000" dirty="0">
                <a:solidFill>
                  <a:srgbClr val="3333CC"/>
                </a:solidFill>
                <a:latin typeface="Tahoma" pitchFamily="34" charset="0"/>
              </a:rPr>
              <a:t>כל מכונות המצבים הן </a:t>
            </a:r>
            <a:r>
              <a:rPr lang="he-IL" sz="2000" dirty="0" smtClean="0">
                <a:solidFill>
                  <a:srgbClr val="3333CC"/>
                </a:solidFill>
                <a:latin typeface="Tahoma" pitchFamily="34" charset="0"/>
              </a:rPr>
              <a:t>:</a:t>
            </a:r>
            <a:endParaRPr lang="en-US" sz="2000" dirty="0">
              <a:solidFill>
                <a:srgbClr val="3333CC"/>
              </a:solidFill>
              <a:latin typeface="Tahoma" pitchFamily="34" charset="0"/>
            </a:endParaRPr>
          </a:p>
        </p:txBody>
      </p:sp>
      <p:grpSp>
        <p:nvGrpSpPr>
          <p:cNvPr id="31750" name="Group 2"/>
          <p:cNvGrpSpPr>
            <a:grpSpLocks/>
          </p:cNvGrpSpPr>
          <p:nvPr/>
        </p:nvGrpSpPr>
        <p:grpSpPr bwMode="auto">
          <a:xfrm>
            <a:off x="228600" y="1981200"/>
            <a:ext cx="8534400" cy="2443163"/>
            <a:chOff x="2160" y="7220"/>
            <a:chExt cx="7920" cy="1980"/>
          </a:xfrm>
        </p:grpSpPr>
        <p:grpSp>
          <p:nvGrpSpPr>
            <p:cNvPr id="31753" name="Group 5"/>
            <p:cNvGrpSpPr>
              <a:grpSpLocks/>
            </p:cNvGrpSpPr>
            <p:nvPr/>
          </p:nvGrpSpPr>
          <p:grpSpPr bwMode="auto">
            <a:xfrm>
              <a:off x="2160" y="7220"/>
              <a:ext cx="7249" cy="1800"/>
              <a:chOff x="2366" y="1620"/>
              <a:chExt cx="7249" cy="1800"/>
            </a:xfrm>
          </p:grpSpPr>
          <p:grpSp>
            <p:nvGrpSpPr>
              <p:cNvPr id="31756" name="Group 36"/>
              <p:cNvGrpSpPr>
                <a:grpSpLocks/>
              </p:cNvGrpSpPr>
              <p:nvPr/>
            </p:nvGrpSpPr>
            <p:grpSpPr bwMode="auto">
              <a:xfrm>
                <a:off x="3266" y="1980"/>
                <a:ext cx="1080" cy="1080"/>
                <a:chOff x="3266" y="1980"/>
                <a:chExt cx="1080" cy="1080"/>
              </a:xfrm>
            </p:grpSpPr>
            <p:sp>
              <p:nvSpPr>
                <p:cNvPr id="31787" name="Text Box 38"/>
                <p:cNvSpPr txBox="1">
                  <a:spLocks noChangeArrowheads="1"/>
                </p:cNvSpPr>
                <p:nvPr/>
              </p:nvSpPr>
              <p:spPr bwMode="auto">
                <a:xfrm>
                  <a:off x="3446" y="2160"/>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rtl="1" eaLnBrk="1" hangingPunct="1"/>
                  <a:r>
                    <a:rPr lang="en-US" sz="2000">
                      <a:latin typeface="Tahoma" pitchFamily="34" charset="0"/>
                      <a:ea typeface="Times New Roman" pitchFamily="18" charset="0"/>
                      <a:cs typeface="Tahoma" pitchFamily="34" charset="0"/>
                    </a:rPr>
                    <a:t>00  </a:t>
                  </a:r>
                  <a:br>
                    <a:rPr lang="en-US" sz="2000">
                      <a:latin typeface="Tahoma" pitchFamily="34" charset="0"/>
                      <a:ea typeface="Times New Roman" pitchFamily="18" charset="0"/>
                      <a:cs typeface="Tahoma" pitchFamily="34" charset="0"/>
                    </a:rPr>
                  </a:br>
                  <a:r>
                    <a:rPr lang="en-US" sz="2000">
                      <a:latin typeface="Tahoma" pitchFamily="34" charset="0"/>
                      <a:ea typeface="Times New Roman" pitchFamily="18" charset="0"/>
                      <a:cs typeface="Tahoma" pitchFamily="34" charset="0"/>
                    </a:rPr>
                    <a:t>ST</a:t>
                  </a:r>
                </a:p>
              </p:txBody>
            </p:sp>
            <p:sp>
              <p:nvSpPr>
                <p:cNvPr id="31788" name="Oval 37"/>
                <p:cNvSpPr>
                  <a:spLocks noChangeArrowheads="1"/>
                </p:cNvSpPr>
                <p:nvPr/>
              </p:nvSpPr>
              <p:spPr bwMode="auto">
                <a:xfrm>
                  <a:off x="3266" y="1980"/>
                  <a:ext cx="1080" cy="10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757" name="Group 33"/>
              <p:cNvGrpSpPr>
                <a:grpSpLocks/>
              </p:cNvGrpSpPr>
              <p:nvPr/>
            </p:nvGrpSpPr>
            <p:grpSpPr bwMode="auto">
              <a:xfrm>
                <a:off x="4886" y="1980"/>
                <a:ext cx="1079" cy="1080"/>
                <a:chOff x="5787" y="1980"/>
                <a:chExt cx="1079" cy="1080"/>
              </a:xfrm>
            </p:grpSpPr>
            <p:sp>
              <p:nvSpPr>
                <p:cNvPr id="31785" name="Text Box 35"/>
                <p:cNvSpPr txBox="1">
                  <a:spLocks noChangeArrowheads="1"/>
                </p:cNvSpPr>
                <p:nvPr/>
              </p:nvSpPr>
              <p:spPr bwMode="auto">
                <a:xfrm>
                  <a:off x="5966" y="2160"/>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rtl="1" eaLnBrk="1" hangingPunct="1"/>
                  <a:r>
                    <a:rPr lang="en-US" sz="2000">
                      <a:latin typeface="Tahoma" pitchFamily="34" charset="0"/>
                      <a:ea typeface="Times New Roman" pitchFamily="18" charset="0"/>
                      <a:cs typeface="Tahoma" pitchFamily="34" charset="0"/>
                    </a:rPr>
                    <a:t>01  WT</a:t>
                  </a:r>
                </a:p>
              </p:txBody>
            </p:sp>
            <p:sp>
              <p:nvSpPr>
                <p:cNvPr id="31786" name="Oval 34"/>
                <p:cNvSpPr>
                  <a:spLocks noChangeArrowheads="1"/>
                </p:cNvSpPr>
                <p:nvPr/>
              </p:nvSpPr>
              <p:spPr bwMode="auto">
                <a:xfrm>
                  <a:off x="5787" y="1980"/>
                  <a:ext cx="1079" cy="10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758" name="Group 30"/>
              <p:cNvGrpSpPr>
                <a:grpSpLocks/>
              </p:cNvGrpSpPr>
              <p:nvPr/>
            </p:nvGrpSpPr>
            <p:grpSpPr bwMode="auto">
              <a:xfrm>
                <a:off x="6506" y="1980"/>
                <a:ext cx="1080" cy="1080"/>
                <a:chOff x="5966" y="3780"/>
                <a:chExt cx="1080" cy="1080"/>
              </a:xfrm>
            </p:grpSpPr>
            <p:sp>
              <p:nvSpPr>
                <p:cNvPr id="31783" name="Text Box 32"/>
                <p:cNvSpPr txBox="1">
                  <a:spLocks noChangeArrowheads="1"/>
                </p:cNvSpPr>
                <p:nvPr/>
              </p:nvSpPr>
              <p:spPr bwMode="auto">
                <a:xfrm>
                  <a:off x="5966" y="3960"/>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rtl="1" eaLnBrk="1" hangingPunct="1"/>
                  <a:r>
                    <a:rPr lang="en-US" sz="2000">
                      <a:latin typeface="Tahoma" pitchFamily="34" charset="0"/>
                      <a:ea typeface="Times New Roman" pitchFamily="18" charset="0"/>
                      <a:cs typeface="Tahoma" pitchFamily="34" charset="0"/>
                    </a:rPr>
                    <a:t>10 WNT</a:t>
                  </a:r>
                </a:p>
              </p:txBody>
            </p:sp>
            <p:sp>
              <p:nvSpPr>
                <p:cNvPr id="31784" name="Oval 31"/>
                <p:cNvSpPr>
                  <a:spLocks noChangeArrowheads="1"/>
                </p:cNvSpPr>
                <p:nvPr/>
              </p:nvSpPr>
              <p:spPr bwMode="auto">
                <a:xfrm>
                  <a:off x="5966" y="3780"/>
                  <a:ext cx="1080" cy="10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759" name="Group 27"/>
              <p:cNvGrpSpPr>
                <a:grpSpLocks/>
              </p:cNvGrpSpPr>
              <p:nvPr/>
            </p:nvGrpSpPr>
            <p:grpSpPr bwMode="auto">
              <a:xfrm>
                <a:off x="8126" y="1980"/>
                <a:ext cx="1080" cy="1080"/>
                <a:chOff x="3266" y="3780"/>
                <a:chExt cx="1080" cy="1080"/>
              </a:xfrm>
            </p:grpSpPr>
            <p:sp>
              <p:nvSpPr>
                <p:cNvPr id="31781" name="Text Box 29"/>
                <p:cNvSpPr txBox="1">
                  <a:spLocks noChangeArrowheads="1"/>
                </p:cNvSpPr>
                <p:nvPr/>
              </p:nvSpPr>
              <p:spPr bwMode="auto">
                <a:xfrm>
                  <a:off x="3446" y="3960"/>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rtl="1" eaLnBrk="1" hangingPunct="1"/>
                  <a:r>
                    <a:rPr lang="en-US" sz="2000">
                      <a:latin typeface="Tahoma" pitchFamily="34" charset="0"/>
                      <a:ea typeface="Times New Roman" pitchFamily="18" charset="0"/>
                      <a:cs typeface="Tahoma" pitchFamily="34" charset="0"/>
                    </a:rPr>
                    <a:t>11  SNT</a:t>
                  </a:r>
                </a:p>
              </p:txBody>
            </p:sp>
            <p:sp>
              <p:nvSpPr>
                <p:cNvPr id="31782" name="Oval 28"/>
                <p:cNvSpPr>
                  <a:spLocks noChangeArrowheads="1"/>
                </p:cNvSpPr>
                <p:nvPr/>
              </p:nvSpPr>
              <p:spPr bwMode="auto">
                <a:xfrm>
                  <a:off x="3266" y="3780"/>
                  <a:ext cx="1080" cy="10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760" name="Group 24"/>
              <p:cNvGrpSpPr>
                <a:grpSpLocks/>
              </p:cNvGrpSpPr>
              <p:nvPr/>
            </p:nvGrpSpPr>
            <p:grpSpPr bwMode="auto">
              <a:xfrm>
                <a:off x="4125" y="1620"/>
                <a:ext cx="975" cy="450"/>
                <a:chOff x="4125" y="1620"/>
                <a:chExt cx="975" cy="450"/>
              </a:xfrm>
            </p:grpSpPr>
            <p:sp>
              <p:nvSpPr>
                <p:cNvPr id="31779" name="Freeform 26"/>
                <p:cNvSpPr>
                  <a:spLocks/>
                </p:cNvSpPr>
                <p:nvPr/>
              </p:nvSpPr>
              <p:spPr bwMode="auto">
                <a:xfrm>
                  <a:off x="4125" y="1880"/>
                  <a:ext cx="975" cy="190"/>
                </a:xfrm>
                <a:custGeom>
                  <a:avLst/>
                  <a:gdLst>
                    <a:gd name="T0" fmla="*/ 0 w 975"/>
                    <a:gd name="T1" fmla="*/ 190 h 190"/>
                    <a:gd name="T2" fmla="*/ 30 w 975"/>
                    <a:gd name="T3" fmla="*/ 130 h 190"/>
                    <a:gd name="T4" fmla="*/ 75 w 975"/>
                    <a:gd name="T5" fmla="*/ 115 h 190"/>
                    <a:gd name="T6" fmla="*/ 120 w 975"/>
                    <a:gd name="T7" fmla="*/ 85 h 190"/>
                    <a:gd name="T8" fmla="*/ 225 w 975"/>
                    <a:gd name="T9" fmla="*/ 55 h 190"/>
                    <a:gd name="T10" fmla="*/ 375 w 975"/>
                    <a:gd name="T11" fmla="*/ 10 h 190"/>
                    <a:gd name="T12" fmla="*/ 765 w 975"/>
                    <a:gd name="T13" fmla="*/ 55 h 190"/>
                    <a:gd name="T14" fmla="*/ 855 w 975"/>
                    <a:gd name="T15" fmla="*/ 115 h 190"/>
                    <a:gd name="T16" fmla="*/ 945 w 975"/>
                    <a:gd name="T17" fmla="*/ 145 h 190"/>
                    <a:gd name="T18" fmla="*/ 975 w 975"/>
                    <a:gd name="T19" fmla="*/ 190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5"/>
                    <a:gd name="T31" fmla="*/ 0 h 190"/>
                    <a:gd name="T32" fmla="*/ 975 w 975"/>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5" h="190">
                      <a:moveTo>
                        <a:pt x="0" y="190"/>
                      </a:moveTo>
                      <a:cubicBezTo>
                        <a:pt x="10" y="170"/>
                        <a:pt x="14" y="146"/>
                        <a:pt x="30" y="130"/>
                      </a:cubicBezTo>
                      <a:cubicBezTo>
                        <a:pt x="41" y="119"/>
                        <a:pt x="61" y="122"/>
                        <a:pt x="75" y="115"/>
                      </a:cubicBezTo>
                      <a:cubicBezTo>
                        <a:pt x="91" y="107"/>
                        <a:pt x="104" y="93"/>
                        <a:pt x="120" y="85"/>
                      </a:cubicBezTo>
                      <a:cubicBezTo>
                        <a:pt x="145" y="72"/>
                        <a:pt x="201" y="62"/>
                        <a:pt x="225" y="55"/>
                      </a:cubicBezTo>
                      <a:cubicBezTo>
                        <a:pt x="408" y="0"/>
                        <a:pt x="237" y="45"/>
                        <a:pt x="375" y="10"/>
                      </a:cubicBezTo>
                      <a:cubicBezTo>
                        <a:pt x="451" y="15"/>
                        <a:pt x="673" y="4"/>
                        <a:pt x="765" y="55"/>
                      </a:cubicBezTo>
                      <a:cubicBezTo>
                        <a:pt x="797" y="73"/>
                        <a:pt x="821" y="104"/>
                        <a:pt x="855" y="115"/>
                      </a:cubicBezTo>
                      <a:cubicBezTo>
                        <a:pt x="885" y="125"/>
                        <a:pt x="945" y="145"/>
                        <a:pt x="945" y="145"/>
                      </a:cubicBezTo>
                      <a:cubicBezTo>
                        <a:pt x="955" y="160"/>
                        <a:pt x="975" y="190"/>
                        <a:pt x="975" y="190"/>
                      </a:cubicBezTo>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80" name="Text Box 25"/>
                <p:cNvSpPr txBox="1">
                  <a:spLocks noChangeArrowheads="1"/>
                </p:cNvSpPr>
                <p:nvPr/>
              </p:nvSpPr>
              <p:spPr bwMode="auto">
                <a:xfrm>
                  <a:off x="4166"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NT</a:t>
                  </a:r>
                </a:p>
              </p:txBody>
            </p:sp>
          </p:grpSp>
          <p:grpSp>
            <p:nvGrpSpPr>
              <p:cNvPr id="31761" name="Group 21"/>
              <p:cNvGrpSpPr>
                <a:grpSpLocks/>
              </p:cNvGrpSpPr>
              <p:nvPr/>
            </p:nvGrpSpPr>
            <p:grpSpPr bwMode="auto">
              <a:xfrm>
                <a:off x="7406" y="1620"/>
                <a:ext cx="975" cy="450"/>
                <a:chOff x="4125" y="1620"/>
                <a:chExt cx="975" cy="450"/>
              </a:xfrm>
            </p:grpSpPr>
            <p:sp>
              <p:nvSpPr>
                <p:cNvPr id="31777" name="Freeform 23"/>
                <p:cNvSpPr>
                  <a:spLocks/>
                </p:cNvSpPr>
                <p:nvPr/>
              </p:nvSpPr>
              <p:spPr bwMode="auto">
                <a:xfrm>
                  <a:off x="4125" y="1880"/>
                  <a:ext cx="975" cy="190"/>
                </a:xfrm>
                <a:custGeom>
                  <a:avLst/>
                  <a:gdLst>
                    <a:gd name="T0" fmla="*/ 0 w 975"/>
                    <a:gd name="T1" fmla="*/ 190 h 190"/>
                    <a:gd name="T2" fmla="*/ 30 w 975"/>
                    <a:gd name="T3" fmla="*/ 130 h 190"/>
                    <a:gd name="T4" fmla="*/ 75 w 975"/>
                    <a:gd name="T5" fmla="*/ 115 h 190"/>
                    <a:gd name="T6" fmla="*/ 120 w 975"/>
                    <a:gd name="T7" fmla="*/ 85 h 190"/>
                    <a:gd name="T8" fmla="*/ 225 w 975"/>
                    <a:gd name="T9" fmla="*/ 55 h 190"/>
                    <a:gd name="T10" fmla="*/ 375 w 975"/>
                    <a:gd name="T11" fmla="*/ 10 h 190"/>
                    <a:gd name="T12" fmla="*/ 765 w 975"/>
                    <a:gd name="T13" fmla="*/ 55 h 190"/>
                    <a:gd name="T14" fmla="*/ 855 w 975"/>
                    <a:gd name="T15" fmla="*/ 115 h 190"/>
                    <a:gd name="T16" fmla="*/ 945 w 975"/>
                    <a:gd name="T17" fmla="*/ 145 h 190"/>
                    <a:gd name="T18" fmla="*/ 975 w 975"/>
                    <a:gd name="T19" fmla="*/ 190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5"/>
                    <a:gd name="T31" fmla="*/ 0 h 190"/>
                    <a:gd name="T32" fmla="*/ 975 w 975"/>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5" h="190">
                      <a:moveTo>
                        <a:pt x="0" y="190"/>
                      </a:moveTo>
                      <a:cubicBezTo>
                        <a:pt x="10" y="170"/>
                        <a:pt x="14" y="146"/>
                        <a:pt x="30" y="130"/>
                      </a:cubicBezTo>
                      <a:cubicBezTo>
                        <a:pt x="41" y="119"/>
                        <a:pt x="61" y="122"/>
                        <a:pt x="75" y="115"/>
                      </a:cubicBezTo>
                      <a:cubicBezTo>
                        <a:pt x="91" y="107"/>
                        <a:pt x="104" y="93"/>
                        <a:pt x="120" y="85"/>
                      </a:cubicBezTo>
                      <a:cubicBezTo>
                        <a:pt x="145" y="72"/>
                        <a:pt x="201" y="62"/>
                        <a:pt x="225" y="55"/>
                      </a:cubicBezTo>
                      <a:cubicBezTo>
                        <a:pt x="408" y="0"/>
                        <a:pt x="237" y="45"/>
                        <a:pt x="375" y="10"/>
                      </a:cubicBezTo>
                      <a:cubicBezTo>
                        <a:pt x="451" y="15"/>
                        <a:pt x="673" y="4"/>
                        <a:pt x="765" y="55"/>
                      </a:cubicBezTo>
                      <a:cubicBezTo>
                        <a:pt x="797" y="73"/>
                        <a:pt x="821" y="104"/>
                        <a:pt x="855" y="115"/>
                      </a:cubicBezTo>
                      <a:cubicBezTo>
                        <a:pt x="885" y="125"/>
                        <a:pt x="945" y="145"/>
                        <a:pt x="945" y="145"/>
                      </a:cubicBezTo>
                      <a:cubicBezTo>
                        <a:pt x="955" y="160"/>
                        <a:pt x="975" y="190"/>
                        <a:pt x="975" y="190"/>
                      </a:cubicBezTo>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78" name="Text Box 22"/>
                <p:cNvSpPr txBox="1">
                  <a:spLocks noChangeArrowheads="1"/>
                </p:cNvSpPr>
                <p:nvPr/>
              </p:nvSpPr>
              <p:spPr bwMode="auto">
                <a:xfrm>
                  <a:off x="4166"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NT</a:t>
                  </a:r>
                </a:p>
              </p:txBody>
            </p:sp>
          </p:grpSp>
          <p:grpSp>
            <p:nvGrpSpPr>
              <p:cNvPr id="31762" name="Group 18"/>
              <p:cNvGrpSpPr>
                <a:grpSpLocks/>
              </p:cNvGrpSpPr>
              <p:nvPr/>
            </p:nvGrpSpPr>
            <p:grpSpPr bwMode="auto">
              <a:xfrm>
                <a:off x="5786" y="1710"/>
                <a:ext cx="975" cy="450"/>
                <a:chOff x="4125" y="1620"/>
                <a:chExt cx="975" cy="450"/>
              </a:xfrm>
            </p:grpSpPr>
            <p:sp>
              <p:nvSpPr>
                <p:cNvPr id="31775" name="Freeform 20"/>
                <p:cNvSpPr>
                  <a:spLocks/>
                </p:cNvSpPr>
                <p:nvPr/>
              </p:nvSpPr>
              <p:spPr bwMode="auto">
                <a:xfrm>
                  <a:off x="4125" y="1880"/>
                  <a:ext cx="975" cy="190"/>
                </a:xfrm>
                <a:custGeom>
                  <a:avLst/>
                  <a:gdLst>
                    <a:gd name="T0" fmla="*/ 0 w 975"/>
                    <a:gd name="T1" fmla="*/ 190 h 190"/>
                    <a:gd name="T2" fmla="*/ 30 w 975"/>
                    <a:gd name="T3" fmla="*/ 130 h 190"/>
                    <a:gd name="T4" fmla="*/ 75 w 975"/>
                    <a:gd name="T5" fmla="*/ 115 h 190"/>
                    <a:gd name="T6" fmla="*/ 120 w 975"/>
                    <a:gd name="T7" fmla="*/ 85 h 190"/>
                    <a:gd name="T8" fmla="*/ 225 w 975"/>
                    <a:gd name="T9" fmla="*/ 55 h 190"/>
                    <a:gd name="T10" fmla="*/ 375 w 975"/>
                    <a:gd name="T11" fmla="*/ 10 h 190"/>
                    <a:gd name="T12" fmla="*/ 765 w 975"/>
                    <a:gd name="T13" fmla="*/ 55 h 190"/>
                    <a:gd name="T14" fmla="*/ 855 w 975"/>
                    <a:gd name="T15" fmla="*/ 115 h 190"/>
                    <a:gd name="T16" fmla="*/ 945 w 975"/>
                    <a:gd name="T17" fmla="*/ 145 h 190"/>
                    <a:gd name="T18" fmla="*/ 975 w 975"/>
                    <a:gd name="T19" fmla="*/ 190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5"/>
                    <a:gd name="T31" fmla="*/ 0 h 190"/>
                    <a:gd name="T32" fmla="*/ 975 w 975"/>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5" h="190">
                      <a:moveTo>
                        <a:pt x="0" y="190"/>
                      </a:moveTo>
                      <a:cubicBezTo>
                        <a:pt x="10" y="170"/>
                        <a:pt x="14" y="146"/>
                        <a:pt x="30" y="130"/>
                      </a:cubicBezTo>
                      <a:cubicBezTo>
                        <a:pt x="41" y="119"/>
                        <a:pt x="61" y="122"/>
                        <a:pt x="75" y="115"/>
                      </a:cubicBezTo>
                      <a:cubicBezTo>
                        <a:pt x="91" y="107"/>
                        <a:pt x="104" y="93"/>
                        <a:pt x="120" y="85"/>
                      </a:cubicBezTo>
                      <a:cubicBezTo>
                        <a:pt x="145" y="72"/>
                        <a:pt x="201" y="62"/>
                        <a:pt x="225" y="55"/>
                      </a:cubicBezTo>
                      <a:cubicBezTo>
                        <a:pt x="408" y="0"/>
                        <a:pt x="237" y="45"/>
                        <a:pt x="375" y="10"/>
                      </a:cubicBezTo>
                      <a:cubicBezTo>
                        <a:pt x="451" y="15"/>
                        <a:pt x="673" y="4"/>
                        <a:pt x="765" y="55"/>
                      </a:cubicBezTo>
                      <a:cubicBezTo>
                        <a:pt x="797" y="73"/>
                        <a:pt x="821" y="104"/>
                        <a:pt x="855" y="115"/>
                      </a:cubicBezTo>
                      <a:cubicBezTo>
                        <a:pt x="885" y="125"/>
                        <a:pt x="945" y="145"/>
                        <a:pt x="945" y="145"/>
                      </a:cubicBezTo>
                      <a:cubicBezTo>
                        <a:pt x="955" y="160"/>
                        <a:pt x="975" y="190"/>
                        <a:pt x="975" y="190"/>
                      </a:cubicBezTo>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76" name="Text Box 19"/>
                <p:cNvSpPr txBox="1">
                  <a:spLocks noChangeArrowheads="1"/>
                </p:cNvSpPr>
                <p:nvPr/>
              </p:nvSpPr>
              <p:spPr bwMode="auto">
                <a:xfrm>
                  <a:off x="4166"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NT</a:t>
                  </a:r>
                </a:p>
              </p:txBody>
            </p:sp>
          </p:grpSp>
          <p:grpSp>
            <p:nvGrpSpPr>
              <p:cNvPr id="31763" name="Group 15"/>
              <p:cNvGrpSpPr>
                <a:grpSpLocks/>
              </p:cNvGrpSpPr>
              <p:nvPr/>
            </p:nvGrpSpPr>
            <p:grpSpPr bwMode="auto">
              <a:xfrm>
                <a:off x="7380" y="2935"/>
                <a:ext cx="1106" cy="485"/>
                <a:chOff x="7380" y="2935"/>
                <a:chExt cx="1106" cy="485"/>
              </a:xfrm>
            </p:grpSpPr>
            <p:sp>
              <p:nvSpPr>
                <p:cNvPr id="31773" name="Freeform 17"/>
                <p:cNvSpPr>
                  <a:spLocks/>
                </p:cNvSpPr>
                <p:nvPr/>
              </p:nvSpPr>
              <p:spPr bwMode="auto">
                <a:xfrm>
                  <a:off x="7380" y="2935"/>
                  <a:ext cx="960" cy="155"/>
                </a:xfrm>
                <a:custGeom>
                  <a:avLst/>
                  <a:gdLst>
                    <a:gd name="T0" fmla="*/ 960 w 960"/>
                    <a:gd name="T1" fmla="*/ 20 h 155"/>
                    <a:gd name="T2" fmla="*/ 825 w 960"/>
                    <a:gd name="T3" fmla="*/ 110 h 155"/>
                    <a:gd name="T4" fmla="*/ 735 w 960"/>
                    <a:gd name="T5" fmla="*/ 140 h 155"/>
                    <a:gd name="T6" fmla="*/ 690 w 960"/>
                    <a:gd name="T7" fmla="*/ 155 h 155"/>
                    <a:gd name="T8" fmla="*/ 255 w 960"/>
                    <a:gd name="T9" fmla="*/ 110 h 155"/>
                    <a:gd name="T10" fmla="*/ 30 w 960"/>
                    <a:gd name="T11" fmla="*/ 50 h 155"/>
                    <a:gd name="T12" fmla="*/ 0 w 960"/>
                    <a:gd name="T13" fmla="*/ 5 h 155"/>
                    <a:gd name="T14" fmla="*/ 0 60000 65536"/>
                    <a:gd name="T15" fmla="*/ 0 60000 65536"/>
                    <a:gd name="T16" fmla="*/ 0 60000 65536"/>
                    <a:gd name="T17" fmla="*/ 0 60000 65536"/>
                    <a:gd name="T18" fmla="*/ 0 60000 65536"/>
                    <a:gd name="T19" fmla="*/ 0 60000 65536"/>
                    <a:gd name="T20" fmla="*/ 0 60000 65536"/>
                    <a:gd name="T21" fmla="*/ 0 w 960"/>
                    <a:gd name="T22" fmla="*/ 0 h 155"/>
                    <a:gd name="T23" fmla="*/ 960 w 960"/>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55">
                      <a:moveTo>
                        <a:pt x="960" y="20"/>
                      </a:moveTo>
                      <a:cubicBezTo>
                        <a:pt x="915" y="50"/>
                        <a:pt x="876" y="93"/>
                        <a:pt x="825" y="110"/>
                      </a:cubicBezTo>
                      <a:cubicBezTo>
                        <a:pt x="795" y="120"/>
                        <a:pt x="765" y="130"/>
                        <a:pt x="735" y="140"/>
                      </a:cubicBezTo>
                      <a:cubicBezTo>
                        <a:pt x="720" y="145"/>
                        <a:pt x="690" y="155"/>
                        <a:pt x="690" y="155"/>
                      </a:cubicBezTo>
                      <a:cubicBezTo>
                        <a:pt x="539" y="145"/>
                        <a:pt x="403" y="126"/>
                        <a:pt x="255" y="110"/>
                      </a:cubicBezTo>
                      <a:cubicBezTo>
                        <a:pt x="180" y="85"/>
                        <a:pt x="104" y="75"/>
                        <a:pt x="30" y="50"/>
                      </a:cubicBezTo>
                      <a:cubicBezTo>
                        <a:pt x="13" y="0"/>
                        <a:pt x="31" y="5"/>
                        <a:pt x="0" y="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74" name="Text Box 16"/>
                <p:cNvSpPr txBox="1">
                  <a:spLocks noChangeArrowheads="1"/>
                </p:cNvSpPr>
                <p:nvPr/>
              </p:nvSpPr>
              <p:spPr bwMode="auto">
                <a:xfrm>
                  <a:off x="7406" y="306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Taken</a:t>
                  </a:r>
                </a:p>
              </p:txBody>
            </p:sp>
          </p:grpSp>
          <p:sp>
            <p:nvSpPr>
              <p:cNvPr id="31764" name="Text Box 14"/>
              <p:cNvSpPr txBox="1">
                <a:spLocks noChangeArrowheads="1"/>
              </p:cNvSpPr>
              <p:nvPr/>
            </p:nvSpPr>
            <p:spPr bwMode="auto">
              <a:xfrm>
                <a:off x="2366" y="270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Taken</a:t>
                </a:r>
              </a:p>
            </p:txBody>
          </p:sp>
          <p:grpSp>
            <p:nvGrpSpPr>
              <p:cNvPr id="31765" name="Group 11"/>
              <p:cNvGrpSpPr>
                <a:grpSpLocks/>
              </p:cNvGrpSpPr>
              <p:nvPr/>
            </p:nvGrpSpPr>
            <p:grpSpPr bwMode="auto">
              <a:xfrm>
                <a:off x="5760" y="2880"/>
                <a:ext cx="1106" cy="485"/>
                <a:chOff x="7380" y="2935"/>
                <a:chExt cx="1106" cy="485"/>
              </a:xfrm>
            </p:grpSpPr>
            <p:sp>
              <p:nvSpPr>
                <p:cNvPr id="31771" name="Freeform 13"/>
                <p:cNvSpPr>
                  <a:spLocks/>
                </p:cNvSpPr>
                <p:nvPr/>
              </p:nvSpPr>
              <p:spPr bwMode="auto">
                <a:xfrm>
                  <a:off x="7380" y="2935"/>
                  <a:ext cx="960" cy="155"/>
                </a:xfrm>
                <a:custGeom>
                  <a:avLst/>
                  <a:gdLst>
                    <a:gd name="T0" fmla="*/ 960 w 960"/>
                    <a:gd name="T1" fmla="*/ 20 h 155"/>
                    <a:gd name="T2" fmla="*/ 825 w 960"/>
                    <a:gd name="T3" fmla="*/ 110 h 155"/>
                    <a:gd name="T4" fmla="*/ 735 w 960"/>
                    <a:gd name="T5" fmla="*/ 140 h 155"/>
                    <a:gd name="T6" fmla="*/ 690 w 960"/>
                    <a:gd name="T7" fmla="*/ 155 h 155"/>
                    <a:gd name="T8" fmla="*/ 255 w 960"/>
                    <a:gd name="T9" fmla="*/ 110 h 155"/>
                    <a:gd name="T10" fmla="*/ 30 w 960"/>
                    <a:gd name="T11" fmla="*/ 50 h 155"/>
                    <a:gd name="T12" fmla="*/ 0 w 960"/>
                    <a:gd name="T13" fmla="*/ 5 h 155"/>
                    <a:gd name="T14" fmla="*/ 0 60000 65536"/>
                    <a:gd name="T15" fmla="*/ 0 60000 65536"/>
                    <a:gd name="T16" fmla="*/ 0 60000 65536"/>
                    <a:gd name="T17" fmla="*/ 0 60000 65536"/>
                    <a:gd name="T18" fmla="*/ 0 60000 65536"/>
                    <a:gd name="T19" fmla="*/ 0 60000 65536"/>
                    <a:gd name="T20" fmla="*/ 0 60000 65536"/>
                    <a:gd name="T21" fmla="*/ 0 w 960"/>
                    <a:gd name="T22" fmla="*/ 0 h 155"/>
                    <a:gd name="T23" fmla="*/ 960 w 960"/>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55">
                      <a:moveTo>
                        <a:pt x="960" y="20"/>
                      </a:moveTo>
                      <a:cubicBezTo>
                        <a:pt x="915" y="50"/>
                        <a:pt x="876" y="93"/>
                        <a:pt x="825" y="110"/>
                      </a:cubicBezTo>
                      <a:cubicBezTo>
                        <a:pt x="795" y="120"/>
                        <a:pt x="765" y="130"/>
                        <a:pt x="735" y="140"/>
                      </a:cubicBezTo>
                      <a:cubicBezTo>
                        <a:pt x="720" y="145"/>
                        <a:pt x="690" y="155"/>
                        <a:pt x="690" y="155"/>
                      </a:cubicBezTo>
                      <a:cubicBezTo>
                        <a:pt x="539" y="145"/>
                        <a:pt x="403" y="126"/>
                        <a:pt x="255" y="110"/>
                      </a:cubicBezTo>
                      <a:cubicBezTo>
                        <a:pt x="180" y="85"/>
                        <a:pt x="104" y="75"/>
                        <a:pt x="30" y="50"/>
                      </a:cubicBezTo>
                      <a:cubicBezTo>
                        <a:pt x="13" y="0"/>
                        <a:pt x="31" y="5"/>
                        <a:pt x="0" y="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72" name="Text Box 12"/>
                <p:cNvSpPr txBox="1">
                  <a:spLocks noChangeArrowheads="1"/>
                </p:cNvSpPr>
                <p:nvPr/>
              </p:nvSpPr>
              <p:spPr bwMode="auto">
                <a:xfrm>
                  <a:off x="7406" y="306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Taken</a:t>
                  </a:r>
                </a:p>
              </p:txBody>
            </p:sp>
          </p:grpSp>
          <p:grpSp>
            <p:nvGrpSpPr>
              <p:cNvPr id="31766" name="Group 8"/>
              <p:cNvGrpSpPr>
                <a:grpSpLocks/>
              </p:cNvGrpSpPr>
              <p:nvPr/>
            </p:nvGrpSpPr>
            <p:grpSpPr bwMode="auto">
              <a:xfrm>
                <a:off x="4166" y="2880"/>
                <a:ext cx="1106" cy="485"/>
                <a:chOff x="7380" y="2935"/>
                <a:chExt cx="1106" cy="485"/>
              </a:xfrm>
            </p:grpSpPr>
            <p:sp>
              <p:nvSpPr>
                <p:cNvPr id="31769" name="Freeform 10"/>
                <p:cNvSpPr>
                  <a:spLocks/>
                </p:cNvSpPr>
                <p:nvPr/>
              </p:nvSpPr>
              <p:spPr bwMode="auto">
                <a:xfrm>
                  <a:off x="7380" y="2935"/>
                  <a:ext cx="960" cy="155"/>
                </a:xfrm>
                <a:custGeom>
                  <a:avLst/>
                  <a:gdLst>
                    <a:gd name="T0" fmla="*/ 960 w 960"/>
                    <a:gd name="T1" fmla="*/ 20 h 155"/>
                    <a:gd name="T2" fmla="*/ 825 w 960"/>
                    <a:gd name="T3" fmla="*/ 110 h 155"/>
                    <a:gd name="T4" fmla="*/ 735 w 960"/>
                    <a:gd name="T5" fmla="*/ 140 h 155"/>
                    <a:gd name="T6" fmla="*/ 690 w 960"/>
                    <a:gd name="T7" fmla="*/ 155 h 155"/>
                    <a:gd name="T8" fmla="*/ 255 w 960"/>
                    <a:gd name="T9" fmla="*/ 110 h 155"/>
                    <a:gd name="T10" fmla="*/ 30 w 960"/>
                    <a:gd name="T11" fmla="*/ 50 h 155"/>
                    <a:gd name="T12" fmla="*/ 0 w 960"/>
                    <a:gd name="T13" fmla="*/ 5 h 155"/>
                    <a:gd name="T14" fmla="*/ 0 60000 65536"/>
                    <a:gd name="T15" fmla="*/ 0 60000 65536"/>
                    <a:gd name="T16" fmla="*/ 0 60000 65536"/>
                    <a:gd name="T17" fmla="*/ 0 60000 65536"/>
                    <a:gd name="T18" fmla="*/ 0 60000 65536"/>
                    <a:gd name="T19" fmla="*/ 0 60000 65536"/>
                    <a:gd name="T20" fmla="*/ 0 60000 65536"/>
                    <a:gd name="T21" fmla="*/ 0 w 960"/>
                    <a:gd name="T22" fmla="*/ 0 h 155"/>
                    <a:gd name="T23" fmla="*/ 960 w 960"/>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55">
                      <a:moveTo>
                        <a:pt x="960" y="20"/>
                      </a:moveTo>
                      <a:cubicBezTo>
                        <a:pt x="915" y="50"/>
                        <a:pt x="876" y="93"/>
                        <a:pt x="825" y="110"/>
                      </a:cubicBezTo>
                      <a:cubicBezTo>
                        <a:pt x="795" y="120"/>
                        <a:pt x="765" y="130"/>
                        <a:pt x="735" y="140"/>
                      </a:cubicBezTo>
                      <a:cubicBezTo>
                        <a:pt x="720" y="145"/>
                        <a:pt x="690" y="155"/>
                        <a:pt x="690" y="155"/>
                      </a:cubicBezTo>
                      <a:cubicBezTo>
                        <a:pt x="539" y="145"/>
                        <a:pt x="403" y="126"/>
                        <a:pt x="255" y="110"/>
                      </a:cubicBezTo>
                      <a:cubicBezTo>
                        <a:pt x="180" y="85"/>
                        <a:pt x="104" y="75"/>
                        <a:pt x="30" y="50"/>
                      </a:cubicBezTo>
                      <a:cubicBezTo>
                        <a:pt x="13" y="0"/>
                        <a:pt x="31" y="5"/>
                        <a:pt x="0" y="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70" name="Text Box 9"/>
                <p:cNvSpPr txBox="1">
                  <a:spLocks noChangeArrowheads="1"/>
                </p:cNvSpPr>
                <p:nvPr/>
              </p:nvSpPr>
              <p:spPr bwMode="auto">
                <a:xfrm>
                  <a:off x="7406" y="306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Taken</a:t>
                  </a:r>
                </a:p>
              </p:txBody>
            </p:sp>
          </p:grpSp>
          <p:sp>
            <p:nvSpPr>
              <p:cNvPr id="31767" name="Freeform 7"/>
              <p:cNvSpPr>
                <a:spLocks/>
              </p:cNvSpPr>
              <p:nvPr/>
            </p:nvSpPr>
            <p:spPr bwMode="auto">
              <a:xfrm>
                <a:off x="2490" y="1935"/>
                <a:ext cx="870" cy="889"/>
              </a:xfrm>
              <a:custGeom>
                <a:avLst/>
                <a:gdLst>
                  <a:gd name="T0" fmla="*/ 840 w 870"/>
                  <a:gd name="T1" fmla="*/ 840 h 889"/>
                  <a:gd name="T2" fmla="*/ 450 w 870"/>
                  <a:gd name="T3" fmla="*/ 840 h 889"/>
                  <a:gd name="T4" fmla="*/ 330 w 870"/>
                  <a:gd name="T5" fmla="*/ 810 h 889"/>
                  <a:gd name="T6" fmla="*/ 240 w 870"/>
                  <a:gd name="T7" fmla="*/ 780 h 889"/>
                  <a:gd name="T8" fmla="*/ 0 w 870"/>
                  <a:gd name="T9" fmla="*/ 375 h 889"/>
                  <a:gd name="T10" fmla="*/ 150 w 870"/>
                  <a:gd name="T11" fmla="*/ 180 h 889"/>
                  <a:gd name="T12" fmla="*/ 285 w 870"/>
                  <a:gd name="T13" fmla="*/ 75 h 889"/>
                  <a:gd name="T14" fmla="*/ 405 w 870"/>
                  <a:gd name="T15" fmla="*/ 30 h 889"/>
                  <a:gd name="T16" fmla="*/ 495 w 870"/>
                  <a:gd name="T17" fmla="*/ 0 h 889"/>
                  <a:gd name="T18" fmla="*/ 720 w 870"/>
                  <a:gd name="T19" fmla="*/ 75 h 889"/>
                  <a:gd name="T20" fmla="*/ 840 w 870"/>
                  <a:gd name="T21" fmla="*/ 195 h 889"/>
                  <a:gd name="T22" fmla="*/ 870 w 870"/>
                  <a:gd name="T23" fmla="*/ 240 h 8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0"/>
                  <a:gd name="T37" fmla="*/ 0 h 889"/>
                  <a:gd name="T38" fmla="*/ 870 w 870"/>
                  <a:gd name="T39" fmla="*/ 889 h 8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0" h="889">
                    <a:moveTo>
                      <a:pt x="840" y="840"/>
                    </a:moveTo>
                    <a:cubicBezTo>
                      <a:pt x="692" y="889"/>
                      <a:pt x="766" y="871"/>
                      <a:pt x="450" y="840"/>
                    </a:cubicBezTo>
                    <a:cubicBezTo>
                      <a:pt x="409" y="836"/>
                      <a:pt x="370" y="820"/>
                      <a:pt x="330" y="810"/>
                    </a:cubicBezTo>
                    <a:cubicBezTo>
                      <a:pt x="299" y="802"/>
                      <a:pt x="240" y="780"/>
                      <a:pt x="240" y="780"/>
                    </a:cubicBezTo>
                    <a:cubicBezTo>
                      <a:pt x="86" y="665"/>
                      <a:pt x="45" y="554"/>
                      <a:pt x="0" y="375"/>
                    </a:cubicBezTo>
                    <a:cubicBezTo>
                      <a:pt x="27" y="266"/>
                      <a:pt x="68" y="250"/>
                      <a:pt x="150" y="180"/>
                    </a:cubicBezTo>
                    <a:cubicBezTo>
                      <a:pt x="219" y="121"/>
                      <a:pt x="180" y="128"/>
                      <a:pt x="285" y="75"/>
                    </a:cubicBezTo>
                    <a:cubicBezTo>
                      <a:pt x="386" y="25"/>
                      <a:pt x="303" y="61"/>
                      <a:pt x="405" y="30"/>
                    </a:cubicBezTo>
                    <a:cubicBezTo>
                      <a:pt x="435" y="21"/>
                      <a:pt x="495" y="0"/>
                      <a:pt x="495" y="0"/>
                    </a:cubicBezTo>
                    <a:cubicBezTo>
                      <a:pt x="571" y="15"/>
                      <a:pt x="658" y="23"/>
                      <a:pt x="720" y="75"/>
                    </a:cubicBezTo>
                    <a:cubicBezTo>
                      <a:pt x="768" y="115"/>
                      <a:pt x="788" y="160"/>
                      <a:pt x="840" y="195"/>
                    </a:cubicBezTo>
                    <a:cubicBezTo>
                      <a:pt x="857" y="245"/>
                      <a:pt x="839" y="240"/>
                      <a:pt x="870" y="2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8" name="Freeform 6"/>
              <p:cNvSpPr>
                <a:spLocks/>
              </p:cNvSpPr>
              <p:nvPr/>
            </p:nvSpPr>
            <p:spPr bwMode="auto">
              <a:xfrm>
                <a:off x="9120" y="2142"/>
                <a:ext cx="495" cy="843"/>
              </a:xfrm>
              <a:custGeom>
                <a:avLst/>
                <a:gdLst>
                  <a:gd name="T0" fmla="*/ 15 w 495"/>
                  <a:gd name="T1" fmla="*/ 48 h 843"/>
                  <a:gd name="T2" fmla="*/ 255 w 495"/>
                  <a:gd name="T3" fmla="*/ 18 h 843"/>
                  <a:gd name="T4" fmla="*/ 375 w 495"/>
                  <a:gd name="T5" fmla="*/ 108 h 843"/>
                  <a:gd name="T6" fmla="*/ 405 w 495"/>
                  <a:gd name="T7" fmla="*/ 168 h 843"/>
                  <a:gd name="T8" fmla="*/ 420 w 495"/>
                  <a:gd name="T9" fmla="*/ 228 h 843"/>
                  <a:gd name="T10" fmla="*/ 450 w 495"/>
                  <a:gd name="T11" fmla="*/ 273 h 843"/>
                  <a:gd name="T12" fmla="*/ 495 w 495"/>
                  <a:gd name="T13" fmla="*/ 378 h 843"/>
                  <a:gd name="T14" fmla="*/ 420 w 495"/>
                  <a:gd name="T15" fmla="*/ 723 h 843"/>
                  <a:gd name="T16" fmla="*/ 405 w 495"/>
                  <a:gd name="T17" fmla="*/ 783 h 843"/>
                  <a:gd name="T18" fmla="*/ 360 w 495"/>
                  <a:gd name="T19" fmla="*/ 813 h 843"/>
                  <a:gd name="T20" fmla="*/ 270 w 495"/>
                  <a:gd name="T21" fmla="*/ 843 h 843"/>
                  <a:gd name="T22" fmla="*/ 135 w 495"/>
                  <a:gd name="T23" fmla="*/ 798 h 843"/>
                  <a:gd name="T24" fmla="*/ 90 w 495"/>
                  <a:gd name="T25" fmla="*/ 768 h 843"/>
                  <a:gd name="T26" fmla="*/ 0 w 495"/>
                  <a:gd name="T27" fmla="*/ 708 h 8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5"/>
                  <a:gd name="T43" fmla="*/ 0 h 843"/>
                  <a:gd name="T44" fmla="*/ 495 w 495"/>
                  <a:gd name="T45" fmla="*/ 843 h 8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5" h="843">
                    <a:moveTo>
                      <a:pt x="15" y="48"/>
                    </a:moveTo>
                    <a:cubicBezTo>
                      <a:pt x="112" y="0"/>
                      <a:pt x="140" y="4"/>
                      <a:pt x="255" y="18"/>
                    </a:cubicBezTo>
                    <a:cubicBezTo>
                      <a:pt x="323" y="41"/>
                      <a:pt x="314" y="68"/>
                      <a:pt x="375" y="108"/>
                    </a:cubicBezTo>
                    <a:cubicBezTo>
                      <a:pt x="385" y="128"/>
                      <a:pt x="397" y="147"/>
                      <a:pt x="405" y="168"/>
                    </a:cubicBezTo>
                    <a:cubicBezTo>
                      <a:pt x="412" y="187"/>
                      <a:pt x="412" y="209"/>
                      <a:pt x="420" y="228"/>
                    </a:cubicBezTo>
                    <a:cubicBezTo>
                      <a:pt x="427" y="245"/>
                      <a:pt x="442" y="257"/>
                      <a:pt x="450" y="273"/>
                    </a:cubicBezTo>
                    <a:cubicBezTo>
                      <a:pt x="467" y="307"/>
                      <a:pt x="478" y="344"/>
                      <a:pt x="495" y="378"/>
                    </a:cubicBezTo>
                    <a:cubicBezTo>
                      <a:pt x="476" y="494"/>
                      <a:pt x="449" y="609"/>
                      <a:pt x="420" y="723"/>
                    </a:cubicBezTo>
                    <a:cubicBezTo>
                      <a:pt x="415" y="743"/>
                      <a:pt x="422" y="772"/>
                      <a:pt x="405" y="783"/>
                    </a:cubicBezTo>
                    <a:cubicBezTo>
                      <a:pt x="390" y="793"/>
                      <a:pt x="376" y="806"/>
                      <a:pt x="360" y="813"/>
                    </a:cubicBezTo>
                    <a:cubicBezTo>
                      <a:pt x="331" y="826"/>
                      <a:pt x="270" y="843"/>
                      <a:pt x="270" y="843"/>
                    </a:cubicBezTo>
                    <a:cubicBezTo>
                      <a:pt x="225" y="828"/>
                      <a:pt x="174" y="824"/>
                      <a:pt x="135" y="798"/>
                    </a:cubicBezTo>
                    <a:cubicBezTo>
                      <a:pt x="120" y="788"/>
                      <a:pt x="106" y="776"/>
                      <a:pt x="90" y="768"/>
                    </a:cubicBezTo>
                    <a:cubicBezTo>
                      <a:pt x="61" y="753"/>
                      <a:pt x="0" y="752"/>
                      <a:pt x="0" y="70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754" name="Text Box 4"/>
            <p:cNvSpPr txBox="1">
              <a:spLocks noChangeArrowheads="1"/>
            </p:cNvSpPr>
            <p:nvPr/>
          </p:nvSpPr>
          <p:spPr bwMode="auto">
            <a:xfrm>
              <a:off x="8640" y="8660"/>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ahoma" pitchFamily="34" charset="0"/>
                  <a:ea typeface="Times New Roman" pitchFamily="18" charset="0"/>
                  <a:cs typeface="Tahoma" pitchFamily="34" charset="0"/>
                </a:rPr>
                <a:t>Not  Taken</a:t>
              </a:r>
            </a:p>
          </p:txBody>
        </p:sp>
        <p:sp>
          <p:nvSpPr>
            <p:cNvPr id="31755" name="Line 3"/>
            <p:cNvSpPr>
              <a:spLocks noChangeShapeType="1"/>
            </p:cNvSpPr>
            <p:nvPr/>
          </p:nvSpPr>
          <p:spPr bwMode="auto">
            <a:xfrm flipV="1">
              <a:off x="6840" y="8660"/>
              <a:ext cx="0" cy="360"/>
            </a:xfrm>
            <a:prstGeom prst="line">
              <a:avLst/>
            </a:prstGeom>
            <a:noFill/>
            <a:ln w="9525">
              <a:solidFill>
                <a:srgbClr val="00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1751" name="Rectangle 52"/>
          <p:cNvSpPr>
            <a:spLocks noChangeArrowheads="1"/>
          </p:cNvSpPr>
          <p:nvPr/>
        </p:nvSpPr>
        <p:spPr bwMode="auto">
          <a:xfrm>
            <a:off x="0" y="3165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endParaRPr lang="en-US"/>
          </a:p>
        </p:txBody>
      </p:sp>
      <p:sp>
        <p:nvSpPr>
          <p:cNvPr id="31752" name="Rectangle 55"/>
          <p:cNvSpPr>
            <a:spLocks noChangeArrowheads="1"/>
          </p:cNvSpPr>
          <p:nvPr/>
        </p:nvSpPr>
        <p:spPr bwMode="auto">
          <a:xfrm>
            <a:off x="609600" y="4649787"/>
            <a:ext cx="82296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000" dirty="0">
                <a:latin typeface="Tahoma" pitchFamily="34" charset="0"/>
              </a:rPr>
              <a:t>וכולן  מאתחלות למצב</a:t>
            </a:r>
            <a:r>
              <a:rPr lang="en-US" sz="2000" dirty="0">
                <a:latin typeface="Tahoma" pitchFamily="34" charset="0"/>
              </a:rPr>
              <a:t> WNT </a:t>
            </a:r>
            <a:r>
              <a:rPr lang="he-IL" sz="2000" dirty="0">
                <a:latin typeface="Tahoma" pitchFamily="34" charset="0"/>
              </a:rPr>
              <a:t>.</a:t>
            </a:r>
            <a:endParaRPr lang="en-US" sz="2000" dirty="0">
              <a:latin typeface="Tahoma" pitchFamily="34" charset="0"/>
            </a:endParaRPr>
          </a:p>
          <a:p>
            <a:pPr rtl="1">
              <a:spcBef>
                <a:spcPct val="50000"/>
              </a:spcBef>
            </a:pPr>
            <a:r>
              <a:rPr lang="he-IL" sz="2000" dirty="0">
                <a:latin typeface="Tahoma" pitchFamily="34" charset="0"/>
              </a:rPr>
              <a:t>נגדיר שהוראת הסתעפות היא </a:t>
            </a:r>
            <a:r>
              <a:rPr lang="ar-SA" sz="2000" dirty="0">
                <a:latin typeface="Tahoma" pitchFamily="34" charset="0"/>
              </a:rPr>
              <a:t>"</a:t>
            </a:r>
            <a:r>
              <a:rPr lang="he-IL" sz="2000" dirty="0">
                <a:latin typeface="Tahoma" pitchFamily="34" charset="0"/>
              </a:rPr>
              <a:t>יציבה" בזמן</a:t>
            </a:r>
            <a:r>
              <a:rPr lang="en-US" sz="2000" dirty="0">
                <a:latin typeface="Tahoma" pitchFamily="34" charset="0"/>
              </a:rPr>
              <a:t> t, </a:t>
            </a:r>
            <a:r>
              <a:rPr lang="he-IL" sz="2000" dirty="0">
                <a:latin typeface="Tahoma" pitchFamily="34" charset="0"/>
              </a:rPr>
              <a:t>אם כל החיזויים שלה מזמן</a:t>
            </a:r>
            <a:r>
              <a:rPr lang="en-US" sz="2000" dirty="0">
                <a:latin typeface="Tahoma" pitchFamily="34" charset="0"/>
              </a:rPr>
              <a:t> t </a:t>
            </a:r>
            <a:r>
              <a:rPr lang="he-IL" sz="2000" dirty="0">
                <a:latin typeface="Tahoma" pitchFamily="34" charset="0"/>
              </a:rPr>
              <a:t>הם נכונים</a:t>
            </a:r>
            <a:r>
              <a:rPr lang="en-US" sz="2000" dirty="0">
                <a:latin typeface="Tahoma" pitchFamily="34"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A4D6A99B-FD03-4AFD-BC69-FAE5EB8D7357}" type="slidenum">
              <a:rPr lang="he-IL"/>
              <a:pPr>
                <a:defRPr/>
              </a:pPr>
              <a:t>46</a:t>
            </a:fld>
            <a:endParaRPr lang="en-US"/>
          </a:p>
        </p:txBody>
      </p:sp>
      <p:sp>
        <p:nvSpPr>
          <p:cNvPr id="32773" name="Rectangle 2"/>
          <p:cNvSpPr>
            <a:spLocks noChangeArrowheads="1"/>
          </p:cNvSpPr>
          <p:nvPr/>
        </p:nvSpPr>
        <p:spPr bwMode="auto">
          <a:xfrm>
            <a:off x="228600" y="1524000"/>
            <a:ext cx="3511550" cy="4486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r>
              <a:rPr lang="en-US" dirty="0"/>
              <a:t>0		MOV </a:t>
            </a:r>
            <a:r>
              <a:rPr lang="en-US" b="1" dirty="0"/>
              <a:t>R10</a:t>
            </a:r>
            <a:r>
              <a:rPr lang="en-US" dirty="0"/>
              <a:t>,#0</a:t>
            </a:r>
            <a:endParaRPr lang="he-IL" dirty="0"/>
          </a:p>
          <a:p>
            <a:pPr algn="l"/>
            <a:r>
              <a:rPr lang="he-IL" dirty="0"/>
              <a:t>4</a:t>
            </a:r>
            <a:r>
              <a:rPr lang="en-US" dirty="0"/>
              <a:t>	L</a:t>
            </a:r>
            <a:r>
              <a:rPr lang="he-IL" dirty="0"/>
              <a:t>4</a:t>
            </a:r>
            <a:r>
              <a:rPr lang="en-US" dirty="0"/>
              <a:t>	ADDI </a:t>
            </a:r>
            <a:r>
              <a:rPr lang="en-US" b="1" dirty="0"/>
              <a:t>R10</a:t>
            </a:r>
            <a:r>
              <a:rPr lang="en-US" dirty="0"/>
              <a:t>,#1</a:t>
            </a:r>
            <a:endParaRPr lang="en-US" b="1" dirty="0"/>
          </a:p>
          <a:p>
            <a:pPr algn="l"/>
            <a:r>
              <a:rPr lang="en-US" b="1" dirty="0"/>
              <a:t>…..</a:t>
            </a:r>
            <a:endParaRPr lang="en-US" dirty="0"/>
          </a:p>
          <a:p>
            <a:pPr algn="l"/>
            <a:r>
              <a:rPr lang="en-US" dirty="0"/>
              <a:t>24		MOV R1,#3</a:t>
            </a:r>
          </a:p>
          <a:p>
            <a:pPr algn="l"/>
            <a:r>
              <a:rPr lang="en-US" dirty="0"/>
              <a:t>28	L1	DEC R1</a:t>
            </a:r>
          </a:p>
          <a:p>
            <a:pPr algn="l"/>
            <a:r>
              <a:rPr lang="en-US" dirty="0"/>
              <a:t>32	</a:t>
            </a:r>
            <a:r>
              <a:rPr lang="en-US" b="1" dirty="0"/>
              <a:t>B1</a:t>
            </a:r>
            <a:r>
              <a:rPr lang="en-US" dirty="0"/>
              <a:t>:	BNE R1,R0,L1</a:t>
            </a:r>
            <a:endParaRPr lang="en-US" b="1" dirty="0"/>
          </a:p>
          <a:p>
            <a:pPr algn="l"/>
            <a:r>
              <a:rPr lang="en-US" b="1" dirty="0"/>
              <a:t>…..</a:t>
            </a:r>
            <a:endParaRPr lang="en-US" dirty="0"/>
          </a:p>
          <a:p>
            <a:pPr algn="l"/>
            <a:r>
              <a:rPr lang="en-US" dirty="0"/>
              <a:t>88		MOV R2,#</a:t>
            </a:r>
            <a:r>
              <a:rPr lang="he-IL" dirty="0"/>
              <a:t>5</a:t>
            </a:r>
            <a:endParaRPr lang="en-US" dirty="0"/>
          </a:p>
          <a:p>
            <a:pPr algn="l"/>
            <a:r>
              <a:rPr lang="en-US" dirty="0"/>
              <a:t>92	L2	DEC R2</a:t>
            </a:r>
          </a:p>
          <a:p>
            <a:pPr algn="l"/>
            <a:r>
              <a:rPr lang="en-US" dirty="0"/>
              <a:t>96	B2:	BNE R2,R0,L2</a:t>
            </a:r>
            <a:endParaRPr lang="en-US" b="1" dirty="0"/>
          </a:p>
          <a:p>
            <a:pPr algn="l"/>
            <a:r>
              <a:rPr lang="en-US" b="1" dirty="0"/>
              <a:t>…..</a:t>
            </a:r>
            <a:endParaRPr lang="en-US" dirty="0"/>
          </a:p>
          <a:p>
            <a:pPr algn="l"/>
            <a:r>
              <a:rPr lang="en-US" dirty="0"/>
              <a:t>104		MOV R</a:t>
            </a:r>
            <a:r>
              <a:rPr lang="he-IL" dirty="0"/>
              <a:t>3</a:t>
            </a:r>
            <a:r>
              <a:rPr lang="en-US" dirty="0"/>
              <a:t>,#</a:t>
            </a:r>
            <a:r>
              <a:rPr lang="he-IL" dirty="0"/>
              <a:t>8</a:t>
            </a:r>
            <a:endParaRPr lang="en-US" dirty="0"/>
          </a:p>
          <a:p>
            <a:pPr algn="l"/>
            <a:r>
              <a:rPr lang="en-US" dirty="0"/>
              <a:t>108 	L</a:t>
            </a:r>
            <a:r>
              <a:rPr lang="he-IL" dirty="0"/>
              <a:t>3</a:t>
            </a:r>
            <a:r>
              <a:rPr lang="en-US" dirty="0"/>
              <a:t>	DEC R</a:t>
            </a:r>
            <a:r>
              <a:rPr lang="he-IL" dirty="0"/>
              <a:t>3</a:t>
            </a:r>
            <a:endParaRPr lang="en-US" dirty="0"/>
          </a:p>
          <a:p>
            <a:pPr algn="l"/>
            <a:r>
              <a:rPr lang="en-US" dirty="0"/>
              <a:t>112	</a:t>
            </a:r>
            <a:r>
              <a:rPr lang="en-US" b="1" dirty="0"/>
              <a:t>B</a:t>
            </a:r>
            <a:r>
              <a:rPr lang="he-IL" b="1" dirty="0"/>
              <a:t>3</a:t>
            </a:r>
            <a:r>
              <a:rPr lang="en-US" dirty="0"/>
              <a:t>:	BNE R</a:t>
            </a:r>
            <a:r>
              <a:rPr lang="he-IL" dirty="0"/>
              <a:t>3</a:t>
            </a:r>
            <a:r>
              <a:rPr lang="en-US" dirty="0"/>
              <a:t>,R0,L</a:t>
            </a:r>
            <a:r>
              <a:rPr lang="he-IL" dirty="0"/>
              <a:t>3</a:t>
            </a:r>
            <a:endParaRPr lang="en-US" b="1" dirty="0"/>
          </a:p>
          <a:p>
            <a:pPr algn="l"/>
            <a:r>
              <a:rPr lang="en-US" b="1" dirty="0"/>
              <a:t>…..</a:t>
            </a:r>
            <a:endParaRPr lang="en-US" dirty="0"/>
          </a:p>
          <a:p>
            <a:pPr algn="l"/>
            <a:r>
              <a:rPr lang="en-US" dirty="0"/>
              <a:t>128 		JMP L4</a:t>
            </a:r>
          </a:p>
        </p:txBody>
      </p:sp>
      <p:sp>
        <p:nvSpPr>
          <p:cNvPr id="32774" name="Rectangle 4"/>
          <p:cNvSpPr>
            <a:spLocks noChangeArrowheads="1"/>
          </p:cNvSpPr>
          <p:nvPr/>
        </p:nvSpPr>
        <p:spPr bwMode="auto">
          <a:xfrm>
            <a:off x="3886200" y="609600"/>
            <a:ext cx="4800600"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200" dirty="0">
                <a:latin typeface="Tahoma" pitchFamily="34" charset="0"/>
              </a:rPr>
              <a:t>מה יהיה ערכו של</a:t>
            </a:r>
            <a:r>
              <a:rPr lang="en-US" sz="2200" dirty="0">
                <a:latin typeface="Tahoma" pitchFamily="34" charset="0"/>
              </a:rPr>
              <a:t> R10 </a:t>
            </a:r>
            <a:r>
              <a:rPr lang="he-IL" sz="2200" dirty="0">
                <a:latin typeface="Tahoma" pitchFamily="34" charset="0"/>
              </a:rPr>
              <a:t>כאשר הוראת הסיעוף</a:t>
            </a:r>
            <a:r>
              <a:rPr lang="en-US" sz="2200" dirty="0">
                <a:latin typeface="Tahoma" pitchFamily="34" charset="0"/>
              </a:rPr>
              <a:t> B3 </a:t>
            </a:r>
            <a:r>
              <a:rPr lang="he-IL" sz="2200" dirty="0">
                <a:latin typeface="Tahoma" pitchFamily="34" charset="0"/>
              </a:rPr>
              <a:t>ו-</a:t>
            </a:r>
            <a:r>
              <a:rPr lang="en-US" sz="2200" dirty="0">
                <a:latin typeface="Tahoma" pitchFamily="34" charset="0"/>
              </a:rPr>
              <a:t>B1 </a:t>
            </a:r>
            <a:r>
              <a:rPr lang="he-IL" sz="2200" dirty="0" smtClean="0">
                <a:latin typeface="Tahoma" pitchFamily="34" charset="0"/>
              </a:rPr>
              <a:t>תתייצבנה </a:t>
            </a:r>
            <a:endParaRPr lang="en-US" sz="2200" dirty="0" smtClean="0">
              <a:latin typeface="Tahoma" pitchFamily="34" charset="0"/>
            </a:endParaRPr>
          </a:p>
          <a:p>
            <a:pPr rtl="1">
              <a:spcBef>
                <a:spcPct val="50000"/>
              </a:spcBef>
            </a:pPr>
            <a:r>
              <a:rPr lang="he-IL" sz="2200" dirty="0" smtClean="0">
                <a:latin typeface="Tahoma" pitchFamily="34" charset="0"/>
              </a:rPr>
              <a:t>אם </a:t>
            </a:r>
            <a:r>
              <a:rPr lang="he-IL" sz="2200" dirty="0">
                <a:latin typeface="Tahoma" pitchFamily="34" charset="0"/>
              </a:rPr>
              <a:t>לדעתכם הן אינן מתייצבות כלל ציינו מדוע.</a:t>
            </a:r>
          </a:p>
          <a:p>
            <a:pPr rtl="1">
              <a:spcBef>
                <a:spcPct val="50000"/>
              </a:spcBef>
            </a:pPr>
            <a:endParaRPr lang="he-IL" sz="2200" dirty="0">
              <a:latin typeface="Tahoma" pitchFamily="34" charset="0"/>
            </a:endParaRPr>
          </a:p>
          <a:p>
            <a:pPr rtl="1">
              <a:spcBef>
                <a:spcPct val="50000"/>
              </a:spcBef>
            </a:pPr>
            <a:r>
              <a:rPr lang="he-IL" sz="2200" dirty="0">
                <a:latin typeface="Tahoma" pitchFamily="34" charset="0"/>
              </a:rPr>
              <a:t>ניתן להניח שאין הסתעפויות נוספות בתכנית.</a:t>
            </a:r>
            <a:endParaRPr lang="en-US" sz="2200" dirty="0">
              <a:latin typeface="Tahom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8600"/>
            <a:ext cx="8229600" cy="6400800"/>
          </a:xfrm>
        </p:spPr>
        <p:txBody>
          <a:bodyPr/>
          <a:lstStyle/>
          <a:p>
            <a:pPr algn="l" rtl="0"/>
            <a:r>
              <a:rPr lang="en-US" sz="1800" dirty="0" smtClean="0">
                <a:latin typeface="Courier New" panose="02070309020205020404" pitchFamily="49" charset="0"/>
                <a:cs typeface="Courier New" panose="02070309020205020404" pitchFamily="49" charset="0"/>
              </a:rPr>
              <a:t>Branch B1: 3 iterations </a:t>
            </a:r>
          </a:p>
          <a:p>
            <a:pPr algn="l" rtl="0"/>
            <a:endParaRPr lang="en-US" sz="1800" dirty="0">
              <a:latin typeface="Courier New" panose="02070309020205020404" pitchFamily="49" charset="0"/>
              <a:cs typeface="Courier New" panose="02070309020205020404" pitchFamily="49" charset="0"/>
            </a:endParaRPr>
          </a:p>
          <a:p>
            <a:pPr algn="l" rtl="0"/>
            <a:r>
              <a:rPr lang="en-US" sz="1800" dirty="0" smtClean="0">
                <a:latin typeface="Courier New" panose="02070309020205020404" pitchFamily="49" charset="0"/>
                <a:cs typeface="Courier New" panose="02070309020205020404" pitchFamily="49" charset="0"/>
              </a:rPr>
              <a:t>NNNNNNN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p>
          <a:p>
            <a:pPr algn="l" rtl="0"/>
            <a:r>
              <a:rPr lang="en-US" sz="1800" dirty="0">
                <a:latin typeface="Courier New" panose="02070309020205020404" pitchFamily="49" charset="0"/>
                <a:cs typeface="Courier New" panose="02070309020205020404" pitchFamily="49" charset="0"/>
                <a:sym typeface="Wingdings" panose="05000000000000000000" pitchFamily="2" charset="2"/>
              </a:rPr>
              <a:t>NNNNNN</a:t>
            </a:r>
            <a:r>
              <a:rPr lang="en-US" sz="18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a:latin typeface="Courier New" panose="02070309020205020404" pitchFamily="49" charset="0"/>
                <a:cs typeface="Courier New" panose="02070309020205020404" pitchFamily="49" charset="0"/>
                <a:sym typeface="Wingdings" panose="05000000000000000000" pitchFamily="2" charset="2"/>
              </a:rPr>
              <a:t>	 </a:t>
            </a:r>
            <a:r>
              <a:rPr lang="en-US" sz="1800" dirty="0" smtClean="0">
                <a:latin typeface="Courier New" panose="02070309020205020404" pitchFamily="49" charset="0"/>
                <a:cs typeface="Courier New" panose="02070309020205020404" pitchFamily="49" charset="0"/>
                <a:sym typeface="Wingdings" panose="05000000000000000000" pitchFamily="2" charset="2"/>
              </a:rPr>
              <a:t>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NNNNN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a:latin typeface="Courier New" panose="02070309020205020404" pitchFamily="49" charset="0"/>
                <a:cs typeface="Courier New" panose="02070309020205020404" pitchFamily="49" charset="0"/>
                <a:sym typeface="Wingdings" panose="05000000000000000000" pitchFamily="2" charset="2"/>
              </a:rPr>
              <a:t>	 </a:t>
            </a:r>
            <a:r>
              <a:rPr lang="en-US" sz="1800" dirty="0" smtClean="0">
                <a:latin typeface="Courier New" panose="02070309020205020404" pitchFamily="49" charset="0"/>
                <a:cs typeface="Courier New" panose="02070309020205020404" pitchFamily="49" charset="0"/>
                <a:sym typeface="Wingdings" panose="05000000000000000000" pitchFamily="2" charset="2"/>
              </a:rPr>
              <a:t>N		3 iterations</a:t>
            </a:r>
            <a:endParaRPr lang="en-US" sz="1800" dirty="0">
              <a:latin typeface="Courier New" panose="02070309020205020404" pitchFamily="49" charset="0"/>
              <a:cs typeface="Courier New" panose="02070309020205020404" pitchFamily="49" charset="0"/>
            </a:endParaRPr>
          </a:p>
          <a:p>
            <a:pPr algn="l" rtl="0"/>
            <a:r>
              <a:rPr lang="en-US" sz="1800" dirty="0" smtClean="0">
                <a:latin typeface="Courier New" panose="02070309020205020404" pitchFamily="49" charset="0"/>
                <a:cs typeface="Courier New" panose="02070309020205020404" pitchFamily="49" charset="0"/>
              </a:rPr>
              <a:t>NNNN</a:t>
            </a:r>
            <a:r>
              <a:rPr lang="en-US" sz="1800" b="1" dirty="0" smtClean="0">
                <a:solidFill>
                  <a:srgbClr val="0000FF"/>
                </a:solidFill>
                <a:latin typeface="Courier New" panose="02070309020205020404" pitchFamily="49" charset="0"/>
                <a:cs typeface="Courier New" panose="02070309020205020404" pitchFamily="49" charset="0"/>
              </a:rPr>
              <a:t>TT</a:t>
            </a:r>
            <a:r>
              <a:rPr lang="en-US" sz="1800" dirty="0" smtClean="0">
                <a:latin typeface="Courier New" panose="02070309020205020404" pitchFamily="49" charset="0"/>
                <a:cs typeface="Courier New" panose="02070309020205020404" pitchFamily="49" charset="0"/>
              </a:rPr>
              <a:t>N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		3 iterations </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		3 iterations </a:t>
            </a:r>
          </a:p>
          <a:p>
            <a:pPr algn="l" rtl="0"/>
            <a:r>
              <a:rPr lang="en-US" sz="1800" dirty="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	 T		saturation from that point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a:t>
            </a:r>
          </a:p>
          <a:p>
            <a:pPr algn="l" rtl="0"/>
            <a:endParaRPr lang="en-US" sz="18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BEEE1250-F173-43B2-80C9-324D60231AAD}" type="slidenum">
              <a:rPr lang="he-IL" smtClean="0"/>
              <a:pPr>
                <a:defRPr/>
              </a:pPr>
              <a:t>47</a:t>
            </a:fld>
            <a:endParaRPr lang="en-US"/>
          </a:p>
        </p:txBody>
      </p:sp>
      <p:sp>
        <p:nvSpPr>
          <p:cNvPr id="5" name="Rectangle 4"/>
          <p:cNvSpPr/>
          <p:nvPr/>
        </p:nvSpPr>
        <p:spPr bwMode="auto">
          <a:xfrm>
            <a:off x="457200" y="3886200"/>
            <a:ext cx="1295400"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457200" y="2895600"/>
            <a:ext cx="1295400"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4147090" y="4648200"/>
            <a:ext cx="1271502" cy="461665"/>
          </a:xfrm>
          <a:prstGeom prst="rect">
            <a:avLst/>
          </a:prstGeom>
          <a:noFill/>
          <a:ln>
            <a:solidFill>
              <a:srgbClr val="FF0000"/>
            </a:solidFill>
          </a:ln>
        </p:spPr>
        <p:txBody>
          <a:bodyPr wrap="none" rtlCol="0">
            <a:spAutoFit/>
          </a:bodyPr>
          <a:lstStyle/>
          <a:p>
            <a:r>
              <a:rPr lang="en-US" sz="2400" dirty="0" smtClean="0">
                <a:solidFill>
                  <a:srgbClr val="FF0000"/>
                </a:solidFill>
              </a:rPr>
              <a:t>R10 = 3</a:t>
            </a:r>
            <a:endParaRPr lang="en-US" sz="2400" dirty="0">
              <a:solidFill>
                <a:srgbClr val="FF0000"/>
              </a:solidFill>
            </a:endParaRPr>
          </a:p>
        </p:txBody>
      </p:sp>
    </p:spTree>
    <p:extLst>
      <p:ext uri="{BB962C8B-B14F-4D97-AF65-F5344CB8AC3E}">
        <p14:creationId xmlns:p14="http://schemas.microsoft.com/office/powerpoint/2010/main" val="202330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8600"/>
            <a:ext cx="8229600" cy="6400800"/>
          </a:xfrm>
        </p:spPr>
        <p:txBody>
          <a:bodyPr/>
          <a:lstStyle/>
          <a:p>
            <a:pPr algn="l" rtl="0"/>
            <a:r>
              <a:rPr lang="en-US" sz="1800" dirty="0" smtClean="0">
                <a:latin typeface="Courier New" panose="02070309020205020404" pitchFamily="49" charset="0"/>
                <a:cs typeface="Courier New" panose="02070309020205020404" pitchFamily="49" charset="0"/>
              </a:rPr>
              <a:t>Branch B2: 5 iterations </a:t>
            </a:r>
          </a:p>
          <a:p>
            <a:pPr algn="l" rtl="0"/>
            <a:endParaRPr lang="en-US" sz="1800" dirty="0">
              <a:latin typeface="Courier New" panose="02070309020205020404" pitchFamily="49" charset="0"/>
              <a:cs typeface="Courier New" panose="02070309020205020404" pitchFamily="49" charset="0"/>
            </a:endParaRPr>
          </a:p>
          <a:p>
            <a:pPr algn="l" rtl="0"/>
            <a:r>
              <a:rPr lang="en-US" sz="1800" dirty="0" smtClean="0">
                <a:latin typeface="Courier New" panose="02070309020205020404" pitchFamily="49" charset="0"/>
                <a:cs typeface="Courier New" panose="02070309020205020404" pitchFamily="49" charset="0"/>
              </a:rPr>
              <a:t>NNNNNNN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p>
          <a:p>
            <a:pPr algn="l" rtl="0"/>
            <a:r>
              <a:rPr lang="en-US" sz="1800" dirty="0">
                <a:latin typeface="Courier New" panose="02070309020205020404" pitchFamily="49" charset="0"/>
                <a:cs typeface="Courier New" panose="02070309020205020404" pitchFamily="49" charset="0"/>
                <a:sym typeface="Wingdings" panose="05000000000000000000" pitchFamily="2" charset="2"/>
              </a:rPr>
              <a:t>NNNNNN</a:t>
            </a:r>
            <a:r>
              <a:rPr lang="en-US" sz="18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a:latin typeface="Courier New" panose="02070309020205020404" pitchFamily="49" charset="0"/>
                <a:cs typeface="Courier New" panose="02070309020205020404" pitchFamily="49" charset="0"/>
                <a:sym typeface="Wingdings" panose="05000000000000000000" pitchFamily="2" charset="2"/>
              </a:rPr>
              <a:t>	 </a:t>
            </a:r>
            <a:r>
              <a:rPr lang="en-US" sz="1800" dirty="0" smtClean="0">
                <a:latin typeface="Courier New" panose="02070309020205020404" pitchFamily="49" charset="0"/>
                <a:cs typeface="Courier New" panose="02070309020205020404" pitchFamily="49" charset="0"/>
                <a:sym typeface="Wingdings" panose="05000000000000000000" pitchFamily="2" charset="2"/>
              </a:rPr>
              <a:t>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NNNNN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a:latin typeface="Courier New" panose="02070309020205020404" pitchFamily="49" charset="0"/>
                <a:cs typeface="Courier New" panose="02070309020205020404" pitchFamily="49" charset="0"/>
                <a:sym typeface="Wingdings" panose="05000000000000000000" pitchFamily="2" charset="2"/>
              </a:rPr>
              <a:t>	 T</a:t>
            </a:r>
            <a:r>
              <a:rPr lang="en-US" sz="1800" dirty="0" smtClean="0">
                <a:latin typeface="Courier New" panose="02070309020205020404" pitchFamily="49" charset="0"/>
                <a:cs typeface="Courier New" panose="02070309020205020404" pitchFamily="49" charset="0"/>
                <a:sym typeface="Wingdings" panose="05000000000000000000" pitchFamily="2" charset="2"/>
              </a:rPr>
              <a:t>		</a:t>
            </a:r>
          </a:p>
          <a:p>
            <a:pPr algn="l" rtl="0"/>
            <a:r>
              <a:rPr lang="en-US" sz="1800" dirty="0" smtClean="0">
                <a:latin typeface="Courier New" panose="02070309020205020404" pitchFamily="49" charset="0"/>
                <a:cs typeface="Courier New" panose="02070309020205020404" pitchFamily="49" charset="0"/>
              </a:rPr>
              <a:t>NNNN</a:t>
            </a:r>
            <a:r>
              <a:rPr lang="en-US" sz="1800" b="1" dirty="0" smtClean="0">
                <a:solidFill>
                  <a:srgbClr val="0000FF"/>
                </a:solidFill>
                <a:latin typeface="Courier New" panose="02070309020205020404" pitchFamily="49" charset="0"/>
                <a:cs typeface="Courier New" panose="02070309020205020404" pitchFamily="49" charset="0"/>
              </a:rPr>
              <a:t>TTT</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		5 iterations</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	 T		</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		</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		5 iterations</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	 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		</a:t>
            </a:r>
            <a:r>
              <a:rPr lang="en-US" sz="1800"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saturation</a:t>
            </a:r>
          </a:p>
          <a:p>
            <a:pPr algn="l" rtl="0"/>
            <a:r>
              <a:rPr lang="en-US" sz="18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endParaRPr lang="en-US" sz="18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BEEE1250-F173-43B2-80C9-324D60231AAD}" type="slidenum">
              <a:rPr lang="he-IL" smtClean="0"/>
              <a:pPr>
                <a:defRPr/>
              </a:pPr>
              <a:t>48</a:t>
            </a:fld>
            <a:endParaRPr lang="en-US"/>
          </a:p>
        </p:txBody>
      </p:sp>
      <p:sp>
        <p:nvSpPr>
          <p:cNvPr id="5" name="Rectangle 4"/>
          <p:cNvSpPr/>
          <p:nvPr/>
        </p:nvSpPr>
        <p:spPr bwMode="auto">
          <a:xfrm>
            <a:off x="457200" y="4527932"/>
            <a:ext cx="1295400"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457200" y="2895600"/>
            <a:ext cx="1295400"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5791199" y="5029200"/>
            <a:ext cx="1271503" cy="461665"/>
          </a:xfrm>
          <a:prstGeom prst="rect">
            <a:avLst/>
          </a:prstGeom>
          <a:noFill/>
          <a:ln>
            <a:solidFill>
              <a:srgbClr val="FF0000"/>
            </a:solidFill>
          </a:ln>
        </p:spPr>
        <p:txBody>
          <a:bodyPr wrap="none" rtlCol="0">
            <a:spAutoFit/>
          </a:bodyPr>
          <a:lstStyle/>
          <a:p>
            <a:r>
              <a:rPr lang="en-US" sz="2400" dirty="0" smtClean="0">
                <a:solidFill>
                  <a:srgbClr val="FF0000"/>
                </a:solidFill>
              </a:rPr>
              <a:t>R10 = 2</a:t>
            </a:r>
            <a:endParaRPr lang="en-US" sz="2400" dirty="0">
              <a:solidFill>
                <a:srgbClr val="FF0000"/>
              </a:solidFill>
            </a:endParaRPr>
          </a:p>
        </p:txBody>
      </p:sp>
    </p:spTree>
    <p:extLst>
      <p:ext uri="{BB962C8B-B14F-4D97-AF65-F5344CB8AC3E}">
        <p14:creationId xmlns:p14="http://schemas.microsoft.com/office/powerpoint/2010/main" val="88745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8600"/>
            <a:ext cx="8229600" cy="6400800"/>
          </a:xfrm>
        </p:spPr>
        <p:txBody>
          <a:bodyPr/>
          <a:lstStyle/>
          <a:p>
            <a:pPr algn="l" rtl="0"/>
            <a:r>
              <a:rPr lang="en-US" sz="1800" dirty="0" smtClean="0">
                <a:latin typeface="Courier New" panose="02070309020205020404" pitchFamily="49" charset="0"/>
                <a:cs typeface="Courier New" panose="02070309020205020404" pitchFamily="49" charset="0"/>
              </a:rPr>
              <a:t>Branch B3: 8 iterations</a:t>
            </a:r>
          </a:p>
          <a:p>
            <a:pPr algn="l" rtl="0"/>
            <a:endParaRPr lang="en-US" sz="1800" dirty="0">
              <a:latin typeface="Courier New" panose="02070309020205020404" pitchFamily="49" charset="0"/>
              <a:cs typeface="Courier New" panose="02070309020205020404" pitchFamily="49" charset="0"/>
            </a:endParaRPr>
          </a:p>
          <a:p>
            <a:pPr algn="l" rtl="0"/>
            <a:r>
              <a:rPr lang="en-US" sz="1800" dirty="0" smtClean="0">
                <a:latin typeface="Courier New" panose="02070309020205020404" pitchFamily="49" charset="0"/>
                <a:cs typeface="Courier New" panose="02070309020205020404" pitchFamily="49" charset="0"/>
              </a:rPr>
              <a:t>NNNNNNN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p>
          <a:p>
            <a:pPr algn="l" rtl="0"/>
            <a:r>
              <a:rPr lang="en-US" sz="1800" dirty="0">
                <a:latin typeface="Courier New" panose="02070309020205020404" pitchFamily="49" charset="0"/>
                <a:cs typeface="Courier New" panose="02070309020205020404" pitchFamily="49" charset="0"/>
                <a:sym typeface="Wingdings" panose="05000000000000000000" pitchFamily="2" charset="2"/>
              </a:rPr>
              <a:t>NNNNNN</a:t>
            </a:r>
            <a:r>
              <a:rPr lang="en-US" sz="18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a:latin typeface="Courier New" panose="02070309020205020404" pitchFamily="49" charset="0"/>
                <a:cs typeface="Courier New" panose="02070309020205020404" pitchFamily="49" charset="0"/>
                <a:sym typeface="Wingdings" panose="05000000000000000000" pitchFamily="2" charset="2"/>
              </a:rPr>
              <a:t>	 </a:t>
            </a:r>
            <a:r>
              <a:rPr lang="en-US" sz="1800" dirty="0" smtClean="0">
                <a:latin typeface="Courier New" panose="02070309020205020404" pitchFamily="49" charset="0"/>
                <a:cs typeface="Courier New" panose="02070309020205020404" pitchFamily="49" charset="0"/>
                <a:sym typeface="Wingdings" panose="05000000000000000000" pitchFamily="2" charset="2"/>
              </a:rPr>
              <a:t>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NNNNN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a:latin typeface="Courier New" panose="02070309020205020404" pitchFamily="49" charset="0"/>
                <a:cs typeface="Courier New" panose="02070309020205020404" pitchFamily="49" charset="0"/>
                <a:sym typeface="Wingdings" panose="05000000000000000000" pitchFamily="2" charset="2"/>
              </a:rPr>
              <a:t>	 T</a:t>
            </a:r>
            <a:r>
              <a:rPr lang="en-US" sz="1800" dirty="0" smtClean="0">
                <a:latin typeface="Courier New" panose="02070309020205020404" pitchFamily="49" charset="0"/>
                <a:cs typeface="Courier New" panose="02070309020205020404" pitchFamily="49" charset="0"/>
                <a:sym typeface="Wingdings" panose="05000000000000000000" pitchFamily="2" charset="2"/>
              </a:rPr>
              <a:t>		</a:t>
            </a:r>
          </a:p>
          <a:p>
            <a:pPr algn="l" rtl="0"/>
            <a:r>
              <a:rPr lang="en-US" sz="1800" dirty="0" smtClean="0">
                <a:latin typeface="Courier New" panose="02070309020205020404" pitchFamily="49" charset="0"/>
                <a:cs typeface="Courier New" panose="02070309020205020404" pitchFamily="49" charset="0"/>
              </a:rPr>
              <a:t>NNNN</a:t>
            </a:r>
            <a:r>
              <a:rPr lang="en-US" sz="1800" b="1" dirty="0" smtClean="0">
                <a:solidFill>
                  <a:srgbClr val="0000FF"/>
                </a:solidFill>
                <a:latin typeface="Courier New" panose="02070309020205020404" pitchFamily="49" charset="0"/>
                <a:cs typeface="Courier New" panose="02070309020205020404" pitchFamily="49" charset="0"/>
              </a:rPr>
              <a:t>TTT</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		</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		</a:t>
            </a:r>
          </a:p>
          <a:p>
            <a:pPr algn="l" rtl="0"/>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N		8 iterations</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	 T		</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		</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		</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a:t>
            </a:r>
            <a:r>
              <a:rPr lang="en-US" sz="1800" dirty="0" smtClean="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a:t>
            </a:r>
            <a:r>
              <a:rPr lang="en-US" sz="1800" dirty="0" smtClean="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a:t>
            </a:r>
            <a:r>
              <a:rPr lang="en-US" sz="1800" dirty="0">
                <a:latin typeface="Courier New" panose="02070309020205020404" pitchFamily="49" charset="0"/>
                <a:cs typeface="Courier New" panose="02070309020205020404" pitchFamily="49" charset="0"/>
                <a:sym typeface="Wingdings" panose="05000000000000000000" pitchFamily="2" charset="2"/>
              </a:rPr>
              <a:t>	 T</a:t>
            </a:r>
          </a:p>
          <a:p>
            <a:pPr algn="l" rtl="0"/>
            <a:r>
              <a:rPr lang="en-US" sz="1800" dirty="0">
                <a:latin typeface="Courier New" panose="02070309020205020404" pitchFamily="49" charset="0"/>
                <a:cs typeface="Courier New" panose="02070309020205020404" pitchFamily="49" charset="0"/>
                <a:sym typeface="Wingdings" panose="05000000000000000000" pitchFamily="2" charset="2"/>
              </a:rPr>
              <a:t>N</a:t>
            </a:r>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TTTTTT</a:t>
            </a:r>
            <a:r>
              <a:rPr lang="en-US" sz="1800" dirty="0">
                <a:latin typeface="Courier New" panose="02070309020205020404" pitchFamily="49" charset="0"/>
                <a:cs typeface="Courier New" panose="02070309020205020404" pitchFamily="49" charset="0"/>
                <a:sym typeface="Wingdings" panose="05000000000000000000" pitchFamily="2" charset="2"/>
              </a:rPr>
              <a:t>	 </a:t>
            </a:r>
            <a:r>
              <a:rPr lang="en-US" sz="1800" dirty="0" smtClean="0">
                <a:latin typeface="Courier New" panose="02070309020205020404" pitchFamily="49" charset="0"/>
                <a:cs typeface="Courier New" panose="02070309020205020404" pitchFamily="49" charset="0"/>
                <a:sym typeface="Wingdings" panose="05000000000000000000" pitchFamily="2" charset="2"/>
              </a:rPr>
              <a:t>T		saturation</a:t>
            </a:r>
            <a:endParaRPr lang="en-US" sz="1800" dirty="0">
              <a:latin typeface="Courier New" panose="02070309020205020404" pitchFamily="49" charset="0"/>
              <a:cs typeface="Courier New" panose="02070309020205020404" pitchFamily="49" charset="0"/>
              <a:sym typeface="Wingdings" panose="05000000000000000000" pitchFamily="2" charset="2"/>
            </a:endParaRPr>
          </a:p>
          <a:p>
            <a:pPr algn="l" rtl="0"/>
            <a:r>
              <a:rPr lang="en-US" sz="1800" b="1" dirty="0" smtClean="0">
                <a:solidFill>
                  <a:srgbClr val="0000FF"/>
                </a:solidFill>
                <a:latin typeface="Courier New" panose="02070309020205020404" pitchFamily="49" charset="0"/>
                <a:cs typeface="Courier New" panose="02070309020205020404" pitchFamily="49" charset="0"/>
                <a:sym typeface="Wingdings" panose="05000000000000000000" pitchFamily="2" charset="2"/>
              </a:rPr>
              <a:t>TTTTTTT</a:t>
            </a:r>
            <a:r>
              <a:rPr lang="en-US" sz="1800" dirty="0">
                <a:latin typeface="Courier New" panose="02070309020205020404" pitchFamily="49" charset="0"/>
                <a:cs typeface="Courier New" panose="02070309020205020404" pitchFamily="49" charset="0"/>
                <a:sym typeface="Wingdings" panose="05000000000000000000" pitchFamily="2" charset="2"/>
              </a:rPr>
              <a:t>	 </a:t>
            </a:r>
            <a:r>
              <a:rPr lang="en-US" sz="1800" dirty="0" smtClean="0">
                <a:latin typeface="Courier New" panose="02070309020205020404" pitchFamily="49" charset="0"/>
                <a:cs typeface="Courier New" panose="02070309020205020404" pitchFamily="49" charset="0"/>
                <a:sym typeface="Wingdings" panose="05000000000000000000" pitchFamily="2" charset="2"/>
              </a:rPr>
              <a:t>N		8 iterations</a:t>
            </a:r>
            <a:endParaRPr lang="en-US" sz="1800" dirty="0">
              <a:latin typeface="Courier New" panose="02070309020205020404" pitchFamily="49" charset="0"/>
              <a:cs typeface="Courier New" panose="02070309020205020404" pitchFamily="49" charset="0"/>
              <a:sym typeface="Wingdings" panose="05000000000000000000" pitchFamily="2" charset="2"/>
            </a:endParaRPr>
          </a:p>
          <a:p>
            <a:pPr algn="l" rtl="0"/>
            <a:r>
              <a:rPr lang="en-US" sz="1800" b="1" dirty="0" smtClean="0">
                <a:solidFill>
                  <a:srgbClr val="0000FF"/>
                </a:solidFill>
                <a:latin typeface="Courier New" panose="02070309020205020404" pitchFamily="49" charset="0"/>
                <a:cs typeface="Courier New" panose="02070309020205020404" pitchFamily="49" charset="0"/>
              </a:rPr>
              <a:t>TTTTTT</a:t>
            </a:r>
            <a:r>
              <a:rPr lang="en-US" sz="1800" dirty="0" smtClean="0">
                <a:latin typeface="Courier New" panose="02070309020205020404" pitchFamily="49" charset="0"/>
                <a:cs typeface="Courier New" panose="02070309020205020404" pitchFamily="49" charset="0"/>
              </a:rPr>
              <a:t>N	</a:t>
            </a:r>
            <a:r>
              <a:rPr lang="en-US" sz="1800" dirty="0" smtClean="0">
                <a:latin typeface="Courier New" panose="02070309020205020404" pitchFamily="49" charset="0"/>
                <a:cs typeface="Courier New" panose="02070309020205020404" pitchFamily="49" charset="0"/>
                <a:sym typeface="Wingdings" panose="05000000000000000000" pitchFamily="2" charset="2"/>
              </a:rPr>
              <a:t> T</a:t>
            </a:r>
            <a:endParaRPr lang="en-US" sz="18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BEEE1250-F173-43B2-80C9-324D60231AAD}" type="slidenum">
              <a:rPr lang="he-IL" smtClean="0"/>
              <a:pPr>
                <a:defRPr/>
              </a:pPr>
              <a:t>49</a:t>
            </a:fld>
            <a:endParaRPr lang="en-US"/>
          </a:p>
        </p:txBody>
      </p:sp>
      <p:sp>
        <p:nvSpPr>
          <p:cNvPr id="5" name="Rectangle 4"/>
          <p:cNvSpPr/>
          <p:nvPr/>
        </p:nvSpPr>
        <p:spPr bwMode="auto">
          <a:xfrm>
            <a:off x="457200" y="5519451"/>
            <a:ext cx="1295400"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457200" y="2895600"/>
            <a:ext cx="1295400"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5791199" y="5029200"/>
            <a:ext cx="1271503" cy="461665"/>
          </a:xfrm>
          <a:prstGeom prst="rect">
            <a:avLst/>
          </a:prstGeom>
          <a:noFill/>
          <a:ln>
            <a:solidFill>
              <a:srgbClr val="FF0000"/>
            </a:solidFill>
          </a:ln>
        </p:spPr>
        <p:txBody>
          <a:bodyPr wrap="none" rtlCol="0">
            <a:spAutoFit/>
          </a:bodyPr>
          <a:lstStyle/>
          <a:p>
            <a:r>
              <a:rPr lang="en-US" sz="2400" dirty="0" smtClean="0">
                <a:solidFill>
                  <a:srgbClr val="FF0000"/>
                </a:solidFill>
              </a:rPr>
              <a:t>R10 = 2</a:t>
            </a:r>
            <a:endParaRPr lang="en-US" sz="2400" dirty="0">
              <a:solidFill>
                <a:srgbClr val="FF0000"/>
              </a:solidFill>
            </a:endParaRPr>
          </a:p>
        </p:txBody>
      </p:sp>
    </p:spTree>
    <p:extLst>
      <p:ext uri="{BB962C8B-B14F-4D97-AF65-F5344CB8AC3E}">
        <p14:creationId xmlns:p14="http://schemas.microsoft.com/office/powerpoint/2010/main" val="384878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A686AF00-BC19-4A02-BE89-957F40FD99F1}" type="slidenum">
              <a:rPr lang="he-IL"/>
              <a:pPr>
                <a:defRPr/>
              </a:pPr>
              <a:t>5</a:t>
            </a:fld>
            <a:endParaRPr lang="en-US"/>
          </a:p>
        </p:txBody>
      </p:sp>
      <p:sp>
        <p:nvSpPr>
          <p:cNvPr id="6149" name="Rectangle 5"/>
          <p:cNvSpPr>
            <a:spLocks noChangeArrowheads="1"/>
          </p:cNvSpPr>
          <p:nvPr/>
        </p:nvSpPr>
        <p:spPr bwMode="auto">
          <a:xfrm>
            <a:off x="381000" y="609600"/>
            <a:ext cx="83232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he-IL" sz="2400" dirty="0">
                <a:solidFill>
                  <a:srgbClr val="3333CC"/>
                </a:solidFill>
                <a:latin typeface="Tahoma" pitchFamily="34" charset="0"/>
              </a:rPr>
              <a:t>ב.</a:t>
            </a:r>
            <a:r>
              <a:rPr lang="en-US" sz="2400" dirty="0">
                <a:solidFill>
                  <a:srgbClr val="3333CC"/>
                </a:solidFill>
                <a:latin typeface="Tahoma" pitchFamily="34" charset="0"/>
              </a:rPr>
              <a:t> </a:t>
            </a:r>
            <a:r>
              <a:rPr lang="ar-SA" sz="2400" dirty="0">
                <a:solidFill>
                  <a:srgbClr val="3333CC"/>
                </a:solidFill>
                <a:latin typeface="Tahoma" pitchFamily="34" charset="0"/>
              </a:rPr>
              <a:t>(</a:t>
            </a:r>
            <a:r>
              <a:rPr lang="en-US" sz="2400" dirty="0">
                <a:solidFill>
                  <a:srgbClr val="3333CC"/>
                </a:solidFill>
                <a:latin typeface="Tahoma" pitchFamily="34" charset="0"/>
              </a:rPr>
              <a:t> 10 </a:t>
            </a:r>
            <a:r>
              <a:rPr lang="he-IL" sz="2400" dirty="0">
                <a:solidFill>
                  <a:srgbClr val="3333CC"/>
                </a:solidFill>
                <a:latin typeface="Tahoma" pitchFamily="34" charset="0"/>
              </a:rPr>
              <a:t>נקודות) שרטטו את מצב במערכת באשר מסיימים את ביצוע פעולת ה</a:t>
            </a:r>
            <a:r>
              <a:rPr lang="en-US" sz="2400" dirty="0">
                <a:solidFill>
                  <a:srgbClr val="3333CC"/>
                </a:solidFill>
                <a:latin typeface="Tahoma" pitchFamily="34" charset="0"/>
              </a:rPr>
              <a:t>- fetch </a:t>
            </a:r>
            <a:r>
              <a:rPr lang="he-IL" sz="2400" dirty="0">
                <a:solidFill>
                  <a:srgbClr val="3333CC"/>
                </a:solidFill>
                <a:latin typeface="Tahoma" pitchFamily="34" charset="0"/>
              </a:rPr>
              <a:t>של </a:t>
            </a:r>
            <a:r>
              <a:rPr lang="he-IL" sz="2400" dirty="0" smtClean="0">
                <a:solidFill>
                  <a:srgbClr val="3333CC"/>
                </a:solidFill>
                <a:latin typeface="Tahoma" pitchFamily="34" charset="0"/>
              </a:rPr>
              <a:t>פקודה 1</a:t>
            </a:r>
            <a:r>
              <a:rPr lang="en-US" sz="2400" dirty="0" smtClean="0">
                <a:solidFill>
                  <a:srgbClr val="3333CC"/>
                </a:solidFill>
                <a:latin typeface="Tahoma" pitchFamily="34" charset="0"/>
              </a:rPr>
              <a:t>L</a:t>
            </a:r>
            <a:r>
              <a:rPr lang="he-IL" sz="2400" dirty="0" smtClean="0">
                <a:solidFill>
                  <a:srgbClr val="3333CC"/>
                </a:solidFill>
                <a:latin typeface="Tahoma" pitchFamily="34" charset="0"/>
              </a:rPr>
              <a:t>בפעם </a:t>
            </a:r>
            <a:r>
              <a:rPr lang="he-IL" sz="2400" dirty="0">
                <a:solidFill>
                  <a:srgbClr val="3333CC"/>
                </a:solidFill>
                <a:latin typeface="Tahoma" pitchFamily="34" charset="0"/>
              </a:rPr>
              <a:t>השנייה</a:t>
            </a:r>
            <a:r>
              <a:rPr lang="en-US" sz="2400" dirty="0">
                <a:solidFill>
                  <a:srgbClr val="3333CC"/>
                </a:solidFill>
                <a:latin typeface="Tahoma" pitchFamily="34" charset="0"/>
              </a:rPr>
              <a:t>.</a:t>
            </a:r>
          </a:p>
        </p:txBody>
      </p:sp>
      <p:sp>
        <p:nvSpPr>
          <p:cNvPr id="6" name="Rectangle 4"/>
          <p:cNvSpPr>
            <a:spLocks noChangeArrowheads="1"/>
          </p:cNvSpPr>
          <p:nvPr/>
        </p:nvSpPr>
        <p:spPr bwMode="auto">
          <a:xfrm>
            <a:off x="2514600" y="1714500"/>
            <a:ext cx="3657600" cy="483870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l"/>
            <a:r>
              <a:rPr lang="en-US" sz="2400" dirty="0">
                <a:latin typeface="Tahoma" pitchFamily="34" charset="0"/>
              </a:rPr>
              <a:t>	ADDI	R10,R0,100</a:t>
            </a:r>
          </a:p>
          <a:p>
            <a:pPr indent="457200" algn="l"/>
            <a:r>
              <a:rPr lang="en-US" sz="2400" dirty="0">
                <a:latin typeface="Tahoma" pitchFamily="34" charset="0"/>
              </a:rPr>
              <a:t>	SUB	R1,R1,R1</a:t>
            </a:r>
          </a:p>
          <a:p>
            <a:pPr indent="457200" algn="l"/>
            <a:r>
              <a:rPr lang="en-US" sz="2400" dirty="0">
                <a:latin typeface="Tahoma" pitchFamily="34" charset="0"/>
              </a:rPr>
              <a:t>L1:	ADDI	R4,R0,20</a:t>
            </a:r>
          </a:p>
          <a:p>
            <a:pPr indent="457200" algn="l"/>
            <a:r>
              <a:rPr lang="en-US" sz="2400" dirty="0">
                <a:latin typeface="Tahoma" pitchFamily="34" charset="0"/>
              </a:rPr>
              <a:t>	LW	R5,100(R4)</a:t>
            </a:r>
          </a:p>
          <a:p>
            <a:pPr indent="457200" algn="l"/>
            <a:r>
              <a:rPr lang="en-US" sz="2400" dirty="0">
                <a:latin typeface="Tahoma" pitchFamily="34" charset="0"/>
              </a:rPr>
              <a:t>	ADDI	R3,R2,2</a:t>
            </a:r>
          </a:p>
          <a:p>
            <a:pPr indent="457200" algn="l"/>
            <a:r>
              <a:rPr lang="en-US" sz="2400" dirty="0">
                <a:latin typeface="Tahoma" pitchFamily="34" charset="0"/>
              </a:rPr>
              <a:t>	ADDI	R5,R3,2</a:t>
            </a:r>
          </a:p>
          <a:p>
            <a:pPr indent="457200" algn="l"/>
            <a:r>
              <a:rPr lang="en-US" sz="2400" dirty="0">
                <a:latin typeface="Tahoma" pitchFamily="34" charset="0"/>
              </a:rPr>
              <a:t>	ADDI	R6,R0,6</a:t>
            </a:r>
          </a:p>
          <a:p>
            <a:pPr indent="457200" algn="l"/>
            <a:r>
              <a:rPr lang="en-US" sz="2400" dirty="0">
                <a:latin typeface="Tahoma" pitchFamily="34" charset="0"/>
              </a:rPr>
              <a:t>	ADD	R7,R5,R0</a:t>
            </a:r>
          </a:p>
          <a:p>
            <a:pPr indent="457200" algn="l"/>
            <a:r>
              <a:rPr lang="en-US" sz="2400" dirty="0">
                <a:latin typeface="Tahoma" pitchFamily="34" charset="0"/>
              </a:rPr>
              <a:t>	ADDI	R8,R0,8</a:t>
            </a:r>
          </a:p>
          <a:p>
            <a:pPr indent="457200" algn="l"/>
            <a:r>
              <a:rPr lang="en-US" sz="2400" dirty="0">
                <a:latin typeface="Tahoma" pitchFamily="34" charset="0"/>
              </a:rPr>
              <a:t>	ADDI	R9,R0,9</a:t>
            </a:r>
          </a:p>
          <a:p>
            <a:pPr indent="457200" algn="l"/>
            <a:r>
              <a:rPr lang="en-US" sz="2400" dirty="0">
                <a:latin typeface="Tahoma" pitchFamily="34" charset="0"/>
              </a:rPr>
              <a:t>	ADDI	R1,R1,1</a:t>
            </a:r>
          </a:p>
          <a:p>
            <a:pPr indent="457200" algn="l"/>
            <a:r>
              <a:rPr lang="en-US" sz="2400" dirty="0">
                <a:latin typeface="Tahoma" pitchFamily="34" charset="0"/>
              </a:rPr>
              <a:t>	BNE	R1,R10,L1</a:t>
            </a:r>
          </a:p>
          <a:p>
            <a:pPr indent="457200" algn="l"/>
            <a:r>
              <a:rPr lang="en-US" sz="2400" dirty="0">
                <a:latin typeface="Tahoma" pitchFamily="34" charset="0"/>
              </a:rPr>
              <a:t>L2:	ADDI	R4,R0,23</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7FE47E80-4D0E-4DC5-9B99-0F830C8D706D}" type="slidenum">
              <a:rPr lang="he-IL"/>
              <a:pPr>
                <a:defRPr/>
              </a:pPr>
              <a:t>50</a:t>
            </a:fld>
            <a:endParaRPr lang="en-US"/>
          </a:p>
        </p:txBody>
      </p:sp>
      <p:sp>
        <p:nvSpPr>
          <p:cNvPr id="33797" name="Rectangle 3"/>
          <p:cNvSpPr>
            <a:spLocks noChangeArrowheads="1"/>
          </p:cNvSpPr>
          <p:nvPr/>
        </p:nvSpPr>
        <p:spPr bwMode="auto">
          <a:xfrm>
            <a:off x="838200" y="609600"/>
            <a:ext cx="78486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spcBef>
                <a:spcPct val="50000"/>
              </a:spcBef>
            </a:pPr>
            <a:r>
              <a:rPr lang="he-IL" sz="2000" dirty="0">
                <a:latin typeface="Tahoma" pitchFamily="34" charset="0"/>
              </a:rPr>
              <a:t>היות וטבלאות מכונות המצבים הם לוקאליות, והיות ועבור כל אחת מהלולאות אין לנו התנגשויות בין סדרות ההיסטוריה (לא קיימת סדרת היסטוריה שעבורה אנחנו פעם עושים קפיצה ופעם לא). לכן מספיק לנו להגיע לסדרת היסטוריה פעם אחת כדי שמאז החיזוי שלנו עבור אותה סדרת היסטוריה יהיה נכון תמיד</a:t>
            </a:r>
            <a:r>
              <a:rPr lang="en-US" sz="2000" dirty="0">
                <a:latin typeface="Tahoma" pitchFamily="34" charset="0"/>
              </a:rPr>
              <a:t>.</a:t>
            </a:r>
            <a:endParaRPr lang="he-IL" sz="2000" dirty="0">
              <a:latin typeface="Tahoma" pitchFamily="34" charset="0"/>
            </a:endParaRPr>
          </a:p>
          <a:p>
            <a:pPr rtl="1">
              <a:spcBef>
                <a:spcPct val="50000"/>
              </a:spcBef>
            </a:pPr>
            <a:r>
              <a:rPr lang="he-IL" sz="2000" dirty="0">
                <a:latin typeface="Tahoma" pitchFamily="34" charset="0"/>
              </a:rPr>
              <a:t>לולאה </a:t>
            </a:r>
            <a:r>
              <a:rPr lang="en-US" sz="2000" dirty="0">
                <a:latin typeface="Tahoma" pitchFamily="34" charset="0"/>
              </a:rPr>
              <a:t>B1</a:t>
            </a:r>
            <a:r>
              <a:rPr lang="he-IL" sz="2000" dirty="0">
                <a:latin typeface="Tahoma" pitchFamily="34" charset="0"/>
              </a:rPr>
              <a:t> לדוגמא מבצעת 3 איטרציות בכל פעם:</a:t>
            </a:r>
          </a:p>
          <a:p>
            <a:pPr algn="l">
              <a:spcBef>
                <a:spcPct val="50000"/>
              </a:spcBef>
            </a:pPr>
            <a:r>
              <a:rPr lang="en-US" sz="2000" dirty="0">
                <a:latin typeface="Tahoma" pitchFamily="34" charset="0"/>
              </a:rPr>
              <a:t>T </a:t>
            </a:r>
            <a:r>
              <a:rPr lang="en-US" sz="2000" dirty="0" err="1">
                <a:latin typeface="Tahoma" pitchFamily="34" charset="0"/>
              </a:rPr>
              <a:t>T</a:t>
            </a:r>
            <a:r>
              <a:rPr lang="en-US" sz="2000" dirty="0">
                <a:latin typeface="Tahoma" pitchFamily="34" charset="0"/>
              </a:rPr>
              <a:t> N T </a:t>
            </a:r>
            <a:r>
              <a:rPr lang="en-US" sz="2000" dirty="0" err="1">
                <a:latin typeface="Tahoma" pitchFamily="34" charset="0"/>
              </a:rPr>
              <a:t>T</a:t>
            </a:r>
            <a:r>
              <a:rPr lang="en-US" sz="2000" dirty="0">
                <a:latin typeface="Tahoma" pitchFamily="34" charset="0"/>
              </a:rPr>
              <a:t> N T </a:t>
            </a:r>
            <a:r>
              <a:rPr lang="en-US" sz="2000" dirty="0" err="1">
                <a:latin typeface="Tahoma" pitchFamily="34" charset="0"/>
              </a:rPr>
              <a:t>T</a:t>
            </a:r>
            <a:r>
              <a:rPr lang="en-US" sz="2000" dirty="0">
                <a:latin typeface="Tahoma" pitchFamily="34" charset="0"/>
              </a:rPr>
              <a:t> N T </a:t>
            </a:r>
            <a:r>
              <a:rPr lang="en-US" sz="2000" dirty="0" err="1">
                <a:latin typeface="Tahoma" pitchFamily="34" charset="0"/>
              </a:rPr>
              <a:t>T</a:t>
            </a:r>
            <a:r>
              <a:rPr lang="en-US" sz="2000" dirty="0">
                <a:latin typeface="Tahoma" pitchFamily="34" charset="0"/>
              </a:rPr>
              <a:t> N T …</a:t>
            </a:r>
          </a:p>
          <a:p>
            <a:pPr rtl="1">
              <a:spcBef>
                <a:spcPct val="50000"/>
              </a:spcBef>
            </a:pPr>
            <a:r>
              <a:rPr lang="he-IL" sz="2000" dirty="0">
                <a:latin typeface="Tahoma" pitchFamily="34" charset="0"/>
              </a:rPr>
              <a:t>המצבים שחוזרים על עצמם עבור הוראת סיעוף </a:t>
            </a:r>
            <a:r>
              <a:rPr lang="en-US" sz="2000" dirty="0">
                <a:latin typeface="Tahoma" pitchFamily="34" charset="0"/>
              </a:rPr>
              <a:t>B1</a:t>
            </a:r>
            <a:r>
              <a:rPr lang="he-IL" sz="2000" dirty="0">
                <a:latin typeface="Tahoma" pitchFamily="34" charset="0"/>
              </a:rPr>
              <a:t>:</a:t>
            </a:r>
          </a:p>
          <a:p>
            <a:pPr algn="l">
              <a:spcBef>
                <a:spcPct val="50000"/>
              </a:spcBef>
            </a:pPr>
            <a:r>
              <a:rPr lang="en-US" sz="2000" dirty="0">
                <a:solidFill>
                  <a:srgbClr val="3333CC"/>
                </a:solidFill>
                <a:latin typeface="Tahoma" pitchFamily="34" charset="0"/>
              </a:rPr>
              <a:t>T </a:t>
            </a:r>
            <a:r>
              <a:rPr lang="en-US" sz="2000" dirty="0" err="1">
                <a:solidFill>
                  <a:srgbClr val="3333CC"/>
                </a:solidFill>
                <a:latin typeface="Tahoma" pitchFamily="34" charset="0"/>
              </a:rPr>
              <a:t>T</a:t>
            </a:r>
            <a:r>
              <a:rPr lang="en-US" sz="2000" dirty="0">
                <a:solidFill>
                  <a:srgbClr val="3333CC"/>
                </a:solidFill>
                <a:latin typeface="Tahoma" pitchFamily="34" charset="0"/>
              </a:rPr>
              <a:t> N T </a:t>
            </a:r>
            <a:r>
              <a:rPr lang="en-US" sz="2000" dirty="0" err="1">
                <a:solidFill>
                  <a:srgbClr val="3333CC"/>
                </a:solidFill>
                <a:latin typeface="Tahoma" pitchFamily="34" charset="0"/>
              </a:rPr>
              <a:t>T</a:t>
            </a:r>
            <a:r>
              <a:rPr lang="en-US" sz="2000" dirty="0">
                <a:solidFill>
                  <a:srgbClr val="3333CC"/>
                </a:solidFill>
                <a:latin typeface="Tahoma" pitchFamily="34" charset="0"/>
              </a:rPr>
              <a:t> N </a:t>
            </a:r>
            <a:r>
              <a:rPr lang="en-US" sz="2000" dirty="0" smtClean="0">
                <a:solidFill>
                  <a:srgbClr val="3333CC"/>
                </a:solidFill>
                <a:latin typeface="Tahoma" pitchFamily="34" charset="0"/>
              </a:rPr>
              <a:t>T		</a:t>
            </a:r>
            <a:r>
              <a:rPr lang="en-US" sz="2000" dirty="0" smtClean="0">
                <a:solidFill>
                  <a:srgbClr val="3333CC"/>
                </a:solidFill>
                <a:latin typeface="Tahoma" pitchFamily="34" charset="0"/>
                <a:sym typeface="Wingdings" pitchFamily="2" charset="2"/>
              </a:rPr>
              <a:t> Taken</a:t>
            </a:r>
            <a:endParaRPr lang="en-US" sz="2000" dirty="0">
              <a:solidFill>
                <a:srgbClr val="3333CC"/>
              </a:solidFill>
              <a:latin typeface="Tahoma" pitchFamily="34" charset="0"/>
            </a:endParaRPr>
          </a:p>
          <a:p>
            <a:pPr algn="l">
              <a:spcBef>
                <a:spcPct val="50000"/>
              </a:spcBef>
            </a:pPr>
            <a:r>
              <a:rPr lang="en-US" sz="2000" dirty="0">
                <a:solidFill>
                  <a:srgbClr val="3333CC"/>
                </a:solidFill>
                <a:latin typeface="Tahoma" pitchFamily="34" charset="0"/>
              </a:rPr>
              <a:t>T N T </a:t>
            </a:r>
            <a:r>
              <a:rPr lang="en-US" sz="2000" dirty="0" err="1">
                <a:solidFill>
                  <a:srgbClr val="3333CC"/>
                </a:solidFill>
                <a:latin typeface="Tahoma" pitchFamily="34" charset="0"/>
              </a:rPr>
              <a:t>T</a:t>
            </a:r>
            <a:r>
              <a:rPr lang="en-US" sz="2000" dirty="0">
                <a:solidFill>
                  <a:srgbClr val="3333CC"/>
                </a:solidFill>
                <a:latin typeface="Tahoma" pitchFamily="34" charset="0"/>
              </a:rPr>
              <a:t> N T </a:t>
            </a:r>
            <a:r>
              <a:rPr lang="en-US" sz="2000" dirty="0" err="1">
                <a:solidFill>
                  <a:srgbClr val="3333CC"/>
                </a:solidFill>
                <a:latin typeface="Tahoma" pitchFamily="34" charset="0"/>
              </a:rPr>
              <a:t>T</a:t>
            </a:r>
            <a:r>
              <a:rPr lang="en-US" sz="2000" dirty="0">
                <a:solidFill>
                  <a:srgbClr val="3333CC"/>
                </a:solidFill>
                <a:latin typeface="Tahoma" pitchFamily="34" charset="0"/>
              </a:rPr>
              <a:t> </a:t>
            </a:r>
            <a:r>
              <a:rPr lang="en-US" sz="2000" dirty="0" smtClean="0">
                <a:solidFill>
                  <a:srgbClr val="3333CC"/>
                </a:solidFill>
                <a:latin typeface="Tahoma" pitchFamily="34" charset="0"/>
              </a:rPr>
              <a:t>		</a:t>
            </a:r>
            <a:r>
              <a:rPr lang="en-US" sz="2000" dirty="0" smtClean="0">
                <a:solidFill>
                  <a:srgbClr val="3333CC"/>
                </a:solidFill>
                <a:latin typeface="Tahoma" pitchFamily="34" charset="0"/>
                <a:sym typeface="Wingdings" pitchFamily="2" charset="2"/>
              </a:rPr>
              <a:t> Not Taken</a:t>
            </a:r>
            <a:endParaRPr lang="en-US" sz="2000" dirty="0">
              <a:solidFill>
                <a:srgbClr val="3333CC"/>
              </a:solidFill>
              <a:latin typeface="Tahoma" pitchFamily="34" charset="0"/>
            </a:endParaRPr>
          </a:p>
          <a:p>
            <a:pPr algn="l">
              <a:spcBef>
                <a:spcPct val="50000"/>
              </a:spcBef>
            </a:pPr>
            <a:r>
              <a:rPr lang="en-US" sz="2000" dirty="0">
                <a:solidFill>
                  <a:srgbClr val="3333CC"/>
                </a:solidFill>
                <a:latin typeface="Tahoma" pitchFamily="34" charset="0"/>
              </a:rPr>
              <a:t>N T </a:t>
            </a:r>
            <a:r>
              <a:rPr lang="en-US" sz="2000" dirty="0" err="1">
                <a:solidFill>
                  <a:srgbClr val="3333CC"/>
                </a:solidFill>
                <a:latin typeface="Tahoma" pitchFamily="34" charset="0"/>
              </a:rPr>
              <a:t>T</a:t>
            </a:r>
            <a:r>
              <a:rPr lang="en-US" sz="2000" dirty="0">
                <a:solidFill>
                  <a:srgbClr val="3333CC"/>
                </a:solidFill>
                <a:latin typeface="Tahoma" pitchFamily="34" charset="0"/>
              </a:rPr>
              <a:t> N T </a:t>
            </a:r>
            <a:r>
              <a:rPr lang="en-US" sz="2000" dirty="0" err="1">
                <a:solidFill>
                  <a:srgbClr val="3333CC"/>
                </a:solidFill>
                <a:latin typeface="Tahoma" pitchFamily="34" charset="0"/>
              </a:rPr>
              <a:t>T</a:t>
            </a:r>
            <a:r>
              <a:rPr lang="en-US" sz="2000" dirty="0">
                <a:solidFill>
                  <a:srgbClr val="3333CC"/>
                </a:solidFill>
                <a:latin typeface="Tahoma" pitchFamily="34" charset="0"/>
              </a:rPr>
              <a:t> </a:t>
            </a:r>
            <a:r>
              <a:rPr lang="en-US" sz="2000" dirty="0" smtClean="0">
                <a:solidFill>
                  <a:srgbClr val="3333CC"/>
                </a:solidFill>
                <a:latin typeface="Tahoma" pitchFamily="34" charset="0"/>
              </a:rPr>
              <a:t>N		</a:t>
            </a:r>
            <a:r>
              <a:rPr lang="en-US" sz="2000" dirty="0" smtClean="0">
                <a:solidFill>
                  <a:srgbClr val="3333CC"/>
                </a:solidFill>
                <a:latin typeface="Tahoma" pitchFamily="34" charset="0"/>
                <a:sym typeface="Wingdings" pitchFamily="2" charset="2"/>
              </a:rPr>
              <a:t> Taken</a:t>
            </a:r>
            <a:endParaRPr lang="en-US" sz="2000" dirty="0">
              <a:solidFill>
                <a:srgbClr val="3333CC"/>
              </a:solidFill>
              <a:latin typeface="Tahoma" pitchFamily="34" charset="0"/>
            </a:endParaRPr>
          </a:p>
          <a:p>
            <a:pPr rtl="1">
              <a:spcBef>
                <a:spcPct val="50000"/>
              </a:spcBef>
            </a:pPr>
            <a:r>
              <a:rPr lang="he-IL" sz="2000" dirty="0">
                <a:latin typeface="Tahoma" pitchFamily="34" charset="0"/>
              </a:rPr>
              <a:t>את המצבים הנ"ל הוראת ההסתעפות מכירה רק בפעם השלישית שמבוצעת לולאה </a:t>
            </a:r>
            <a:r>
              <a:rPr lang="en-US" sz="2000" dirty="0">
                <a:latin typeface="Tahoma" pitchFamily="34" charset="0"/>
              </a:rPr>
              <a:t>B1</a:t>
            </a:r>
            <a:r>
              <a:rPr lang="he-IL" sz="2000" dirty="0">
                <a:latin typeface="Tahoma" pitchFamily="34" charset="0"/>
              </a:rPr>
              <a:t> (במלואה) – באיטרציה השלישית של הלולאה החיצונית.</a:t>
            </a:r>
            <a:endParaRPr lang="en-US" sz="2000" dirty="0">
              <a:latin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497814" y="2971800"/>
            <a:ext cx="3769386" cy="1447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Slide Number Placeholder 3"/>
          <p:cNvSpPr>
            <a:spLocks noGrp="1"/>
          </p:cNvSpPr>
          <p:nvPr>
            <p:ph type="sldNum" sz="quarter" idx="12"/>
          </p:nvPr>
        </p:nvSpPr>
        <p:spPr/>
        <p:txBody>
          <a:bodyPr/>
          <a:lstStyle/>
          <a:p>
            <a:pPr>
              <a:defRPr/>
            </a:pPr>
            <a:fld id="{4EEC54A9-E4E4-40C9-AE1B-AA4D63AFDB82}" type="slidenum">
              <a:rPr lang="he-IL"/>
              <a:pPr>
                <a:defRPr/>
              </a:pPr>
              <a:t>51</a:t>
            </a:fld>
            <a:endParaRPr lang="en-US"/>
          </a:p>
        </p:txBody>
      </p:sp>
      <p:sp>
        <p:nvSpPr>
          <p:cNvPr id="34821" name="Rectangle 2"/>
          <p:cNvSpPr>
            <a:spLocks noChangeArrowheads="1"/>
          </p:cNvSpPr>
          <p:nvPr/>
        </p:nvSpPr>
        <p:spPr bwMode="auto">
          <a:xfrm>
            <a:off x="304800" y="609600"/>
            <a:ext cx="8382000"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1">
              <a:spcBef>
                <a:spcPct val="50000"/>
              </a:spcBef>
            </a:pPr>
            <a:r>
              <a:rPr lang="he-IL" dirty="0">
                <a:latin typeface="Tahoma" pitchFamily="34" charset="0"/>
              </a:rPr>
              <a:t>לולאה </a:t>
            </a:r>
            <a:r>
              <a:rPr lang="en-US" dirty="0">
                <a:latin typeface="Tahoma" pitchFamily="34" charset="0"/>
              </a:rPr>
              <a:t>B3</a:t>
            </a:r>
            <a:r>
              <a:rPr lang="he-IL" dirty="0">
                <a:latin typeface="Tahoma" pitchFamily="34" charset="0"/>
              </a:rPr>
              <a:t> מבצעת </a:t>
            </a:r>
            <a:r>
              <a:rPr lang="en-US" dirty="0">
                <a:latin typeface="Tahoma" pitchFamily="34" charset="0"/>
              </a:rPr>
              <a:t>8</a:t>
            </a:r>
            <a:r>
              <a:rPr lang="he-IL" dirty="0">
                <a:latin typeface="Tahoma" pitchFamily="34" charset="0"/>
              </a:rPr>
              <a:t> איטרציות בכל פעם:</a:t>
            </a:r>
          </a:p>
          <a:p>
            <a:pPr algn="l">
              <a:spcBef>
                <a:spcPct val="50000"/>
              </a:spcBef>
            </a:pPr>
            <a:r>
              <a:rPr lang="en-US" dirty="0">
                <a:latin typeface="Tahoma" pitchFamily="34" charset="0"/>
              </a:rPr>
              <a:t>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a:solidFill>
                  <a:srgbClr val="3333CC"/>
                </a:solidFill>
                <a:latin typeface="Tahoma" pitchFamily="34" charset="0"/>
              </a:rPr>
              <a:t>N</a:t>
            </a:r>
            <a:r>
              <a:rPr lang="en-US" dirty="0">
                <a:latin typeface="Tahoma" pitchFamily="34" charset="0"/>
              </a:rPr>
              <a:t> 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err="1">
                <a:latin typeface="Tahoma" pitchFamily="34" charset="0"/>
              </a:rPr>
              <a:t>T</a:t>
            </a:r>
            <a:r>
              <a:rPr lang="en-US" dirty="0">
                <a:latin typeface="Tahoma" pitchFamily="34" charset="0"/>
              </a:rPr>
              <a:t> </a:t>
            </a:r>
            <a:r>
              <a:rPr lang="en-US" dirty="0">
                <a:solidFill>
                  <a:srgbClr val="3333CC"/>
                </a:solidFill>
                <a:latin typeface="Tahoma" pitchFamily="34" charset="0"/>
              </a:rPr>
              <a:t>N</a:t>
            </a:r>
            <a:r>
              <a:rPr lang="en-US" dirty="0">
                <a:latin typeface="Tahoma" pitchFamily="34" charset="0"/>
              </a:rPr>
              <a:t> T </a:t>
            </a:r>
            <a:r>
              <a:rPr lang="en-US" dirty="0" err="1">
                <a:latin typeface="Tahoma" pitchFamily="34" charset="0"/>
              </a:rPr>
              <a:t>T</a:t>
            </a:r>
            <a:r>
              <a:rPr lang="en-US" dirty="0" smtClean="0">
                <a:latin typeface="Tahoma" pitchFamily="34" charset="0"/>
              </a:rPr>
              <a:t>…</a:t>
            </a:r>
          </a:p>
          <a:p>
            <a:pPr algn="l">
              <a:spcBef>
                <a:spcPct val="50000"/>
              </a:spcBef>
            </a:pPr>
            <a:endParaRPr lang="en-US" sz="500" dirty="0">
              <a:latin typeface="Tahoma" pitchFamily="34" charset="0"/>
            </a:endParaRPr>
          </a:p>
          <a:p>
            <a:pPr rtl="1">
              <a:spcBef>
                <a:spcPct val="50000"/>
              </a:spcBef>
            </a:pPr>
            <a:r>
              <a:rPr lang="he-IL" dirty="0">
                <a:latin typeface="Tahoma" pitchFamily="34" charset="0"/>
              </a:rPr>
              <a:t> הוראת ההסתעפות של </a:t>
            </a:r>
            <a:r>
              <a:rPr lang="en-US" dirty="0">
                <a:latin typeface="Tahoma" pitchFamily="34" charset="0"/>
              </a:rPr>
              <a:t>B3</a:t>
            </a:r>
            <a:r>
              <a:rPr lang="he-IL" dirty="0">
                <a:latin typeface="Tahoma" pitchFamily="34" charset="0"/>
              </a:rPr>
              <a:t> תהיה יציבה  לאחר שתכיר את  כל 8 המצבים שחוזרים על עצמם. הדבר יהיה בסוף הפעם השניה בה תבוצע לולאה </a:t>
            </a:r>
            <a:r>
              <a:rPr lang="en-US" dirty="0" smtClean="0">
                <a:latin typeface="Tahoma" pitchFamily="34" charset="0"/>
              </a:rPr>
              <a:t>B3</a:t>
            </a:r>
            <a:endParaRPr lang="en-US" dirty="0">
              <a:latin typeface="Tahoma" pitchFamily="34" charset="0"/>
            </a:endParaRPr>
          </a:p>
          <a:p>
            <a:pPr algn="l">
              <a:spcBef>
                <a:spcPct val="50000"/>
              </a:spcBef>
            </a:pPr>
            <a:r>
              <a:rPr lang="en-US" dirty="0" smtClean="0">
                <a:solidFill>
                  <a:srgbClr val="3333CC"/>
                </a:solidFill>
                <a:latin typeface="Tahoma" pitchFamily="34" charset="0"/>
              </a:rPr>
              <a:t>T TTT </a:t>
            </a:r>
            <a:r>
              <a:rPr lang="en-US" dirty="0" err="1" smtClean="0">
                <a:solidFill>
                  <a:srgbClr val="3333CC"/>
                </a:solidFill>
                <a:latin typeface="Tahoma" pitchFamily="34" charset="0"/>
              </a:rPr>
              <a:t>TTT</a:t>
            </a:r>
            <a:r>
              <a:rPr lang="en-US" dirty="0" smtClean="0">
                <a:solidFill>
                  <a:srgbClr val="3333CC"/>
                </a:solidFill>
                <a:latin typeface="Tahoma" pitchFamily="34" charset="0"/>
              </a:rPr>
              <a:t> </a:t>
            </a:r>
            <a:r>
              <a:rPr lang="en-US" dirty="0" smtClean="0">
                <a:solidFill>
                  <a:srgbClr val="3333CC"/>
                </a:solidFill>
                <a:latin typeface="Tahoma" pitchFamily="34" charset="0"/>
                <a:sym typeface="Wingdings" pitchFamily="2" charset="2"/>
              </a:rPr>
              <a:t> NT </a:t>
            </a:r>
            <a:r>
              <a:rPr lang="en-US" dirty="0" smtClean="0">
                <a:latin typeface="Tahoma" pitchFamily="34" charset="0"/>
                <a:sym typeface="Wingdings" pitchFamily="2" charset="2"/>
              </a:rPr>
              <a:t>(NT only after 7 Taken branches)</a:t>
            </a:r>
          </a:p>
        </p:txBody>
      </p:sp>
      <p:sp>
        <p:nvSpPr>
          <p:cNvPr id="6" name="Rectangle 2"/>
          <p:cNvSpPr>
            <a:spLocks noChangeArrowheads="1"/>
          </p:cNvSpPr>
          <p:nvPr/>
        </p:nvSpPr>
        <p:spPr bwMode="auto">
          <a:xfrm>
            <a:off x="6858000" y="2895600"/>
            <a:ext cx="1981200" cy="25545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l" defTabSz="457200"/>
            <a:r>
              <a:rPr lang="en-US" sz="1000" dirty="0"/>
              <a:t>0		MOV </a:t>
            </a:r>
            <a:r>
              <a:rPr lang="en-US" sz="1000" b="1" dirty="0"/>
              <a:t>R10</a:t>
            </a:r>
            <a:r>
              <a:rPr lang="en-US" sz="1000" dirty="0"/>
              <a:t>,#0</a:t>
            </a:r>
            <a:endParaRPr lang="he-IL" sz="1000" dirty="0"/>
          </a:p>
          <a:p>
            <a:pPr algn="l" defTabSz="457200"/>
            <a:r>
              <a:rPr lang="he-IL" sz="1000" dirty="0"/>
              <a:t>4</a:t>
            </a:r>
            <a:r>
              <a:rPr lang="en-US" sz="1000" dirty="0"/>
              <a:t>	L</a:t>
            </a:r>
            <a:r>
              <a:rPr lang="he-IL" sz="1000" dirty="0"/>
              <a:t>4</a:t>
            </a:r>
            <a:r>
              <a:rPr lang="en-US" sz="1000" dirty="0"/>
              <a:t>	ADDI </a:t>
            </a:r>
            <a:r>
              <a:rPr lang="en-US" sz="1000" b="1" dirty="0"/>
              <a:t>R10</a:t>
            </a:r>
            <a:r>
              <a:rPr lang="en-US" sz="1000" dirty="0"/>
              <a:t>,#1</a:t>
            </a:r>
            <a:endParaRPr lang="en-US" sz="1000" b="1" dirty="0"/>
          </a:p>
          <a:p>
            <a:pPr algn="l" defTabSz="457200"/>
            <a:r>
              <a:rPr lang="en-US" sz="1000" b="1" dirty="0"/>
              <a:t>…..</a:t>
            </a:r>
            <a:endParaRPr lang="en-US" sz="1000" dirty="0"/>
          </a:p>
          <a:p>
            <a:pPr algn="l" defTabSz="457200"/>
            <a:r>
              <a:rPr lang="en-US" sz="1000" dirty="0"/>
              <a:t>24		MOV R1</a:t>
            </a:r>
            <a:r>
              <a:rPr lang="en-US" sz="1000" b="1" dirty="0">
                <a:solidFill>
                  <a:srgbClr val="FF0000"/>
                </a:solidFill>
              </a:rPr>
              <a:t>,#3</a:t>
            </a:r>
          </a:p>
          <a:p>
            <a:pPr algn="l" defTabSz="457200"/>
            <a:r>
              <a:rPr lang="en-US" sz="1000" dirty="0"/>
              <a:t>28	L1	DEC R1</a:t>
            </a:r>
          </a:p>
          <a:p>
            <a:pPr algn="l" defTabSz="457200"/>
            <a:r>
              <a:rPr lang="en-US" sz="1000" dirty="0"/>
              <a:t>32	</a:t>
            </a:r>
            <a:r>
              <a:rPr lang="en-US" sz="1000" b="1" dirty="0"/>
              <a:t>B1</a:t>
            </a:r>
            <a:r>
              <a:rPr lang="en-US" sz="1000" dirty="0"/>
              <a:t>:	BNE </a:t>
            </a:r>
            <a:r>
              <a:rPr lang="en-US" sz="1000" dirty="0" smtClean="0"/>
              <a:t>R1,R0,L1</a:t>
            </a:r>
            <a:endParaRPr lang="en-US" sz="1000" b="1" dirty="0"/>
          </a:p>
          <a:p>
            <a:pPr algn="l" defTabSz="457200"/>
            <a:r>
              <a:rPr lang="en-US" sz="1000" b="1" dirty="0"/>
              <a:t>…..</a:t>
            </a:r>
            <a:endParaRPr lang="en-US" sz="1000" dirty="0"/>
          </a:p>
          <a:p>
            <a:pPr algn="l" defTabSz="457200"/>
            <a:r>
              <a:rPr lang="en-US" sz="1000" dirty="0"/>
              <a:t>88		MOV R2,#</a:t>
            </a:r>
            <a:r>
              <a:rPr lang="he-IL" sz="1000" dirty="0"/>
              <a:t>5</a:t>
            </a:r>
            <a:endParaRPr lang="en-US" sz="1000" dirty="0"/>
          </a:p>
          <a:p>
            <a:pPr algn="l" defTabSz="457200"/>
            <a:r>
              <a:rPr lang="en-US" sz="1000" dirty="0"/>
              <a:t>92	L2	DEC R2</a:t>
            </a:r>
          </a:p>
          <a:p>
            <a:pPr algn="l" defTabSz="457200"/>
            <a:r>
              <a:rPr lang="en-US" sz="1000" dirty="0"/>
              <a:t>96	B2:	BNE R2,R0,L2</a:t>
            </a:r>
            <a:endParaRPr lang="en-US" sz="1000" b="1" dirty="0"/>
          </a:p>
          <a:p>
            <a:pPr algn="l" defTabSz="457200"/>
            <a:r>
              <a:rPr lang="en-US" sz="1000" b="1" dirty="0"/>
              <a:t>…..</a:t>
            </a:r>
            <a:endParaRPr lang="en-US" sz="1000" dirty="0"/>
          </a:p>
          <a:p>
            <a:pPr algn="l" defTabSz="457200"/>
            <a:r>
              <a:rPr lang="en-US" sz="1000" dirty="0"/>
              <a:t>104		MOV R</a:t>
            </a:r>
            <a:r>
              <a:rPr lang="he-IL" sz="1000" dirty="0"/>
              <a:t>3</a:t>
            </a:r>
            <a:r>
              <a:rPr lang="en-US" sz="1000" dirty="0"/>
              <a:t>,</a:t>
            </a:r>
            <a:r>
              <a:rPr lang="en-US" sz="1000" b="1" dirty="0">
                <a:solidFill>
                  <a:srgbClr val="FF0000"/>
                </a:solidFill>
              </a:rPr>
              <a:t>#</a:t>
            </a:r>
            <a:r>
              <a:rPr lang="he-IL" sz="1000" b="1" dirty="0">
                <a:solidFill>
                  <a:srgbClr val="FF0000"/>
                </a:solidFill>
              </a:rPr>
              <a:t>8</a:t>
            </a:r>
            <a:endParaRPr lang="en-US" sz="1000" b="1" dirty="0">
              <a:solidFill>
                <a:srgbClr val="FF0000"/>
              </a:solidFill>
            </a:endParaRPr>
          </a:p>
          <a:p>
            <a:pPr algn="l" defTabSz="457200"/>
            <a:r>
              <a:rPr lang="en-US" sz="1000" dirty="0"/>
              <a:t>108 	L</a:t>
            </a:r>
            <a:r>
              <a:rPr lang="he-IL" sz="1000" dirty="0"/>
              <a:t>3</a:t>
            </a:r>
            <a:r>
              <a:rPr lang="en-US" sz="1000" dirty="0"/>
              <a:t>	DEC R</a:t>
            </a:r>
            <a:r>
              <a:rPr lang="he-IL" sz="1000" dirty="0"/>
              <a:t>3</a:t>
            </a:r>
            <a:endParaRPr lang="en-US" sz="1000" dirty="0"/>
          </a:p>
          <a:p>
            <a:pPr algn="l" defTabSz="457200"/>
            <a:r>
              <a:rPr lang="en-US" sz="1000" dirty="0"/>
              <a:t>112	</a:t>
            </a:r>
            <a:r>
              <a:rPr lang="en-US" sz="1000" b="1" dirty="0"/>
              <a:t>B</a:t>
            </a:r>
            <a:r>
              <a:rPr lang="he-IL" sz="1000" b="1" dirty="0"/>
              <a:t>3</a:t>
            </a:r>
            <a:r>
              <a:rPr lang="en-US" sz="1000" dirty="0"/>
              <a:t>:	BNE R</a:t>
            </a:r>
            <a:r>
              <a:rPr lang="he-IL" sz="1000" dirty="0"/>
              <a:t>3</a:t>
            </a:r>
            <a:r>
              <a:rPr lang="en-US" sz="1000" dirty="0"/>
              <a:t>,R0,L</a:t>
            </a:r>
            <a:r>
              <a:rPr lang="he-IL" sz="1000" dirty="0"/>
              <a:t>3</a:t>
            </a:r>
            <a:endParaRPr lang="en-US" sz="1000" b="1" dirty="0"/>
          </a:p>
          <a:p>
            <a:pPr algn="l" defTabSz="457200"/>
            <a:r>
              <a:rPr lang="en-US" sz="1000" b="1" dirty="0"/>
              <a:t>…..</a:t>
            </a:r>
            <a:endParaRPr lang="en-US" sz="1000" dirty="0"/>
          </a:p>
          <a:p>
            <a:pPr algn="l" defTabSz="457200"/>
            <a:r>
              <a:rPr lang="en-US" sz="1000" dirty="0"/>
              <a:t>128 		JMP L4</a:t>
            </a:r>
          </a:p>
        </p:txBody>
      </p:sp>
      <p:sp>
        <p:nvSpPr>
          <p:cNvPr id="2" name="TextBox 1"/>
          <p:cNvSpPr txBox="1"/>
          <p:nvPr/>
        </p:nvSpPr>
        <p:spPr>
          <a:xfrm>
            <a:off x="497814" y="3135868"/>
            <a:ext cx="3084499" cy="369332"/>
          </a:xfrm>
          <a:prstGeom prst="rect">
            <a:avLst/>
          </a:prstGeom>
          <a:noFill/>
        </p:spPr>
        <p:txBody>
          <a:bodyPr wrap="none" rtlCol="0">
            <a:spAutoFit/>
          </a:bodyPr>
          <a:lstStyle/>
          <a:p>
            <a:r>
              <a:rPr lang="en-US" b="1" dirty="0" smtClean="0">
                <a:solidFill>
                  <a:srgbClr val="3333CC"/>
                </a:solidFill>
                <a:latin typeface="Courier New" pitchFamily="49" charset="0"/>
                <a:cs typeface="Courier New" pitchFamily="49" charset="0"/>
              </a:rPr>
              <a:t>TTN </a:t>
            </a:r>
            <a:r>
              <a:rPr lang="en-US" b="1" dirty="0" err="1" smtClean="0">
                <a:solidFill>
                  <a:srgbClr val="3333CC"/>
                </a:solidFill>
                <a:latin typeface="Courier New" pitchFamily="49" charset="0"/>
                <a:cs typeface="Courier New" pitchFamily="49" charset="0"/>
              </a:rPr>
              <a:t>TTN</a:t>
            </a:r>
            <a:r>
              <a:rPr lang="en-US" b="1" dirty="0" smtClean="0">
                <a:solidFill>
                  <a:srgbClr val="3333CC"/>
                </a:solidFill>
                <a:latin typeface="Courier New" pitchFamily="49" charset="0"/>
                <a:cs typeface="Courier New" pitchFamily="49" charset="0"/>
              </a:rPr>
              <a:t> 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sym typeface="Wingdings" pitchFamily="2" charset="2"/>
              </a:rPr>
              <a:t> Taken</a:t>
            </a:r>
            <a:endParaRPr lang="en-US" dirty="0">
              <a:latin typeface="Courier New" pitchFamily="49" charset="0"/>
              <a:cs typeface="Courier New" pitchFamily="49" charset="0"/>
            </a:endParaRPr>
          </a:p>
        </p:txBody>
      </p:sp>
      <p:sp>
        <p:nvSpPr>
          <p:cNvPr id="7" name="TextBox 6"/>
          <p:cNvSpPr txBox="1"/>
          <p:nvPr/>
        </p:nvSpPr>
        <p:spPr>
          <a:xfrm>
            <a:off x="497814" y="3516868"/>
            <a:ext cx="3671518" cy="369332"/>
          </a:xfrm>
          <a:prstGeom prst="rect">
            <a:avLst/>
          </a:prstGeom>
          <a:noFill/>
        </p:spPr>
        <p:txBody>
          <a:bodyPr wrap="none" rtlCol="0">
            <a:spAutoFit/>
          </a:bodyPr>
          <a:lstStyle/>
          <a:p>
            <a:r>
              <a:rPr lang="en-US" b="1" dirty="0" smtClean="0">
                <a:solidFill>
                  <a:srgbClr val="3333CC"/>
                </a:solidFill>
                <a:latin typeface="Courier New" pitchFamily="49" charset="0"/>
                <a:cs typeface="Courier New" pitchFamily="49" charset="0"/>
              </a:rPr>
              <a:t>TN</a:t>
            </a:r>
            <a:r>
              <a:rPr lang="en-US" b="1" dirty="0" smtClean="0">
                <a:solidFill>
                  <a:srgbClr val="FF0000"/>
                </a:solidFill>
                <a:latin typeface="Courier New" pitchFamily="49" charset="0"/>
                <a:cs typeface="Courier New" pitchFamily="49" charset="0"/>
              </a:rPr>
              <a:t>T </a:t>
            </a:r>
            <a:r>
              <a:rPr lang="en-US" b="1" dirty="0" err="1" smtClean="0">
                <a:solidFill>
                  <a:srgbClr val="FF0000"/>
                </a:solidFill>
                <a:latin typeface="Courier New" pitchFamily="49" charset="0"/>
                <a:cs typeface="Courier New" pitchFamily="49" charset="0"/>
              </a:rPr>
              <a:t>TNT</a:t>
            </a:r>
            <a:r>
              <a:rPr lang="en-US" b="1" dirty="0" smtClean="0">
                <a:solidFill>
                  <a:srgbClr val="FF0000"/>
                </a:solidFill>
                <a:latin typeface="Courier New" pitchFamily="49" charset="0"/>
                <a:cs typeface="Courier New" pitchFamily="49" charset="0"/>
              </a:rPr>
              <a:t> 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sym typeface="Wingdings" pitchFamily="2" charset="2"/>
              </a:rPr>
              <a:t> Not Taken</a:t>
            </a:r>
            <a:endParaRPr lang="en-US" dirty="0">
              <a:latin typeface="Courier New" pitchFamily="49" charset="0"/>
              <a:cs typeface="Courier New" pitchFamily="49" charset="0"/>
            </a:endParaRPr>
          </a:p>
        </p:txBody>
      </p:sp>
      <p:sp>
        <p:nvSpPr>
          <p:cNvPr id="9" name="TextBox 8"/>
          <p:cNvSpPr txBox="1"/>
          <p:nvPr/>
        </p:nvSpPr>
        <p:spPr>
          <a:xfrm>
            <a:off x="497814" y="3897868"/>
            <a:ext cx="3084499" cy="369332"/>
          </a:xfrm>
          <a:prstGeom prst="rect">
            <a:avLst/>
          </a:prstGeom>
          <a:noFill/>
        </p:spPr>
        <p:txBody>
          <a:bodyPr wrap="none" rtlCol="0">
            <a:spAutoFit/>
          </a:bodyPr>
          <a:lstStyle/>
          <a:p>
            <a:r>
              <a:rPr lang="en-US" b="1" dirty="0" smtClean="0">
                <a:solidFill>
                  <a:srgbClr val="FF0000"/>
                </a:solidFill>
                <a:latin typeface="Courier New" pitchFamily="49" charset="0"/>
                <a:cs typeface="Courier New" pitchFamily="49" charset="0"/>
              </a:rPr>
              <a:t>NTT </a:t>
            </a:r>
            <a:r>
              <a:rPr lang="en-US" b="1" dirty="0" err="1" smtClean="0">
                <a:solidFill>
                  <a:srgbClr val="FF0000"/>
                </a:solidFill>
                <a:latin typeface="Courier New" pitchFamily="49" charset="0"/>
                <a:cs typeface="Courier New" pitchFamily="49" charset="0"/>
              </a:rPr>
              <a:t>N</a:t>
            </a:r>
            <a:r>
              <a:rPr lang="en-US" b="1" dirty="0" err="1" smtClean="0">
                <a:solidFill>
                  <a:srgbClr val="00B050"/>
                </a:solidFill>
                <a:latin typeface="Courier New" pitchFamily="49" charset="0"/>
                <a:cs typeface="Courier New" pitchFamily="49" charset="0"/>
              </a:rPr>
              <a:t>TT</a:t>
            </a:r>
            <a:r>
              <a:rPr lang="en-US" b="1" dirty="0" smtClean="0">
                <a:solidFill>
                  <a:srgbClr val="00B050"/>
                </a:solidFill>
                <a:latin typeface="Courier New" pitchFamily="49" charset="0"/>
                <a:cs typeface="Courier New" pitchFamily="49" charset="0"/>
              </a:rPr>
              <a:t> N</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sym typeface="Wingdings" pitchFamily="2" charset="2"/>
              </a:rPr>
              <a:t> Taken</a:t>
            </a:r>
            <a:endParaRPr lang="en-US" dirty="0">
              <a:latin typeface="Courier New" pitchFamily="49" charset="0"/>
              <a:cs typeface="Courier New" pitchFamily="49" charset="0"/>
            </a:endParaRPr>
          </a:p>
        </p:txBody>
      </p:sp>
      <p:sp>
        <p:nvSpPr>
          <p:cNvPr id="12" name="TextBox 11"/>
          <p:cNvSpPr txBox="1"/>
          <p:nvPr/>
        </p:nvSpPr>
        <p:spPr>
          <a:xfrm>
            <a:off x="269967" y="5029200"/>
            <a:ext cx="6359433" cy="369332"/>
          </a:xfrm>
          <a:prstGeom prst="rect">
            <a:avLst/>
          </a:prstGeom>
          <a:noFill/>
        </p:spPr>
        <p:txBody>
          <a:bodyPr wrap="none" rtlCol="0">
            <a:spAutoFit/>
          </a:bodyPr>
          <a:lstStyle/>
          <a:p>
            <a:pPr algn="l"/>
            <a:r>
              <a:rPr lang="en-US" dirty="0" smtClean="0">
                <a:solidFill>
                  <a:srgbClr val="3333CC"/>
                </a:solidFill>
              </a:rPr>
              <a:t>The BHR will be saturated during the third iteration: R10 = 3 </a:t>
            </a:r>
            <a:endParaRPr lang="en-US" dirty="0">
              <a:solidFill>
                <a:srgbClr val="3333CC"/>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7ACFF45C-4709-4F07-9096-29BD66BD937D}" type="slidenum">
              <a:rPr lang="he-IL"/>
              <a:pPr>
                <a:defRPr/>
              </a:pPr>
              <a:t>52</a:t>
            </a:fld>
            <a:endParaRPr lang="en-US"/>
          </a:p>
        </p:txBody>
      </p:sp>
      <p:sp>
        <p:nvSpPr>
          <p:cNvPr id="35845" name="Rectangle 6"/>
          <p:cNvSpPr>
            <a:spLocks noChangeArrowheads="1"/>
          </p:cNvSpPr>
          <p:nvPr/>
        </p:nvSpPr>
        <p:spPr bwMode="auto">
          <a:xfrm>
            <a:off x="685800" y="914400"/>
            <a:ext cx="8101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he-IL" sz="2400" dirty="0">
                <a:latin typeface="Tahoma" pitchFamily="34" charset="0"/>
              </a:rPr>
              <a:t>ה. </a:t>
            </a:r>
            <a:r>
              <a:rPr lang="ar-SA" sz="2400" dirty="0">
                <a:latin typeface="Tahoma" pitchFamily="34" charset="0"/>
              </a:rPr>
              <a:t>(</a:t>
            </a:r>
            <a:r>
              <a:rPr lang="en-US" sz="2400" dirty="0">
                <a:latin typeface="Tahoma" pitchFamily="34" charset="0"/>
              </a:rPr>
              <a:t>5 </a:t>
            </a:r>
            <a:r>
              <a:rPr lang="he-IL" sz="2400" dirty="0">
                <a:latin typeface="Tahoma" pitchFamily="34" charset="0"/>
              </a:rPr>
              <a:t>נקודות) חזור  על סעיף ד' בהנחה שאורך רגיסטר ההיסטוריה הוא 6 סיביות בלבד</a:t>
            </a:r>
            <a:r>
              <a:rPr lang="en-US" sz="2400" dirty="0">
                <a:latin typeface="Tahoma" pitchFamily="34" charset="0"/>
              </a:rPr>
              <a:t>.</a:t>
            </a:r>
          </a:p>
        </p:txBody>
      </p:sp>
      <p:sp>
        <p:nvSpPr>
          <p:cNvPr id="43016" name="Rectangle 8"/>
          <p:cNvSpPr>
            <a:spLocks noChangeArrowheads="1"/>
          </p:cNvSpPr>
          <p:nvPr/>
        </p:nvSpPr>
        <p:spPr bwMode="auto">
          <a:xfrm>
            <a:off x="533400" y="25146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he-IL" sz="2400" dirty="0">
                <a:solidFill>
                  <a:srgbClr val="3333CC"/>
                </a:solidFill>
                <a:latin typeface="Tahoma" pitchFamily="34" charset="0"/>
              </a:rPr>
              <a:t>לולאה</a:t>
            </a:r>
            <a:r>
              <a:rPr lang="en-US" sz="2400" dirty="0">
                <a:solidFill>
                  <a:srgbClr val="3333CC"/>
                </a:solidFill>
                <a:latin typeface="Tahoma" pitchFamily="34" charset="0"/>
              </a:rPr>
              <a:t> B3 </a:t>
            </a:r>
            <a:r>
              <a:rPr lang="he-IL" sz="2400" dirty="0">
                <a:solidFill>
                  <a:srgbClr val="3333CC"/>
                </a:solidFill>
                <a:latin typeface="Tahoma" pitchFamily="34" charset="0"/>
              </a:rPr>
              <a:t>אף פעם לא תתיצב כי עבור סדרת היסטוריה 111111 אנחנו פעם עושים קפיצה (איטרציה שביעית של </a:t>
            </a:r>
            <a:r>
              <a:rPr lang="en-US" sz="2400" dirty="0">
                <a:solidFill>
                  <a:srgbClr val="3333CC"/>
                </a:solidFill>
                <a:latin typeface="Tahoma" pitchFamily="34" charset="0"/>
              </a:rPr>
              <a:t>B3</a:t>
            </a:r>
            <a:r>
              <a:rPr lang="he-IL" sz="2400" dirty="0">
                <a:solidFill>
                  <a:srgbClr val="3333CC"/>
                </a:solidFill>
                <a:latin typeface="Tahoma" pitchFamily="34" charset="0"/>
              </a:rPr>
              <a:t>)</a:t>
            </a:r>
            <a:r>
              <a:rPr lang="en-US" sz="2400" dirty="0">
                <a:solidFill>
                  <a:srgbClr val="3333CC"/>
                </a:solidFill>
                <a:latin typeface="Tahoma" pitchFamily="34" charset="0"/>
              </a:rPr>
              <a:t> </a:t>
            </a:r>
            <a:r>
              <a:rPr lang="he-IL" sz="2400" dirty="0">
                <a:solidFill>
                  <a:srgbClr val="3333CC"/>
                </a:solidFill>
                <a:latin typeface="Tahoma" pitchFamily="34" charset="0"/>
              </a:rPr>
              <a:t>ופעם לא עושים קפיצה (איטרציה  שמינית של </a:t>
            </a:r>
            <a:r>
              <a:rPr lang="en-US" sz="2400" dirty="0">
                <a:solidFill>
                  <a:srgbClr val="3333CC"/>
                </a:solidFill>
                <a:latin typeface="Tahoma" pitchFamily="34" charset="0"/>
              </a:rPr>
              <a:t>B3</a:t>
            </a:r>
            <a:r>
              <a:rPr lang="he-IL" sz="2400" dirty="0">
                <a:solidFill>
                  <a:srgbClr val="3333CC"/>
                </a:solidFill>
                <a:latin typeface="Tahoma" pitchFamily="34" charset="0"/>
              </a:rPr>
              <a:t> ).</a:t>
            </a:r>
            <a:endParaRPr lang="en-US" sz="2400" dirty="0">
              <a:solidFill>
                <a:srgbClr val="3333CC"/>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10EBBD87-C013-41D2-845E-953C89D7B7B9}" type="slidenum">
              <a:rPr lang="he-IL"/>
              <a:pPr>
                <a:defRPr/>
              </a:pPr>
              <a:t>53</a:t>
            </a:fld>
            <a:endParaRPr lang="en-US"/>
          </a:p>
        </p:txBody>
      </p:sp>
      <p:sp>
        <p:nvSpPr>
          <p:cNvPr id="36869" name="Rectangle 4"/>
          <p:cNvSpPr>
            <a:spLocks noChangeArrowheads="1"/>
          </p:cNvSpPr>
          <p:nvPr/>
        </p:nvSpPr>
        <p:spPr bwMode="auto">
          <a:xfrm>
            <a:off x="228600" y="457200"/>
            <a:ext cx="8650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he-IL" sz="2400">
                <a:latin typeface="Tahoma" pitchFamily="34" charset="0"/>
              </a:rPr>
              <a:t>ו. חזור  על סעיף ד' בהנחה שמשתמשים ברגיסטר היסטוריה אחד בלבד (גלובלי) באורך 10 סיביות</a:t>
            </a:r>
            <a:r>
              <a:rPr lang="en-US" sz="2400">
                <a:latin typeface="Tahoma" pitchFamily="34" charset="0"/>
              </a:rPr>
              <a:t>.</a:t>
            </a:r>
          </a:p>
        </p:txBody>
      </p:sp>
      <p:sp>
        <p:nvSpPr>
          <p:cNvPr id="44037" name="Rectangle 5"/>
          <p:cNvSpPr>
            <a:spLocks noChangeArrowheads="1"/>
          </p:cNvSpPr>
          <p:nvPr/>
        </p:nvSpPr>
        <p:spPr bwMode="auto">
          <a:xfrm>
            <a:off x="609600" y="1905000"/>
            <a:ext cx="8153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he-IL" sz="2400" dirty="0">
                <a:latin typeface="Tahoma" pitchFamily="34" charset="0"/>
              </a:rPr>
              <a:t>במקרה זה סדרות ההסטוריה יהיו:</a:t>
            </a:r>
          </a:p>
          <a:p>
            <a:pPr algn="l"/>
            <a:r>
              <a:rPr lang="en-US" sz="2400" dirty="0">
                <a:solidFill>
                  <a:srgbClr val="FF0000"/>
                </a:solidFill>
                <a:latin typeface="Tahoma" pitchFamily="34" charset="0"/>
              </a:rPr>
              <a:t>TTN</a:t>
            </a:r>
            <a:r>
              <a:rPr lang="en-US" sz="2400" dirty="0">
                <a:latin typeface="Tahoma" pitchFamily="34" charset="0"/>
              </a:rPr>
              <a:t> </a:t>
            </a:r>
            <a:r>
              <a:rPr lang="en-US" sz="2400" dirty="0">
                <a:solidFill>
                  <a:schemeClr val="accent2"/>
                </a:solidFill>
                <a:latin typeface="Tahoma" pitchFamily="34" charset="0"/>
              </a:rPr>
              <a:t>TTTTN</a:t>
            </a:r>
            <a:r>
              <a:rPr lang="en-US" sz="2400" dirty="0">
                <a:latin typeface="Tahoma" pitchFamily="34" charset="0"/>
              </a:rPr>
              <a:t> </a:t>
            </a:r>
            <a:r>
              <a:rPr lang="en-US" sz="2400" dirty="0">
                <a:solidFill>
                  <a:schemeClr val="hlink"/>
                </a:solidFill>
                <a:latin typeface="Tahoma" pitchFamily="34" charset="0"/>
              </a:rPr>
              <a:t>TTTT TTTN</a:t>
            </a:r>
            <a:r>
              <a:rPr lang="en-US" sz="2400" dirty="0">
                <a:latin typeface="Tahoma" pitchFamily="34" charset="0"/>
              </a:rPr>
              <a:t> </a:t>
            </a:r>
            <a:r>
              <a:rPr lang="en-US" sz="2400" dirty="0">
                <a:solidFill>
                  <a:srgbClr val="FF0000"/>
                </a:solidFill>
                <a:latin typeface="Tahoma" pitchFamily="34" charset="0"/>
              </a:rPr>
              <a:t>TTN</a:t>
            </a:r>
            <a:r>
              <a:rPr lang="en-US" sz="2400" dirty="0">
                <a:latin typeface="Tahoma" pitchFamily="34" charset="0"/>
              </a:rPr>
              <a:t> </a:t>
            </a:r>
            <a:r>
              <a:rPr lang="en-US" sz="2400" dirty="0">
                <a:solidFill>
                  <a:schemeClr val="accent2"/>
                </a:solidFill>
                <a:latin typeface="Tahoma" pitchFamily="34" charset="0"/>
              </a:rPr>
              <a:t>TTTTN</a:t>
            </a:r>
            <a:r>
              <a:rPr lang="en-US" sz="2400" dirty="0">
                <a:latin typeface="Tahoma" pitchFamily="34" charset="0"/>
              </a:rPr>
              <a:t> </a:t>
            </a:r>
            <a:r>
              <a:rPr lang="en-US" sz="2400" dirty="0">
                <a:solidFill>
                  <a:schemeClr val="hlink"/>
                </a:solidFill>
                <a:latin typeface="Tahoma" pitchFamily="34" charset="0"/>
              </a:rPr>
              <a:t>TTTT TTTN</a:t>
            </a:r>
            <a:r>
              <a:rPr lang="en-US" sz="2400" dirty="0">
                <a:latin typeface="Tahoma" pitchFamily="34" charset="0"/>
              </a:rPr>
              <a:t> </a:t>
            </a:r>
            <a:endParaRPr lang="he-IL" sz="2400" dirty="0">
              <a:latin typeface="Tahoma" pitchFamily="34" charset="0"/>
            </a:endParaRPr>
          </a:p>
          <a:p>
            <a:pPr algn="l"/>
            <a:endParaRPr lang="en-US" sz="2400" dirty="0" smtClean="0">
              <a:latin typeface="Tahoma" pitchFamily="34" charset="0"/>
            </a:endParaRPr>
          </a:p>
          <a:p>
            <a:pPr algn="l"/>
            <a:endParaRPr lang="he-IL" sz="2400" dirty="0">
              <a:latin typeface="Tahoma" pitchFamily="34" charset="0"/>
            </a:endParaRPr>
          </a:p>
          <a:p>
            <a:pPr rtl="1"/>
            <a:endParaRPr lang="he-IL" sz="2400" dirty="0">
              <a:latin typeface="Tahoma" pitchFamily="34" charset="0"/>
            </a:endParaRPr>
          </a:p>
          <a:p>
            <a:pPr rtl="1"/>
            <a:r>
              <a:rPr lang="he-IL" sz="2400" dirty="0">
                <a:latin typeface="Tahoma" pitchFamily="34" charset="0"/>
              </a:rPr>
              <a:t>אין התנגשויות בין סדרות ההיסטוריה. בשתי איטרציות נעבור על כל סדרות ההיסטוריה האפשריות ואז </a:t>
            </a:r>
            <a:r>
              <a:rPr lang="en-US" sz="2400" dirty="0">
                <a:latin typeface="Tahoma" pitchFamily="34" charset="0"/>
              </a:rPr>
              <a:t>R10=2</a:t>
            </a:r>
          </a:p>
        </p:txBody>
      </p:sp>
      <p:cxnSp>
        <p:nvCxnSpPr>
          <p:cNvPr id="7" name="Straight Connector 6"/>
          <p:cNvCxnSpPr/>
          <p:nvPr/>
        </p:nvCxnSpPr>
        <p:spPr bwMode="auto">
          <a:xfrm>
            <a:off x="2632364" y="2057400"/>
            <a:ext cx="0" cy="83820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2" name="Straight Connector 11"/>
          <p:cNvCxnSpPr/>
          <p:nvPr/>
        </p:nvCxnSpPr>
        <p:spPr bwMode="auto">
          <a:xfrm>
            <a:off x="4682836" y="2057400"/>
            <a:ext cx="0" cy="83820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3" name="Straight Connector 12"/>
          <p:cNvCxnSpPr/>
          <p:nvPr/>
        </p:nvCxnSpPr>
        <p:spPr bwMode="auto">
          <a:xfrm>
            <a:off x="6553200" y="2057400"/>
            <a:ext cx="0" cy="83820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EEE1250-F173-43B2-80C9-324D60231AAD}" type="slidenum">
              <a:rPr lang="he-IL" smtClean="0"/>
              <a:pPr>
                <a:defRPr/>
              </a:pPr>
              <a:t>54</a:t>
            </a:fld>
            <a:endParaRPr lang="en-US"/>
          </a:p>
        </p:txBody>
      </p:sp>
      <p:sp>
        <p:nvSpPr>
          <p:cNvPr id="6" name="Rectangle 5"/>
          <p:cNvSpPr/>
          <p:nvPr/>
        </p:nvSpPr>
        <p:spPr>
          <a:xfrm>
            <a:off x="457200" y="228600"/>
            <a:ext cx="3048000" cy="4524315"/>
          </a:xfrm>
          <a:prstGeom prst="rect">
            <a:avLst/>
          </a:prstGeom>
        </p:spPr>
        <p:txBody>
          <a:bodyPr wrap="square">
            <a:spAutoFit/>
          </a:bodyPr>
          <a:lstStyle/>
          <a:p>
            <a:pPr algn="l"/>
            <a:r>
              <a:rPr lang="en-US" b="1" dirty="0" smtClean="0">
                <a:solidFill>
                  <a:srgbClr val="00B050"/>
                </a:solidFill>
                <a:latin typeface="Courier New" pitchFamily="49" charset="0"/>
                <a:cs typeface="Courier New" pitchFamily="49" charset="0"/>
              </a:rPr>
              <a:t>NNNNNNNNN</a:t>
            </a:r>
            <a:r>
              <a:rPr lang="en-US" b="1" dirty="0" smtClean="0">
                <a:solidFill>
                  <a:srgbClr val="FF0000"/>
                </a:solidFill>
                <a:latin typeface="Courier New" pitchFamily="49" charset="0"/>
                <a:cs typeface="Courier New" pitchFamily="49" charset="0"/>
              </a:rPr>
              <a:t>T</a:t>
            </a:r>
            <a:endParaRPr lang="en-US" b="1" dirty="0">
              <a:solidFill>
                <a:schemeClr val="accent2"/>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NNNNNNNN</a:t>
            </a:r>
            <a:r>
              <a:rPr lang="en-US" b="1" dirty="0" smtClean="0">
                <a:solidFill>
                  <a:srgbClr val="FF0000"/>
                </a:solidFill>
                <a:latin typeface="Courier New" pitchFamily="49" charset="0"/>
                <a:cs typeface="Courier New" pitchFamily="49" charset="0"/>
              </a:rPr>
              <a:t>TT</a:t>
            </a:r>
            <a:endParaRPr lang="en-US" b="1" dirty="0">
              <a:solidFill>
                <a:schemeClr val="accent2"/>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NNNNNNN</a:t>
            </a:r>
            <a:r>
              <a:rPr lang="en-US" b="1" dirty="0" smtClean="0">
                <a:solidFill>
                  <a:srgbClr val="FF0000"/>
                </a:solidFill>
                <a:latin typeface="Courier New" pitchFamily="49" charset="0"/>
                <a:cs typeface="Courier New" pitchFamily="49" charset="0"/>
              </a:rPr>
              <a:t>TTN</a:t>
            </a:r>
            <a:endParaRPr lang="en-US" b="1" dirty="0">
              <a:solidFill>
                <a:schemeClr val="accent2"/>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NNNNNN</a:t>
            </a:r>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a:t>
            </a:r>
            <a:endParaRPr lang="en-US" b="1" dirty="0">
              <a:solidFill>
                <a:schemeClr val="hlink"/>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NNNNN</a:t>
            </a:r>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a:t>
            </a:r>
            <a:endParaRPr lang="en-US" b="1" dirty="0">
              <a:solidFill>
                <a:schemeClr val="hlink"/>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NNNN</a:t>
            </a:r>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TTT</a:t>
            </a:r>
            <a:endParaRPr lang="en-US" b="1" dirty="0">
              <a:solidFill>
                <a:schemeClr val="hlink"/>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NNN</a:t>
            </a:r>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TTTT</a:t>
            </a:r>
            <a:endParaRPr lang="en-US" b="1" dirty="0">
              <a:solidFill>
                <a:schemeClr val="hlink"/>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NN</a:t>
            </a:r>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TTTTN</a:t>
            </a:r>
            <a:endParaRPr lang="en-US" b="1" dirty="0">
              <a:solidFill>
                <a:schemeClr val="hlink"/>
              </a:solidFill>
              <a:latin typeface="Courier New" pitchFamily="49" charset="0"/>
              <a:cs typeface="Courier New" pitchFamily="49" charset="0"/>
            </a:endParaRPr>
          </a:p>
          <a:p>
            <a:pPr algn="l"/>
            <a:r>
              <a:rPr lang="en-US" b="1" dirty="0" smtClean="0">
                <a:solidFill>
                  <a:srgbClr val="00B050"/>
                </a:solidFill>
                <a:latin typeface="Courier New" pitchFamily="49" charset="0"/>
                <a:cs typeface="Courier New" pitchFamily="49" charset="0"/>
              </a:rPr>
              <a:t>N</a:t>
            </a:r>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TTTTN</a:t>
            </a:r>
            <a:r>
              <a:rPr lang="en-US" b="1" dirty="0" smtClean="0">
                <a:solidFill>
                  <a:schemeClr val="hlink"/>
                </a:solidFill>
                <a:latin typeface="Courier New" pitchFamily="49" charset="0"/>
                <a:cs typeface="Courier New" pitchFamily="49" charset="0"/>
              </a:rPr>
              <a:t>T</a:t>
            </a:r>
            <a:endParaRPr lang="en-US" b="1" dirty="0" smtClean="0">
              <a:solidFill>
                <a:srgbClr val="FF0000"/>
              </a:solidFill>
              <a:latin typeface="Courier New" pitchFamily="49" charset="0"/>
              <a:cs typeface="Courier New" pitchFamily="49" charset="0"/>
            </a:endParaRPr>
          </a:p>
          <a:p>
            <a:pPr algn="l"/>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TTTTN</a:t>
            </a:r>
            <a:r>
              <a:rPr lang="en-US" b="1" dirty="0" smtClean="0">
                <a:solidFill>
                  <a:schemeClr val="hlink"/>
                </a:solidFill>
                <a:latin typeface="Courier New" pitchFamily="49" charset="0"/>
                <a:cs typeface="Courier New" pitchFamily="49" charset="0"/>
              </a:rPr>
              <a:t>TT</a:t>
            </a:r>
            <a:endParaRPr lang="en-US" b="1" dirty="0">
              <a:solidFill>
                <a:schemeClr val="hlink"/>
              </a:solidFill>
              <a:latin typeface="Courier New" pitchFamily="49" charset="0"/>
              <a:cs typeface="Courier New" pitchFamily="49" charset="0"/>
            </a:endParaRPr>
          </a:p>
          <a:p>
            <a:pPr algn="l"/>
            <a:r>
              <a:rPr lang="en-US" b="1" dirty="0">
                <a:solidFill>
                  <a:srgbClr val="FF0000"/>
                </a:solidFill>
                <a:latin typeface="Courier New" pitchFamily="49" charset="0"/>
                <a:cs typeface="Courier New" pitchFamily="49" charset="0"/>
              </a:rPr>
              <a:t>TN</a:t>
            </a:r>
            <a:r>
              <a:rPr lang="en-US" b="1" dirty="0">
                <a:solidFill>
                  <a:schemeClr val="accent2"/>
                </a:solidFill>
                <a:latin typeface="Courier New" pitchFamily="49" charset="0"/>
                <a:cs typeface="Courier New" pitchFamily="49" charset="0"/>
              </a:rPr>
              <a:t>TTTTN</a:t>
            </a:r>
            <a:r>
              <a:rPr lang="en-US" b="1" dirty="0">
                <a:solidFill>
                  <a:schemeClr val="hlink"/>
                </a:solidFill>
                <a:latin typeface="Courier New" pitchFamily="49" charset="0"/>
                <a:cs typeface="Courier New" pitchFamily="49" charset="0"/>
              </a:rPr>
              <a:t>TTT</a:t>
            </a:r>
          </a:p>
          <a:p>
            <a:pPr algn="l"/>
            <a:r>
              <a:rPr lang="en-US" b="1" dirty="0">
                <a:solidFill>
                  <a:srgbClr val="FF0000"/>
                </a:solidFill>
                <a:latin typeface="Courier New" pitchFamily="49" charset="0"/>
                <a:cs typeface="Courier New" pitchFamily="49" charset="0"/>
              </a:rPr>
              <a:t>N</a:t>
            </a:r>
            <a:r>
              <a:rPr lang="en-US" b="1" dirty="0">
                <a:solidFill>
                  <a:schemeClr val="accent2"/>
                </a:solidFill>
                <a:latin typeface="Courier New" pitchFamily="49" charset="0"/>
                <a:cs typeface="Courier New" pitchFamily="49" charset="0"/>
              </a:rPr>
              <a:t>TTTTN</a:t>
            </a:r>
            <a:r>
              <a:rPr lang="en-US" b="1" dirty="0">
                <a:solidFill>
                  <a:schemeClr val="hlink"/>
                </a:solidFill>
                <a:latin typeface="Courier New" pitchFamily="49" charset="0"/>
                <a:cs typeface="Courier New" pitchFamily="49" charset="0"/>
              </a:rPr>
              <a:t>TTTT</a:t>
            </a:r>
          </a:p>
          <a:p>
            <a:pPr algn="l"/>
            <a:r>
              <a:rPr lang="en-US" b="1" dirty="0">
                <a:solidFill>
                  <a:schemeClr val="accent2"/>
                </a:solidFill>
                <a:latin typeface="Courier New" pitchFamily="49" charset="0"/>
                <a:cs typeface="Courier New" pitchFamily="49" charset="0"/>
              </a:rPr>
              <a:t>TTTTN</a:t>
            </a:r>
            <a:r>
              <a:rPr lang="en-US" b="1" dirty="0">
                <a:solidFill>
                  <a:schemeClr val="hlink"/>
                </a:solidFill>
                <a:latin typeface="Courier New" pitchFamily="49" charset="0"/>
                <a:cs typeface="Courier New" pitchFamily="49" charset="0"/>
              </a:rPr>
              <a:t>TTTTT</a:t>
            </a:r>
          </a:p>
          <a:p>
            <a:pPr algn="l"/>
            <a:r>
              <a:rPr lang="en-US" b="1" dirty="0">
                <a:solidFill>
                  <a:schemeClr val="accent2"/>
                </a:solidFill>
                <a:latin typeface="Courier New" pitchFamily="49" charset="0"/>
                <a:cs typeface="Courier New" pitchFamily="49" charset="0"/>
              </a:rPr>
              <a:t>TTTN</a:t>
            </a:r>
            <a:r>
              <a:rPr lang="en-US" b="1" dirty="0">
                <a:solidFill>
                  <a:schemeClr val="hlink"/>
                </a:solidFill>
                <a:latin typeface="Courier New" pitchFamily="49" charset="0"/>
                <a:cs typeface="Courier New" pitchFamily="49" charset="0"/>
              </a:rPr>
              <a:t>TTTTTT</a:t>
            </a:r>
          </a:p>
          <a:p>
            <a:pPr algn="l"/>
            <a:r>
              <a:rPr lang="en-US" b="1" dirty="0">
                <a:solidFill>
                  <a:schemeClr val="accent2"/>
                </a:solidFill>
                <a:latin typeface="Courier New" pitchFamily="49" charset="0"/>
                <a:cs typeface="Courier New" pitchFamily="49" charset="0"/>
              </a:rPr>
              <a:t>TTN</a:t>
            </a:r>
            <a:r>
              <a:rPr lang="en-US" b="1" dirty="0">
                <a:solidFill>
                  <a:schemeClr val="hlink"/>
                </a:solidFill>
                <a:latin typeface="Courier New" pitchFamily="49" charset="0"/>
                <a:cs typeface="Courier New" pitchFamily="49" charset="0"/>
              </a:rPr>
              <a:t>TTTTTTT</a:t>
            </a:r>
          </a:p>
          <a:p>
            <a:pPr algn="l"/>
            <a:r>
              <a:rPr lang="en-US" b="1" dirty="0" smtClean="0">
                <a:solidFill>
                  <a:schemeClr val="accent2"/>
                </a:solidFill>
                <a:latin typeface="Courier New" pitchFamily="49" charset="0"/>
                <a:cs typeface="Courier New" pitchFamily="49" charset="0"/>
              </a:rPr>
              <a:t>TN</a:t>
            </a:r>
            <a:r>
              <a:rPr lang="en-US" b="1" dirty="0" smtClean="0">
                <a:solidFill>
                  <a:schemeClr val="hlink"/>
                </a:solidFill>
                <a:latin typeface="Courier New" pitchFamily="49" charset="0"/>
                <a:cs typeface="Courier New" pitchFamily="49" charset="0"/>
              </a:rPr>
              <a:t>TTTTTTTN --&gt; r10=2</a:t>
            </a:r>
            <a:endParaRPr lang="en-US" b="1" dirty="0">
              <a:solidFill>
                <a:schemeClr val="hlink"/>
              </a:solidFill>
              <a:latin typeface="Courier New" pitchFamily="49" charset="0"/>
              <a:cs typeface="Courier New" pitchFamily="49" charset="0"/>
            </a:endParaRPr>
          </a:p>
        </p:txBody>
      </p:sp>
      <p:sp>
        <p:nvSpPr>
          <p:cNvPr id="7" name="Rectangle 6"/>
          <p:cNvSpPr/>
          <p:nvPr/>
        </p:nvSpPr>
        <p:spPr>
          <a:xfrm>
            <a:off x="4495800" y="201097"/>
            <a:ext cx="3048000" cy="2862322"/>
          </a:xfrm>
          <a:prstGeom prst="rect">
            <a:avLst/>
          </a:prstGeom>
        </p:spPr>
        <p:txBody>
          <a:bodyPr wrap="square">
            <a:spAutoFit/>
          </a:bodyPr>
          <a:lstStyle/>
          <a:p>
            <a:pPr algn="l"/>
            <a:r>
              <a:rPr lang="en-US" b="1" dirty="0" smtClean="0">
                <a:solidFill>
                  <a:schemeClr val="accent2"/>
                </a:solidFill>
                <a:latin typeface="Courier New" pitchFamily="49" charset="0"/>
                <a:cs typeface="Courier New" pitchFamily="49" charset="0"/>
              </a:rPr>
              <a:t>N</a:t>
            </a:r>
            <a:r>
              <a:rPr lang="en-US" b="1" dirty="0" smtClean="0">
                <a:solidFill>
                  <a:schemeClr val="hlink"/>
                </a:solidFill>
                <a:latin typeface="Courier New" pitchFamily="49" charset="0"/>
                <a:cs typeface="Courier New" pitchFamily="49" charset="0"/>
              </a:rPr>
              <a:t>TTTTTTTN</a:t>
            </a:r>
            <a:r>
              <a:rPr lang="en-US" b="1" dirty="0" smtClean="0">
                <a:solidFill>
                  <a:srgbClr val="FF0000"/>
                </a:solidFill>
                <a:latin typeface="Courier New" pitchFamily="49" charset="0"/>
                <a:cs typeface="Courier New" pitchFamily="49" charset="0"/>
              </a:rPr>
              <a:t>T</a:t>
            </a:r>
            <a:endParaRPr lang="en-US" b="1" dirty="0">
              <a:solidFill>
                <a:srgbClr val="FF0000"/>
              </a:solidFill>
              <a:latin typeface="Courier New" pitchFamily="49" charset="0"/>
              <a:cs typeface="Courier New" pitchFamily="49" charset="0"/>
            </a:endParaRPr>
          </a:p>
          <a:p>
            <a:pPr algn="l"/>
            <a:r>
              <a:rPr lang="en-US" b="1" dirty="0">
                <a:solidFill>
                  <a:schemeClr val="hlink"/>
                </a:solidFill>
                <a:latin typeface="Courier New" pitchFamily="49" charset="0"/>
                <a:cs typeface="Courier New" pitchFamily="49" charset="0"/>
              </a:rPr>
              <a:t>TTTTTTTN</a:t>
            </a:r>
            <a:r>
              <a:rPr lang="en-US" b="1" dirty="0">
                <a:solidFill>
                  <a:srgbClr val="FF0000"/>
                </a:solidFill>
                <a:latin typeface="Courier New" pitchFamily="49" charset="0"/>
                <a:cs typeface="Courier New" pitchFamily="49" charset="0"/>
              </a:rPr>
              <a:t>TT</a:t>
            </a:r>
          </a:p>
          <a:p>
            <a:pPr algn="l"/>
            <a:r>
              <a:rPr lang="en-US" b="1" dirty="0">
                <a:solidFill>
                  <a:schemeClr val="hlink"/>
                </a:solidFill>
                <a:latin typeface="Courier New" pitchFamily="49" charset="0"/>
                <a:cs typeface="Courier New" pitchFamily="49" charset="0"/>
              </a:rPr>
              <a:t>TTTTTTN</a:t>
            </a:r>
            <a:r>
              <a:rPr lang="en-US" b="1" dirty="0">
                <a:solidFill>
                  <a:srgbClr val="FF0000"/>
                </a:solidFill>
                <a:latin typeface="Courier New" pitchFamily="49" charset="0"/>
                <a:cs typeface="Courier New" pitchFamily="49" charset="0"/>
              </a:rPr>
              <a:t>TTN</a:t>
            </a:r>
          </a:p>
          <a:p>
            <a:pPr algn="l"/>
            <a:r>
              <a:rPr lang="en-US" b="1" dirty="0">
                <a:solidFill>
                  <a:schemeClr val="hlink"/>
                </a:solidFill>
                <a:latin typeface="Courier New" pitchFamily="49" charset="0"/>
                <a:cs typeface="Courier New" pitchFamily="49" charset="0"/>
              </a:rPr>
              <a:t>TTTTTN</a:t>
            </a:r>
            <a:r>
              <a:rPr lang="en-US" b="1" dirty="0">
                <a:solidFill>
                  <a:srgbClr val="FF0000"/>
                </a:solidFill>
                <a:latin typeface="Courier New" pitchFamily="49" charset="0"/>
                <a:cs typeface="Courier New" pitchFamily="49" charset="0"/>
              </a:rPr>
              <a:t>TTN</a:t>
            </a:r>
            <a:r>
              <a:rPr lang="en-US" b="1" dirty="0">
                <a:solidFill>
                  <a:schemeClr val="accent2"/>
                </a:solidFill>
                <a:latin typeface="Courier New" pitchFamily="49" charset="0"/>
                <a:cs typeface="Courier New" pitchFamily="49" charset="0"/>
              </a:rPr>
              <a:t>T</a:t>
            </a:r>
            <a:endParaRPr lang="en-US" b="1" dirty="0">
              <a:solidFill>
                <a:srgbClr val="FF0000"/>
              </a:solidFill>
              <a:latin typeface="Courier New" pitchFamily="49" charset="0"/>
              <a:cs typeface="Courier New" pitchFamily="49" charset="0"/>
            </a:endParaRPr>
          </a:p>
          <a:p>
            <a:pPr algn="l"/>
            <a:r>
              <a:rPr lang="en-US" b="1" dirty="0">
                <a:solidFill>
                  <a:schemeClr val="hlink"/>
                </a:solidFill>
                <a:latin typeface="Courier New" pitchFamily="49" charset="0"/>
                <a:cs typeface="Courier New" pitchFamily="49" charset="0"/>
              </a:rPr>
              <a:t>TTTTN</a:t>
            </a:r>
            <a:r>
              <a:rPr lang="en-US" b="1" dirty="0">
                <a:solidFill>
                  <a:srgbClr val="FF0000"/>
                </a:solidFill>
                <a:latin typeface="Courier New" pitchFamily="49" charset="0"/>
                <a:cs typeface="Courier New" pitchFamily="49" charset="0"/>
              </a:rPr>
              <a:t>TTN</a:t>
            </a:r>
            <a:r>
              <a:rPr lang="en-US" b="1" dirty="0">
                <a:solidFill>
                  <a:schemeClr val="accent2"/>
                </a:solidFill>
                <a:latin typeface="Courier New" pitchFamily="49" charset="0"/>
                <a:cs typeface="Courier New" pitchFamily="49" charset="0"/>
              </a:rPr>
              <a:t>TT</a:t>
            </a:r>
            <a:endParaRPr lang="en-US" b="1" dirty="0">
              <a:solidFill>
                <a:srgbClr val="FF0000"/>
              </a:solidFill>
              <a:latin typeface="Courier New" pitchFamily="49" charset="0"/>
              <a:cs typeface="Courier New" pitchFamily="49" charset="0"/>
            </a:endParaRPr>
          </a:p>
          <a:p>
            <a:pPr algn="l"/>
            <a:r>
              <a:rPr lang="en-US" b="1" dirty="0">
                <a:solidFill>
                  <a:schemeClr val="hlink"/>
                </a:solidFill>
                <a:latin typeface="Courier New" pitchFamily="49" charset="0"/>
                <a:cs typeface="Courier New" pitchFamily="49" charset="0"/>
              </a:rPr>
              <a:t>TTTN</a:t>
            </a:r>
            <a:r>
              <a:rPr lang="en-US" b="1" dirty="0">
                <a:solidFill>
                  <a:srgbClr val="FF0000"/>
                </a:solidFill>
                <a:latin typeface="Courier New" pitchFamily="49" charset="0"/>
                <a:cs typeface="Courier New" pitchFamily="49" charset="0"/>
              </a:rPr>
              <a:t>TTN</a:t>
            </a:r>
            <a:r>
              <a:rPr lang="en-US" b="1" dirty="0">
                <a:solidFill>
                  <a:schemeClr val="accent2"/>
                </a:solidFill>
                <a:latin typeface="Courier New" pitchFamily="49" charset="0"/>
                <a:cs typeface="Courier New" pitchFamily="49" charset="0"/>
              </a:rPr>
              <a:t>TTT</a:t>
            </a:r>
            <a:endParaRPr lang="en-US" b="1" dirty="0">
              <a:solidFill>
                <a:srgbClr val="FF0000"/>
              </a:solidFill>
              <a:latin typeface="Courier New" pitchFamily="49" charset="0"/>
              <a:cs typeface="Courier New" pitchFamily="49" charset="0"/>
            </a:endParaRPr>
          </a:p>
          <a:p>
            <a:pPr algn="l"/>
            <a:r>
              <a:rPr lang="en-US" b="1" dirty="0">
                <a:solidFill>
                  <a:schemeClr val="hlink"/>
                </a:solidFill>
                <a:latin typeface="Courier New" pitchFamily="49" charset="0"/>
                <a:cs typeface="Courier New" pitchFamily="49" charset="0"/>
              </a:rPr>
              <a:t>TTN</a:t>
            </a:r>
            <a:r>
              <a:rPr lang="en-US" b="1" dirty="0">
                <a:solidFill>
                  <a:srgbClr val="FF0000"/>
                </a:solidFill>
                <a:latin typeface="Courier New" pitchFamily="49" charset="0"/>
                <a:cs typeface="Courier New" pitchFamily="49" charset="0"/>
              </a:rPr>
              <a:t>TTN</a:t>
            </a:r>
            <a:r>
              <a:rPr lang="en-US" b="1" dirty="0">
                <a:solidFill>
                  <a:schemeClr val="accent2"/>
                </a:solidFill>
                <a:latin typeface="Courier New" pitchFamily="49" charset="0"/>
                <a:cs typeface="Courier New" pitchFamily="49" charset="0"/>
              </a:rPr>
              <a:t>TTTT</a:t>
            </a:r>
            <a:endParaRPr lang="en-US" b="1" dirty="0">
              <a:solidFill>
                <a:srgbClr val="FF0000"/>
              </a:solidFill>
              <a:latin typeface="Courier New" pitchFamily="49" charset="0"/>
              <a:cs typeface="Courier New" pitchFamily="49" charset="0"/>
            </a:endParaRPr>
          </a:p>
          <a:p>
            <a:pPr algn="l"/>
            <a:r>
              <a:rPr lang="en-US" b="1" dirty="0">
                <a:solidFill>
                  <a:schemeClr val="hlink"/>
                </a:solidFill>
                <a:latin typeface="Courier New" pitchFamily="49" charset="0"/>
                <a:cs typeface="Courier New" pitchFamily="49" charset="0"/>
              </a:rPr>
              <a:t>TN</a:t>
            </a:r>
            <a:r>
              <a:rPr lang="en-US" b="1" dirty="0">
                <a:solidFill>
                  <a:srgbClr val="FF0000"/>
                </a:solidFill>
                <a:latin typeface="Courier New" pitchFamily="49" charset="0"/>
                <a:cs typeface="Courier New" pitchFamily="49" charset="0"/>
              </a:rPr>
              <a:t>TTN</a:t>
            </a:r>
            <a:r>
              <a:rPr lang="en-US" b="1" dirty="0">
                <a:solidFill>
                  <a:schemeClr val="accent2"/>
                </a:solidFill>
                <a:latin typeface="Courier New" pitchFamily="49" charset="0"/>
                <a:cs typeface="Courier New" pitchFamily="49" charset="0"/>
              </a:rPr>
              <a:t>TTTTN</a:t>
            </a:r>
            <a:endParaRPr lang="en-US" b="1" dirty="0">
              <a:solidFill>
                <a:srgbClr val="FF0000"/>
              </a:solidFill>
              <a:latin typeface="Courier New" pitchFamily="49" charset="0"/>
              <a:cs typeface="Courier New" pitchFamily="49" charset="0"/>
            </a:endParaRPr>
          </a:p>
          <a:p>
            <a:pPr algn="l"/>
            <a:r>
              <a:rPr lang="en-US" b="1" dirty="0">
                <a:solidFill>
                  <a:schemeClr val="hlink"/>
                </a:solidFill>
                <a:latin typeface="Courier New" pitchFamily="49" charset="0"/>
                <a:cs typeface="Courier New" pitchFamily="49" charset="0"/>
              </a:rPr>
              <a:t>N</a:t>
            </a:r>
            <a:r>
              <a:rPr lang="en-US" b="1" dirty="0">
                <a:solidFill>
                  <a:srgbClr val="FF0000"/>
                </a:solidFill>
                <a:latin typeface="Courier New" pitchFamily="49" charset="0"/>
                <a:cs typeface="Courier New" pitchFamily="49" charset="0"/>
              </a:rPr>
              <a:t>TTN</a:t>
            </a:r>
            <a:r>
              <a:rPr lang="en-US" b="1" dirty="0">
                <a:solidFill>
                  <a:schemeClr val="accent2"/>
                </a:solidFill>
                <a:latin typeface="Courier New" pitchFamily="49" charset="0"/>
                <a:cs typeface="Courier New" pitchFamily="49" charset="0"/>
              </a:rPr>
              <a:t>TTTTN</a:t>
            </a:r>
            <a:r>
              <a:rPr lang="en-US" b="1" dirty="0">
                <a:solidFill>
                  <a:schemeClr val="hlink"/>
                </a:solidFill>
                <a:latin typeface="Courier New" pitchFamily="49" charset="0"/>
                <a:cs typeface="Courier New" pitchFamily="49" charset="0"/>
              </a:rPr>
              <a:t>T</a:t>
            </a:r>
            <a:endParaRPr lang="en-US" b="1" dirty="0">
              <a:solidFill>
                <a:srgbClr val="FF0000"/>
              </a:solidFill>
              <a:latin typeface="Courier New" pitchFamily="49" charset="0"/>
              <a:cs typeface="Courier New" pitchFamily="49" charset="0"/>
            </a:endParaRPr>
          </a:p>
          <a:p>
            <a:pPr algn="l"/>
            <a:r>
              <a:rPr lang="en-US" b="1" dirty="0" smtClean="0">
                <a:solidFill>
                  <a:srgbClr val="FF0000"/>
                </a:solidFill>
                <a:latin typeface="Courier New" pitchFamily="49" charset="0"/>
                <a:cs typeface="Courier New" pitchFamily="49" charset="0"/>
              </a:rPr>
              <a:t>TTN</a:t>
            </a:r>
            <a:r>
              <a:rPr lang="en-US" b="1" dirty="0" smtClean="0">
                <a:solidFill>
                  <a:schemeClr val="accent2"/>
                </a:solidFill>
                <a:latin typeface="Courier New" pitchFamily="49" charset="0"/>
                <a:cs typeface="Courier New" pitchFamily="49" charset="0"/>
              </a:rPr>
              <a:t>TTTTN</a:t>
            </a:r>
            <a:r>
              <a:rPr lang="en-US" b="1" dirty="0" smtClean="0">
                <a:solidFill>
                  <a:schemeClr val="hlink"/>
                </a:solidFill>
                <a:latin typeface="Courier New" pitchFamily="49" charset="0"/>
                <a:cs typeface="Courier New" pitchFamily="49" charset="0"/>
              </a:rPr>
              <a:t>TT</a:t>
            </a:r>
            <a:endParaRPr lang="en-US"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132145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2D127EF7-131C-4D6E-A71D-692AE1A14FC4}" type="slidenum">
              <a:rPr lang="he-IL"/>
              <a:pPr>
                <a:defRPr/>
              </a:pPr>
              <a:t>6</a:t>
            </a:fld>
            <a:endParaRPr lang="en-US"/>
          </a:p>
        </p:txBody>
      </p:sp>
      <p:sp>
        <p:nvSpPr>
          <p:cNvPr id="15365" name="Rectangle 6"/>
          <p:cNvSpPr>
            <a:spLocks noChangeArrowheads="1"/>
          </p:cNvSpPr>
          <p:nvPr/>
        </p:nvSpPr>
        <p:spPr bwMode="auto">
          <a:xfrm>
            <a:off x="533400" y="381000"/>
            <a:ext cx="8232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1"/>
            <a:r>
              <a:rPr lang="he-IL" sz="2400" dirty="0"/>
              <a:t>ג.</a:t>
            </a:r>
            <a:r>
              <a:rPr lang="ar-SA" sz="2400" dirty="0"/>
              <a:t> (</a:t>
            </a:r>
            <a:r>
              <a:rPr lang="en-US" sz="2400" dirty="0"/>
              <a:t>5 </a:t>
            </a:r>
            <a:r>
              <a:rPr lang="he-IL" sz="2400" dirty="0"/>
              <a:t>נקודות) בצעו חישוב מקורב של ה-</a:t>
            </a:r>
            <a:r>
              <a:rPr lang="en-US" sz="2400" dirty="0"/>
              <a:t> CPI </a:t>
            </a:r>
            <a:r>
              <a:rPr lang="he-IL" sz="2400" dirty="0"/>
              <a:t>של המערכת כאשר מבצעים את התוכנית כולה</a:t>
            </a:r>
            <a:r>
              <a:rPr lang="en-US" sz="2400" dirty="0"/>
              <a:t>.</a:t>
            </a:r>
          </a:p>
        </p:txBody>
      </p:sp>
      <p:sp>
        <p:nvSpPr>
          <p:cNvPr id="20487" name="Text Box 7"/>
          <p:cNvSpPr txBox="1">
            <a:spLocks noChangeArrowheads="1"/>
          </p:cNvSpPr>
          <p:nvPr/>
        </p:nvSpPr>
        <p:spPr bwMode="auto">
          <a:xfrm>
            <a:off x="990600" y="1371600"/>
            <a:ext cx="78486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marL="342900" indent="-342900" rtl="1" eaLnBrk="1" hangingPunct="1">
              <a:spcBef>
                <a:spcPct val="50000"/>
              </a:spcBef>
              <a:buFont typeface="Arial" pitchFamily="34" charset="0"/>
              <a:buChar char="•"/>
            </a:pPr>
            <a:r>
              <a:rPr lang="he-IL" sz="2400" dirty="0">
                <a:solidFill>
                  <a:srgbClr val="3333CC"/>
                </a:solidFill>
              </a:rPr>
              <a:t>היות והלולאה מבוצעת 100 פעמים, זמן ביצוע שאר השורות </a:t>
            </a:r>
            <a:r>
              <a:rPr lang="he-IL" sz="2400" dirty="0" smtClean="0">
                <a:solidFill>
                  <a:srgbClr val="3333CC"/>
                </a:solidFill>
              </a:rPr>
              <a:t>זניח</a:t>
            </a:r>
            <a:endParaRPr lang="he-IL" sz="2400" dirty="0">
              <a:solidFill>
                <a:srgbClr val="3333CC"/>
              </a:solidFill>
            </a:endParaRPr>
          </a:p>
          <a:p>
            <a:pPr marL="342900" indent="-342900" rtl="1" eaLnBrk="1" hangingPunct="1">
              <a:spcBef>
                <a:spcPct val="50000"/>
              </a:spcBef>
              <a:buFont typeface="Arial" pitchFamily="34" charset="0"/>
              <a:buChar char="•"/>
            </a:pPr>
            <a:r>
              <a:rPr lang="he-IL" sz="2400" dirty="0">
                <a:solidFill>
                  <a:srgbClr val="3333CC"/>
                </a:solidFill>
              </a:rPr>
              <a:t>מהרגע שבו בוצע </a:t>
            </a:r>
            <a:r>
              <a:rPr lang="en-US" sz="2400" dirty="0">
                <a:solidFill>
                  <a:srgbClr val="3333CC"/>
                </a:solidFill>
              </a:rPr>
              <a:t>fetch</a:t>
            </a:r>
            <a:r>
              <a:rPr lang="he-IL" sz="2400" dirty="0">
                <a:solidFill>
                  <a:srgbClr val="3333CC"/>
                </a:solidFill>
              </a:rPr>
              <a:t> ל- </a:t>
            </a:r>
            <a:r>
              <a:rPr lang="en-US" sz="2400" dirty="0">
                <a:solidFill>
                  <a:srgbClr val="3333CC"/>
                </a:solidFill>
              </a:rPr>
              <a:t>LW</a:t>
            </a:r>
            <a:r>
              <a:rPr lang="he-IL" sz="2400" dirty="0">
                <a:solidFill>
                  <a:srgbClr val="3333CC"/>
                </a:solidFill>
              </a:rPr>
              <a:t> בפעם הראשונה עד הרגע שבו בוצע </a:t>
            </a:r>
            <a:r>
              <a:rPr lang="en-US" sz="2400" dirty="0">
                <a:solidFill>
                  <a:srgbClr val="3333CC"/>
                </a:solidFill>
              </a:rPr>
              <a:t>fetch</a:t>
            </a:r>
            <a:r>
              <a:rPr lang="he-IL" sz="2400" dirty="0">
                <a:solidFill>
                  <a:srgbClr val="3333CC"/>
                </a:solidFill>
              </a:rPr>
              <a:t> פעם שניה חלפו 5 מחזורי </a:t>
            </a:r>
            <a:r>
              <a:rPr lang="he-IL" sz="2400" dirty="0" smtClean="0">
                <a:solidFill>
                  <a:srgbClr val="3333CC"/>
                </a:solidFill>
              </a:rPr>
              <a:t>שעון </a:t>
            </a:r>
            <a:endParaRPr lang="en-US" sz="2400" dirty="0" smtClean="0">
              <a:solidFill>
                <a:srgbClr val="3333CC"/>
              </a:solidFill>
            </a:endParaRPr>
          </a:p>
          <a:p>
            <a:pPr marL="1085850" lvl="1" indent="-342900" rtl="1" eaLnBrk="1" hangingPunct="1">
              <a:spcBef>
                <a:spcPct val="50000"/>
              </a:spcBef>
              <a:buFont typeface="Arial" pitchFamily="34" charset="0"/>
              <a:buChar char="•"/>
            </a:pPr>
            <a:r>
              <a:rPr lang="he-IL" sz="2000" dirty="0" smtClean="0">
                <a:solidFill>
                  <a:srgbClr val="3333CC"/>
                </a:solidFill>
              </a:rPr>
              <a:t>לפיכך </a:t>
            </a:r>
            <a:r>
              <a:rPr lang="he-IL" sz="2000" dirty="0">
                <a:solidFill>
                  <a:srgbClr val="3333CC"/>
                </a:solidFill>
              </a:rPr>
              <a:t>גם בין תחילת קריאה מהזכרון ועד שנוכל לקרוא בשנית יעברו 5 מחזורי שעון – לא יהיו עיכובים כתוצאה מהקריאות.</a:t>
            </a:r>
          </a:p>
          <a:p>
            <a:pPr marL="342900" indent="-342900" rtl="1" eaLnBrk="1" hangingPunct="1">
              <a:spcBef>
                <a:spcPct val="50000"/>
              </a:spcBef>
              <a:buFont typeface="Arial" pitchFamily="34" charset="0"/>
              <a:buChar char="•"/>
            </a:pPr>
            <a:r>
              <a:rPr lang="he-IL" sz="2400" dirty="0">
                <a:solidFill>
                  <a:srgbClr val="3333CC"/>
                </a:solidFill>
              </a:rPr>
              <a:t>ה- </a:t>
            </a:r>
            <a:r>
              <a:rPr lang="en-US" sz="2400" dirty="0">
                <a:solidFill>
                  <a:srgbClr val="3333CC"/>
                </a:solidFill>
              </a:rPr>
              <a:t>structural hazard</a:t>
            </a:r>
            <a:r>
              <a:rPr lang="he-IL" sz="2400" dirty="0">
                <a:solidFill>
                  <a:srgbClr val="3333CC"/>
                </a:solidFill>
              </a:rPr>
              <a:t> לא מעכב כיוון שיש מחזור שעון בו יש רק פקודת אחת בשלב ה- </a:t>
            </a:r>
            <a:r>
              <a:rPr lang="en-US" sz="2400" dirty="0" smtClean="0">
                <a:solidFill>
                  <a:srgbClr val="3333CC"/>
                </a:solidFill>
              </a:rPr>
              <a:t>EXE</a:t>
            </a:r>
          </a:p>
          <a:p>
            <a:pPr marL="342900" indent="-342900" rtl="1" eaLnBrk="1" hangingPunct="1">
              <a:spcBef>
                <a:spcPct val="50000"/>
              </a:spcBef>
              <a:buFont typeface="Arial" pitchFamily="34" charset="0"/>
              <a:buChar char="•"/>
            </a:pPr>
            <a:r>
              <a:rPr lang="en-US" sz="2400" dirty="0" smtClean="0">
                <a:solidFill>
                  <a:srgbClr val="3333CC"/>
                </a:solidFill>
              </a:rPr>
              <a:t>See next slide !</a:t>
            </a:r>
            <a:endParaRPr lang="he-IL" sz="2400" dirty="0">
              <a:solidFill>
                <a:srgbClr val="3333CC"/>
              </a:solidFill>
            </a:endParaRPr>
          </a:p>
          <a:p>
            <a:pPr marL="342900" indent="-342900" rtl="1" eaLnBrk="1" hangingPunct="1">
              <a:spcBef>
                <a:spcPct val="50000"/>
              </a:spcBef>
              <a:buFont typeface="Arial" pitchFamily="34" charset="0"/>
              <a:buChar char="•"/>
            </a:pPr>
            <a:r>
              <a:rPr lang="he-IL" sz="2400" dirty="0">
                <a:solidFill>
                  <a:srgbClr val="3333CC"/>
                </a:solidFill>
              </a:rPr>
              <a:t>יש סה"כ 10 פקודות בלולאה </a:t>
            </a:r>
            <a:r>
              <a:rPr lang="en-US" sz="2400" dirty="0">
                <a:solidFill>
                  <a:srgbClr val="3333CC"/>
                </a:solidFill>
                <a:sym typeface="Wingdings" pitchFamily="2" charset="2"/>
              </a:rPr>
              <a:t></a:t>
            </a:r>
            <a:r>
              <a:rPr lang="he-IL" sz="2400" dirty="0">
                <a:solidFill>
                  <a:srgbClr val="3333CC"/>
                </a:solidFill>
                <a:sym typeface="Wingdings" pitchFamily="2" charset="2"/>
              </a:rPr>
              <a:t> </a:t>
            </a:r>
            <a:r>
              <a:rPr lang="he-IL" sz="2400" dirty="0">
                <a:solidFill>
                  <a:srgbClr val="FF0000"/>
                </a:solidFill>
                <a:sym typeface="Wingdings" pitchFamily="2" charset="2"/>
              </a:rPr>
              <a:t>ה- </a:t>
            </a:r>
            <a:r>
              <a:rPr lang="en-US" sz="2400" dirty="0">
                <a:solidFill>
                  <a:srgbClr val="FF0000"/>
                </a:solidFill>
                <a:sym typeface="Wingdings" pitchFamily="2" charset="2"/>
              </a:rPr>
              <a:t>CPI</a:t>
            </a:r>
            <a:r>
              <a:rPr lang="he-IL" sz="2400" dirty="0">
                <a:solidFill>
                  <a:srgbClr val="FF0000"/>
                </a:solidFill>
                <a:sym typeface="Wingdings" pitchFamily="2" charset="2"/>
              </a:rPr>
              <a:t> הוא בקרוב </a:t>
            </a:r>
            <a:r>
              <a:rPr lang="he-IL" sz="2400" dirty="0" smtClean="0">
                <a:solidFill>
                  <a:srgbClr val="FF0000"/>
                </a:solidFill>
                <a:sym typeface="Wingdings" pitchFamily="2" charset="2"/>
              </a:rPr>
              <a:t>0.5</a:t>
            </a:r>
            <a:r>
              <a:rPr lang="he-IL" sz="2400" dirty="0" smtClean="0">
                <a:solidFill>
                  <a:srgbClr val="3333CC"/>
                </a:solidFill>
              </a:rPr>
              <a:t> </a:t>
            </a:r>
            <a:endParaRPr lang="en-US" sz="2400" dirty="0">
              <a:solidFill>
                <a:srgbClr val="3333CC"/>
              </a:solidFill>
            </a:endParaRPr>
          </a:p>
        </p:txBody>
      </p:sp>
      <p:sp>
        <p:nvSpPr>
          <p:cNvPr id="8" name="Rectangle 4"/>
          <p:cNvSpPr>
            <a:spLocks noChangeArrowheads="1"/>
          </p:cNvSpPr>
          <p:nvPr/>
        </p:nvSpPr>
        <p:spPr bwMode="auto">
          <a:xfrm>
            <a:off x="152400" y="441960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solidFill>
                  <a:srgbClr val="FF0000"/>
                </a:solidFill>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2"/>
          </p:nvPr>
        </p:nvSpPr>
        <p:spPr/>
        <p:txBody>
          <a:bodyPr/>
          <a:lstStyle/>
          <a:p>
            <a:pPr>
              <a:defRPr/>
            </a:pPr>
            <a:fld id="{3FD4AC59-AED0-457E-9771-A9CBA37C73AB}" type="slidenum">
              <a:rPr lang="he-IL"/>
              <a:pPr>
                <a:defRPr/>
              </a:pPr>
              <a:t>7</a:t>
            </a:fld>
            <a:endParaRPr lang="en-US"/>
          </a:p>
        </p:txBody>
      </p:sp>
      <p:sp>
        <p:nvSpPr>
          <p:cNvPr id="7172" name="Rectangle 3"/>
          <p:cNvSpPr>
            <a:spLocks noChangeArrowheads="1"/>
          </p:cNvSpPr>
          <p:nvPr/>
        </p:nvSpPr>
        <p:spPr bwMode="auto">
          <a:xfrm>
            <a:off x="6588125" y="3213100"/>
            <a:ext cx="838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3" name="Text Box 4"/>
          <p:cNvSpPr txBox="1">
            <a:spLocks noChangeArrowheads="1"/>
          </p:cNvSpPr>
          <p:nvPr/>
        </p:nvSpPr>
        <p:spPr bwMode="auto">
          <a:xfrm>
            <a:off x="6659563" y="27813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7174" name="Text Box 5"/>
          <p:cNvSpPr txBox="1">
            <a:spLocks noChangeArrowheads="1"/>
          </p:cNvSpPr>
          <p:nvPr/>
        </p:nvSpPr>
        <p:spPr bwMode="auto">
          <a:xfrm>
            <a:off x="4932363" y="277495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sp>
        <p:nvSpPr>
          <p:cNvPr id="7175" name="Text Box 6"/>
          <p:cNvSpPr txBox="1">
            <a:spLocks noChangeArrowheads="1"/>
          </p:cNvSpPr>
          <p:nvPr/>
        </p:nvSpPr>
        <p:spPr bwMode="auto">
          <a:xfrm>
            <a:off x="1692275" y="299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ROB</a:t>
            </a:r>
          </a:p>
        </p:txBody>
      </p:sp>
      <p:sp>
        <p:nvSpPr>
          <p:cNvPr id="7176" name="Oval 7"/>
          <p:cNvSpPr>
            <a:spLocks noChangeArrowheads="1"/>
          </p:cNvSpPr>
          <p:nvPr/>
        </p:nvSpPr>
        <p:spPr bwMode="auto">
          <a:xfrm>
            <a:off x="3779838" y="4508500"/>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7" name="Text Box 8"/>
          <p:cNvSpPr txBox="1">
            <a:spLocks noChangeArrowheads="1"/>
          </p:cNvSpPr>
          <p:nvPr/>
        </p:nvSpPr>
        <p:spPr bwMode="auto">
          <a:xfrm>
            <a:off x="7235825" y="4724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7178" name="Rectangle 9"/>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9" name="Text Box 10"/>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7180" name="Group 11"/>
          <p:cNvGrpSpPr>
            <a:grpSpLocks/>
          </p:cNvGrpSpPr>
          <p:nvPr/>
        </p:nvGrpSpPr>
        <p:grpSpPr bwMode="auto">
          <a:xfrm>
            <a:off x="1042988" y="3644900"/>
            <a:ext cx="1905000" cy="2595563"/>
            <a:chOff x="748" y="1614"/>
            <a:chExt cx="1200" cy="1635"/>
          </a:xfrm>
        </p:grpSpPr>
        <p:sp>
          <p:nvSpPr>
            <p:cNvPr id="7207" name="Rectangle 12"/>
            <p:cNvSpPr>
              <a:spLocks noChangeArrowheads="1"/>
            </p:cNvSpPr>
            <p:nvPr/>
          </p:nvSpPr>
          <p:spPr bwMode="auto">
            <a:xfrm>
              <a:off x="748" y="1614"/>
              <a:ext cx="1200"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8" name="Line 13"/>
            <p:cNvSpPr>
              <a:spLocks noChangeShapeType="1"/>
            </p:cNvSpPr>
            <p:nvPr/>
          </p:nvSpPr>
          <p:spPr bwMode="auto">
            <a:xfrm>
              <a:off x="748" y="1797"/>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 name="Line 14"/>
            <p:cNvSpPr>
              <a:spLocks noChangeShapeType="1"/>
            </p:cNvSpPr>
            <p:nvPr/>
          </p:nvSpPr>
          <p:spPr bwMode="auto">
            <a:xfrm>
              <a:off x="748" y="1979"/>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Line 15"/>
            <p:cNvSpPr>
              <a:spLocks noChangeShapeType="1"/>
            </p:cNvSpPr>
            <p:nvPr/>
          </p:nvSpPr>
          <p:spPr bwMode="auto">
            <a:xfrm>
              <a:off x="748" y="2160"/>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 name="Line 16"/>
            <p:cNvSpPr>
              <a:spLocks noChangeShapeType="1"/>
            </p:cNvSpPr>
            <p:nvPr/>
          </p:nvSpPr>
          <p:spPr bwMode="auto">
            <a:xfrm>
              <a:off x="748" y="2341"/>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 name="Line 17"/>
            <p:cNvSpPr>
              <a:spLocks noChangeShapeType="1"/>
            </p:cNvSpPr>
            <p:nvPr/>
          </p:nvSpPr>
          <p:spPr bwMode="auto">
            <a:xfrm>
              <a:off x="748" y="2523"/>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 name="Line 18"/>
            <p:cNvSpPr>
              <a:spLocks noChangeShapeType="1"/>
            </p:cNvSpPr>
            <p:nvPr/>
          </p:nvSpPr>
          <p:spPr bwMode="auto">
            <a:xfrm>
              <a:off x="748" y="2704"/>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 name="Line 19"/>
            <p:cNvSpPr>
              <a:spLocks noChangeShapeType="1"/>
            </p:cNvSpPr>
            <p:nvPr/>
          </p:nvSpPr>
          <p:spPr bwMode="auto">
            <a:xfrm>
              <a:off x="748" y="2886"/>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 name="Line 20"/>
            <p:cNvSpPr>
              <a:spLocks noChangeShapeType="1"/>
            </p:cNvSpPr>
            <p:nvPr/>
          </p:nvSpPr>
          <p:spPr bwMode="auto">
            <a:xfrm>
              <a:off x="748" y="3067"/>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 name="Line 21"/>
            <p:cNvSpPr>
              <a:spLocks noChangeShapeType="1"/>
            </p:cNvSpPr>
            <p:nvPr/>
          </p:nvSpPr>
          <p:spPr bwMode="auto">
            <a:xfrm>
              <a:off x="1565" y="161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81" name="Line 22"/>
          <p:cNvSpPr>
            <a:spLocks noChangeShapeType="1"/>
          </p:cNvSpPr>
          <p:nvPr/>
        </p:nvSpPr>
        <p:spPr bwMode="auto">
          <a:xfrm>
            <a:off x="6588125" y="35004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Rectangle 23"/>
          <p:cNvSpPr>
            <a:spLocks noChangeArrowheads="1"/>
          </p:cNvSpPr>
          <p:nvPr/>
        </p:nvSpPr>
        <p:spPr bwMode="auto">
          <a:xfrm>
            <a:off x="533400" y="476250"/>
            <a:ext cx="1447800" cy="22320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3" name="Text Box 24"/>
          <p:cNvSpPr txBox="1">
            <a:spLocks noChangeArrowheads="1"/>
          </p:cNvSpPr>
          <p:nvPr/>
        </p:nvSpPr>
        <p:spPr bwMode="auto">
          <a:xfrm>
            <a:off x="971550" y="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sp>
        <p:nvSpPr>
          <p:cNvPr id="7184" name="Text Box 25"/>
          <p:cNvSpPr txBox="1">
            <a:spLocks noChangeArrowheads="1"/>
          </p:cNvSpPr>
          <p:nvPr/>
        </p:nvSpPr>
        <p:spPr bwMode="auto">
          <a:xfrm>
            <a:off x="611188" y="476250"/>
            <a:ext cx="6096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a:p>
            <a:pPr algn="l" eaLnBrk="1" hangingPunct="1">
              <a:spcBef>
                <a:spcPct val="50000"/>
              </a:spcBef>
            </a:pPr>
            <a:r>
              <a:rPr lang="en-US" sz="1400">
                <a:latin typeface="Times New Roman" pitchFamily="18" charset="0"/>
                <a:cs typeface="Times New Roman" pitchFamily="18" charset="0"/>
              </a:rPr>
              <a:t>R7</a:t>
            </a:r>
          </a:p>
        </p:txBody>
      </p:sp>
      <p:sp>
        <p:nvSpPr>
          <p:cNvPr id="7185" name="Line 26"/>
          <p:cNvSpPr>
            <a:spLocks noChangeShapeType="1"/>
          </p:cNvSpPr>
          <p:nvPr/>
        </p:nvSpPr>
        <p:spPr bwMode="auto">
          <a:xfrm>
            <a:off x="539750" y="765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Line 27"/>
          <p:cNvSpPr>
            <a:spLocks noChangeShapeType="1"/>
          </p:cNvSpPr>
          <p:nvPr/>
        </p:nvSpPr>
        <p:spPr bwMode="auto">
          <a:xfrm>
            <a:off x="539750" y="109696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28"/>
          <p:cNvSpPr>
            <a:spLocks noChangeShapeType="1"/>
          </p:cNvSpPr>
          <p:nvPr/>
        </p:nvSpPr>
        <p:spPr bwMode="auto">
          <a:xfrm>
            <a:off x="533400" y="1752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9"/>
          <p:cNvSpPr>
            <a:spLocks noChangeShapeType="1"/>
          </p:cNvSpPr>
          <p:nvPr/>
        </p:nvSpPr>
        <p:spPr bwMode="auto">
          <a:xfrm>
            <a:off x="539750" y="14128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30"/>
          <p:cNvSpPr>
            <a:spLocks noChangeShapeType="1"/>
          </p:cNvSpPr>
          <p:nvPr/>
        </p:nvSpPr>
        <p:spPr bwMode="auto">
          <a:xfrm>
            <a:off x="539750" y="20605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31"/>
          <p:cNvSpPr>
            <a:spLocks noChangeShapeType="1"/>
          </p:cNvSpPr>
          <p:nvPr/>
        </p:nvSpPr>
        <p:spPr bwMode="auto">
          <a:xfrm>
            <a:off x="539750" y="24003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Line 32"/>
          <p:cNvSpPr>
            <a:spLocks noChangeShapeType="1"/>
          </p:cNvSpPr>
          <p:nvPr/>
        </p:nvSpPr>
        <p:spPr bwMode="auto">
          <a:xfrm flipV="1">
            <a:off x="1116013" y="476250"/>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192" name="Group 33"/>
          <p:cNvGrpSpPr>
            <a:grpSpLocks/>
          </p:cNvGrpSpPr>
          <p:nvPr/>
        </p:nvGrpSpPr>
        <p:grpSpPr bwMode="auto">
          <a:xfrm>
            <a:off x="4500563" y="3141663"/>
            <a:ext cx="1066800" cy="1079500"/>
            <a:chOff x="2971" y="1933"/>
            <a:chExt cx="536" cy="681"/>
          </a:xfrm>
        </p:grpSpPr>
        <p:sp>
          <p:nvSpPr>
            <p:cNvPr id="7203" name="Rectangle 34"/>
            <p:cNvSpPr>
              <a:spLocks noChangeArrowheads="1"/>
            </p:cNvSpPr>
            <p:nvPr/>
          </p:nvSpPr>
          <p:spPr bwMode="auto">
            <a:xfrm>
              <a:off x="2979" y="1933"/>
              <a:ext cx="528" cy="6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4" name="Line 35"/>
            <p:cNvSpPr>
              <a:spLocks noChangeShapeType="1"/>
            </p:cNvSpPr>
            <p:nvPr/>
          </p:nvSpPr>
          <p:spPr bwMode="auto">
            <a:xfrm>
              <a:off x="2971" y="2087"/>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 name="Line 36"/>
            <p:cNvSpPr>
              <a:spLocks noChangeShapeType="1"/>
            </p:cNvSpPr>
            <p:nvPr/>
          </p:nvSpPr>
          <p:spPr bwMode="auto">
            <a:xfrm>
              <a:off x="2979" y="2251"/>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 name="Line 37"/>
            <p:cNvSpPr>
              <a:spLocks noChangeShapeType="1"/>
            </p:cNvSpPr>
            <p:nvPr/>
          </p:nvSpPr>
          <p:spPr bwMode="auto">
            <a:xfrm>
              <a:off x="2979" y="243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193" name="Group 38"/>
          <p:cNvGrpSpPr>
            <a:grpSpLocks/>
          </p:cNvGrpSpPr>
          <p:nvPr/>
        </p:nvGrpSpPr>
        <p:grpSpPr bwMode="auto">
          <a:xfrm>
            <a:off x="3708400" y="80963"/>
            <a:ext cx="2016125" cy="2627312"/>
            <a:chOff x="2336" y="51"/>
            <a:chExt cx="1270" cy="1655"/>
          </a:xfrm>
        </p:grpSpPr>
        <p:sp>
          <p:nvSpPr>
            <p:cNvPr id="7194" name="Rectangle 39"/>
            <p:cNvSpPr>
              <a:spLocks noChangeArrowheads="1"/>
            </p:cNvSpPr>
            <p:nvPr/>
          </p:nvSpPr>
          <p:spPr bwMode="auto">
            <a:xfrm>
              <a:off x="2336" y="51"/>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195" name="Rectangle 40"/>
            <p:cNvSpPr>
              <a:spLocks noChangeArrowheads="1"/>
            </p:cNvSpPr>
            <p:nvPr/>
          </p:nvSpPr>
          <p:spPr bwMode="auto">
            <a:xfrm>
              <a:off x="2336" y="237"/>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196" name="Rectangle 41"/>
            <p:cNvSpPr>
              <a:spLocks noChangeArrowheads="1"/>
            </p:cNvSpPr>
            <p:nvPr/>
          </p:nvSpPr>
          <p:spPr bwMode="auto">
            <a:xfrm>
              <a:off x="2336" y="421"/>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197" name="Rectangle 42"/>
            <p:cNvSpPr>
              <a:spLocks noChangeArrowheads="1"/>
            </p:cNvSpPr>
            <p:nvPr/>
          </p:nvSpPr>
          <p:spPr bwMode="auto">
            <a:xfrm>
              <a:off x="2336" y="605"/>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a:latin typeface="Times New Roman" pitchFamily="18" charset="0"/>
              </a:endParaRPr>
            </a:p>
          </p:txBody>
        </p:sp>
        <p:sp>
          <p:nvSpPr>
            <p:cNvPr id="7198" name="Rectangle 43"/>
            <p:cNvSpPr>
              <a:spLocks noChangeArrowheads="1"/>
            </p:cNvSpPr>
            <p:nvPr/>
          </p:nvSpPr>
          <p:spPr bwMode="auto">
            <a:xfrm>
              <a:off x="2336" y="789"/>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199" name="Rectangle 44"/>
            <p:cNvSpPr>
              <a:spLocks noChangeArrowheads="1"/>
            </p:cNvSpPr>
            <p:nvPr/>
          </p:nvSpPr>
          <p:spPr bwMode="auto">
            <a:xfrm>
              <a:off x="2336" y="974"/>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200" name="Rectangle 45"/>
            <p:cNvSpPr>
              <a:spLocks noChangeArrowheads="1"/>
            </p:cNvSpPr>
            <p:nvPr/>
          </p:nvSpPr>
          <p:spPr bwMode="auto">
            <a:xfrm>
              <a:off x="2336" y="1159"/>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201" name="Rectangle 46"/>
            <p:cNvSpPr>
              <a:spLocks noChangeArrowheads="1"/>
            </p:cNvSpPr>
            <p:nvPr/>
          </p:nvSpPr>
          <p:spPr bwMode="auto">
            <a:xfrm>
              <a:off x="2336" y="133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sp>
          <p:nvSpPr>
            <p:cNvPr id="7202" name="Rectangle 47"/>
            <p:cNvSpPr>
              <a:spLocks noChangeArrowheads="1"/>
            </p:cNvSpPr>
            <p:nvPr/>
          </p:nvSpPr>
          <p:spPr bwMode="auto">
            <a:xfrm>
              <a:off x="2336" y="1522"/>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000">
                <a:latin typeface="Times New Roman" pitchFamily="18" charset="0"/>
              </a:endParaRPr>
            </a:p>
          </p:txBody>
        </p:sp>
      </p:grpSp>
      <p:sp>
        <p:nvSpPr>
          <p:cNvPr id="49"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7171"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2619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2"/>
          </p:nvPr>
        </p:nvSpPr>
        <p:spPr/>
        <p:txBody>
          <a:bodyPr/>
          <a:lstStyle/>
          <a:p>
            <a:pPr>
              <a:defRPr/>
            </a:pPr>
            <a:fld id="{952964F2-4C80-4542-BC3E-6A0D4C5CCCB0}" type="slidenum">
              <a:rPr lang="he-IL"/>
              <a:pPr>
                <a:defRPr/>
              </a:pPr>
              <a:t>8</a:t>
            </a:fld>
            <a:endParaRPr lang="en-US"/>
          </a:p>
        </p:txBody>
      </p:sp>
      <p:sp>
        <p:nvSpPr>
          <p:cNvPr id="8196" name="Rectangle 3"/>
          <p:cNvSpPr>
            <a:spLocks noChangeArrowheads="1"/>
          </p:cNvSpPr>
          <p:nvPr/>
        </p:nvSpPr>
        <p:spPr bwMode="auto">
          <a:xfrm>
            <a:off x="6588125" y="3213100"/>
            <a:ext cx="838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7" name="Text Box 4"/>
          <p:cNvSpPr txBox="1">
            <a:spLocks noChangeArrowheads="1"/>
          </p:cNvSpPr>
          <p:nvPr/>
        </p:nvSpPr>
        <p:spPr bwMode="auto">
          <a:xfrm>
            <a:off x="6659563" y="27813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8198" name="Text Box 5"/>
          <p:cNvSpPr txBox="1">
            <a:spLocks noChangeArrowheads="1"/>
          </p:cNvSpPr>
          <p:nvPr/>
        </p:nvSpPr>
        <p:spPr bwMode="auto">
          <a:xfrm>
            <a:off x="4419600" y="2147887"/>
            <a:ext cx="487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dirty="0">
                <a:latin typeface="Times New Roman" pitchFamily="18" charset="0"/>
                <a:cs typeface="Times New Roman" pitchFamily="18" charset="0"/>
              </a:rPr>
              <a:t>RS</a:t>
            </a:r>
          </a:p>
        </p:txBody>
      </p:sp>
      <p:sp>
        <p:nvSpPr>
          <p:cNvPr id="8200" name="Oval 7"/>
          <p:cNvSpPr>
            <a:spLocks noChangeArrowheads="1"/>
          </p:cNvSpPr>
          <p:nvPr/>
        </p:nvSpPr>
        <p:spPr bwMode="auto">
          <a:xfrm>
            <a:off x="3779838" y="4508500"/>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Text Box 8"/>
          <p:cNvSpPr txBox="1">
            <a:spLocks noChangeArrowheads="1"/>
          </p:cNvSpPr>
          <p:nvPr/>
        </p:nvSpPr>
        <p:spPr bwMode="auto">
          <a:xfrm>
            <a:off x="7235825" y="4724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8202" name="Rectangle 9"/>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3" name="Text Box 10"/>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sp>
        <p:nvSpPr>
          <p:cNvPr id="8204" name="Rectangle 11"/>
          <p:cNvSpPr>
            <a:spLocks noChangeArrowheads="1"/>
          </p:cNvSpPr>
          <p:nvPr/>
        </p:nvSpPr>
        <p:spPr bwMode="auto">
          <a:xfrm>
            <a:off x="1143000" y="3805237"/>
            <a:ext cx="19050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5" name="Line 12"/>
          <p:cNvSpPr>
            <a:spLocks noChangeShapeType="1"/>
          </p:cNvSpPr>
          <p:nvPr/>
        </p:nvSpPr>
        <p:spPr bwMode="auto">
          <a:xfrm>
            <a:off x="1143000" y="409575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13"/>
          <p:cNvSpPr>
            <a:spLocks noChangeShapeType="1"/>
          </p:cNvSpPr>
          <p:nvPr/>
        </p:nvSpPr>
        <p:spPr bwMode="auto">
          <a:xfrm>
            <a:off x="1143000" y="438467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Line 14"/>
          <p:cNvSpPr>
            <a:spLocks noChangeShapeType="1"/>
          </p:cNvSpPr>
          <p:nvPr/>
        </p:nvSpPr>
        <p:spPr bwMode="auto">
          <a:xfrm>
            <a:off x="1143000" y="4672012"/>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15"/>
          <p:cNvSpPr>
            <a:spLocks noChangeShapeType="1"/>
          </p:cNvSpPr>
          <p:nvPr/>
        </p:nvSpPr>
        <p:spPr bwMode="auto">
          <a:xfrm>
            <a:off x="1143000" y="495935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16"/>
          <p:cNvSpPr>
            <a:spLocks noChangeShapeType="1"/>
          </p:cNvSpPr>
          <p:nvPr/>
        </p:nvSpPr>
        <p:spPr bwMode="auto">
          <a:xfrm>
            <a:off x="1143000" y="524827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17"/>
          <p:cNvSpPr>
            <a:spLocks noChangeShapeType="1"/>
          </p:cNvSpPr>
          <p:nvPr/>
        </p:nvSpPr>
        <p:spPr bwMode="auto">
          <a:xfrm>
            <a:off x="1143000" y="5535612"/>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18"/>
          <p:cNvSpPr>
            <a:spLocks noChangeShapeType="1"/>
          </p:cNvSpPr>
          <p:nvPr/>
        </p:nvSpPr>
        <p:spPr bwMode="auto">
          <a:xfrm>
            <a:off x="1143000" y="5824537"/>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19"/>
          <p:cNvSpPr>
            <a:spLocks noChangeShapeType="1"/>
          </p:cNvSpPr>
          <p:nvPr/>
        </p:nvSpPr>
        <p:spPr bwMode="auto">
          <a:xfrm>
            <a:off x="1143000" y="611187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20"/>
          <p:cNvSpPr>
            <a:spLocks noChangeShapeType="1"/>
          </p:cNvSpPr>
          <p:nvPr/>
        </p:nvSpPr>
        <p:spPr bwMode="auto">
          <a:xfrm>
            <a:off x="2439987" y="381000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Line 21"/>
          <p:cNvSpPr>
            <a:spLocks noChangeShapeType="1"/>
          </p:cNvSpPr>
          <p:nvPr/>
        </p:nvSpPr>
        <p:spPr bwMode="auto">
          <a:xfrm>
            <a:off x="6588125" y="35004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Rectangle 22"/>
          <p:cNvSpPr>
            <a:spLocks noChangeArrowheads="1"/>
          </p:cNvSpPr>
          <p:nvPr/>
        </p:nvSpPr>
        <p:spPr bwMode="auto">
          <a:xfrm>
            <a:off x="533400" y="476250"/>
            <a:ext cx="1447800" cy="22320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6" name="Text Box 23"/>
          <p:cNvSpPr txBox="1">
            <a:spLocks noChangeArrowheads="1"/>
          </p:cNvSpPr>
          <p:nvPr/>
        </p:nvSpPr>
        <p:spPr bwMode="auto">
          <a:xfrm>
            <a:off x="971550" y="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sp>
        <p:nvSpPr>
          <p:cNvPr id="8217" name="Text Box 24"/>
          <p:cNvSpPr txBox="1">
            <a:spLocks noChangeArrowheads="1"/>
          </p:cNvSpPr>
          <p:nvPr/>
        </p:nvSpPr>
        <p:spPr bwMode="auto">
          <a:xfrm>
            <a:off x="611188" y="476250"/>
            <a:ext cx="6096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a:p>
            <a:pPr algn="l" eaLnBrk="1" hangingPunct="1">
              <a:spcBef>
                <a:spcPct val="50000"/>
              </a:spcBef>
            </a:pPr>
            <a:r>
              <a:rPr lang="en-US" sz="1400">
                <a:latin typeface="Times New Roman" pitchFamily="18" charset="0"/>
                <a:cs typeface="Times New Roman" pitchFamily="18" charset="0"/>
              </a:rPr>
              <a:t>R7</a:t>
            </a:r>
          </a:p>
        </p:txBody>
      </p:sp>
      <p:sp>
        <p:nvSpPr>
          <p:cNvPr id="8218" name="Line 25"/>
          <p:cNvSpPr>
            <a:spLocks noChangeShapeType="1"/>
          </p:cNvSpPr>
          <p:nvPr/>
        </p:nvSpPr>
        <p:spPr bwMode="auto">
          <a:xfrm>
            <a:off x="539750" y="765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9" name="Line 26"/>
          <p:cNvSpPr>
            <a:spLocks noChangeShapeType="1"/>
          </p:cNvSpPr>
          <p:nvPr/>
        </p:nvSpPr>
        <p:spPr bwMode="auto">
          <a:xfrm>
            <a:off x="539750" y="109696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0" name="Line 27"/>
          <p:cNvSpPr>
            <a:spLocks noChangeShapeType="1"/>
          </p:cNvSpPr>
          <p:nvPr/>
        </p:nvSpPr>
        <p:spPr bwMode="auto">
          <a:xfrm>
            <a:off x="533400" y="1752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1" name="Line 28"/>
          <p:cNvSpPr>
            <a:spLocks noChangeShapeType="1"/>
          </p:cNvSpPr>
          <p:nvPr/>
        </p:nvSpPr>
        <p:spPr bwMode="auto">
          <a:xfrm>
            <a:off x="539750" y="14128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29"/>
          <p:cNvSpPr>
            <a:spLocks noChangeShapeType="1"/>
          </p:cNvSpPr>
          <p:nvPr/>
        </p:nvSpPr>
        <p:spPr bwMode="auto">
          <a:xfrm>
            <a:off x="539750" y="20605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Line 30"/>
          <p:cNvSpPr>
            <a:spLocks noChangeShapeType="1"/>
          </p:cNvSpPr>
          <p:nvPr/>
        </p:nvSpPr>
        <p:spPr bwMode="auto">
          <a:xfrm>
            <a:off x="539750" y="24003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4" name="Line 31"/>
          <p:cNvSpPr>
            <a:spLocks noChangeShapeType="1"/>
          </p:cNvSpPr>
          <p:nvPr/>
        </p:nvSpPr>
        <p:spPr bwMode="auto">
          <a:xfrm flipV="1">
            <a:off x="1116013" y="476250"/>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25" name="Group 32"/>
          <p:cNvGrpSpPr>
            <a:grpSpLocks/>
          </p:cNvGrpSpPr>
          <p:nvPr/>
        </p:nvGrpSpPr>
        <p:grpSpPr bwMode="auto">
          <a:xfrm>
            <a:off x="4114800" y="2424113"/>
            <a:ext cx="1066800" cy="1079500"/>
            <a:chOff x="2971" y="1933"/>
            <a:chExt cx="536" cy="681"/>
          </a:xfrm>
        </p:grpSpPr>
        <p:sp>
          <p:nvSpPr>
            <p:cNvPr id="8233" name="Rectangle 33"/>
            <p:cNvSpPr>
              <a:spLocks noChangeArrowheads="1"/>
            </p:cNvSpPr>
            <p:nvPr/>
          </p:nvSpPr>
          <p:spPr bwMode="auto">
            <a:xfrm>
              <a:off x="2979" y="1933"/>
              <a:ext cx="528" cy="6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34" name="Line 34"/>
            <p:cNvSpPr>
              <a:spLocks noChangeShapeType="1"/>
            </p:cNvSpPr>
            <p:nvPr/>
          </p:nvSpPr>
          <p:spPr bwMode="auto">
            <a:xfrm>
              <a:off x="2971" y="2087"/>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5" name="Line 35"/>
            <p:cNvSpPr>
              <a:spLocks noChangeShapeType="1"/>
            </p:cNvSpPr>
            <p:nvPr/>
          </p:nvSpPr>
          <p:spPr bwMode="auto">
            <a:xfrm>
              <a:off x="2979" y="2251"/>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6" name="Line 36"/>
            <p:cNvSpPr>
              <a:spLocks noChangeShapeType="1"/>
            </p:cNvSpPr>
            <p:nvPr/>
          </p:nvSpPr>
          <p:spPr bwMode="auto">
            <a:xfrm>
              <a:off x="2979" y="243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6" name="Group 37"/>
          <p:cNvGrpSpPr>
            <a:grpSpLocks/>
          </p:cNvGrpSpPr>
          <p:nvPr/>
        </p:nvGrpSpPr>
        <p:grpSpPr bwMode="auto">
          <a:xfrm>
            <a:off x="3708400" y="333376"/>
            <a:ext cx="2016125" cy="1747839"/>
            <a:chOff x="2336" y="605"/>
            <a:chExt cx="1270" cy="1101"/>
          </a:xfrm>
        </p:grpSpPr>
        <p:sp>
          <p:nvSpPr>
            <p:cNvPr id="8227" name="Rectangle 38"/>
            <p:cNvSpPr>
              <a:spLocks noChangeArrowheads="1"/>
            </p:cNvSpPr>
            <p:nvPr/>
          </p:nvSpPr>
          <p:spPr bwMode="auto">
            <a:xfrm>
              <a:off x="2336" y="605"/>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228" name="Rectangle 39"/>
            <p:cNvSpPr>
              <a:spLocks noChangeArrowheads="1"/>
            </p:cNvSpPr>
            <p:nvPr/>
          </p:nvSpPr>
          <p:spPr bwMode="auto">
            <a:xfrm>
              <a:off x="2336" y="789"/>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229" name="Rectangle 40"/>
            <p:cNvSpPr>
              <a:spLocks noChangeArrowheads="1"/>
            </p:cNvSpPr>
            <p:nvPr/>
          </p:nvSpPr>
          <p:spPr bwMode="auto">
            <a:xfrm>
              <a:off x="2336" y="974"/>
              <a:ext cx="1270"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230" name="Rectangle 41"/>
            <p:cNvSpPr>
              <a:spLocks noChangeArrowheads="1"/>
            </p:cNvSpPr>
            <p:nvPr/>
          </p:nvSpPr>
          <p:spPr bwMode="auto">
            <a:xfrm>
              <a:off x="2336" y="1159"/>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8231" name="Rectangle 42"/>
            <p:cNvSpPr>
              <a:spLocks noChangeArrowheads="1"/>
            </p:cNvSpPr>
            <p:nvPr/>
          </p:nvSpPr>
          <p:spPr bwMode="auto">
            <a:xfrm>
              <a:off x="2336" y="1338"/>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a:solidFill>
                    <a:srgbClr val="FF3300"/>
                  </a:solidFill>
                  <a:latin typeface="Times New Roman" pitchFamily="18" charset="0"/>
                </a:rPr>
                <a:t>Sub </a:t>
              </a:r>
              <a:r>
                <a:rPr lang="en-US" sz="1600" dirty="0" smtClean="0">
                  <a:solidFill>
                    <a:srgbClr val="FF3300"/>
                  </a:solidFill>
                  <a:latin typeface="Times New Roman" pitchFamily="18" charset="0"/>
                </a:rPr>
                <a:t>  R1,R1,R1</a:t>
              </a:r>
              <a:endParaRPr lang="en-US" sz="1600" dirty="0">
                <a:solidFill>
                  <a:srgbClr val="FF3300"/>
                </a:solidFill>
                <a:latin typeface="Times New Roman" pitchFamily="18" charset="0"/>
              </a:endParaRPr>
            </a:p>
          </p:txBody>
        </p:sp>
        <p:sp>
          <p:nvSpPr>
            <p:cNvPr id="8232" name="Rectangle 43"/>
            <p:cNvSpPr>
              <a:spLocks noChangeArrowheads="1"/>
            </p:cNvSpPr>
            <p:nvPr/>
          </p:nvSpPr>
          <p:spPr bwMode="auto">
            <a:xfrm>
              <a:off x="2336" y="1522"/>
              <a:ext cx="1270" cy="1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R10,R0,100</a:t>
              </a:r>
              <a:endParaRPr lang="en-US" sz="1600" dirty="0">
                <a:solidFill>
                  <a:srgbClr val="FF3300"/>
                </a:solidFill>
                <a:latin typeface="Times New Roman" pitchFamily="18" charset="0"/>
              </a:endParaRPr>
            </a:p>
          </p:txBody>
        </p:sp>
      </p:grpSp>
      <p:sp>
        <p:nvSpPr>
          <p:cNvPr id="45"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46"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48"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a:latin typeface="Times New Roman" pitchFamily="18" charset="0"/>
                <a:cs typeface="Times New Roman" pitchFamily="18" charset="0"/>
              </a:rPr>
              <a:t>ROB</a:t>
            </a:r>
          </a:p>
        </p:txBody>
      </p:sp>
      <p:grpSp>
        <p:nvGrpSpPr>
          <p:cNvPr id="2" name="Group 1"/>
          <p:cNvGrpSpPr/>
          <p:nvPr/>
        </p:nvGrpSpPr>
        <p:grpSpPr>
          <a:xfrm>
            <a:off x="685800" y="3776246"/>
            <a:ext cx="335186" cy="2658308"/>
            <a:chOff x="685800" y="3776246"/>
            <a:chExt cx="335186" cy="2658308"/>
          </a:xfrm>
        </p:grpSpPr>
        <p:sp>
          <p:nvSpPr>
            <p:cNvPr id="49"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50"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51"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52"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53"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54"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55"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56"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57"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3" name="TextBox 2"/>
          <p:cNvSpPr txBox="1"/>
          <p:nvPr/>
        </p:nvSpPr>
        <p:spPr>
          <a:xfrm>
            <a:off x="6144573" y="76200"/>
            <a:ext cx="1018227" cy="369332"/>
          </a:xfrm>
          <a:prstGeom prst="rect">
            <a:avLst/>
          </a:prstGeom>
          <a:noFill/>
        </p:spPr>
        <p:txBody>
          <a:bodyPr wrap="none" rtlCol="0">
            <a:spAutoFit/>
          </a:bodyPr>
          <a:lstStyle/>
          <a:p>
            <a:pPr algn="l" rtl="1"/>
            <a:r>
              <a:rPr lang="en-US" dirty="0" smtClean="0">
                <a:solidFill>
                  <a:srgbClr val="3333CC"/>
                </a:solidFill>
              </a:rPr>
              <a:t>Cycle: 1</a:t>
            </a:r>
            <a:endParaRPr lang="en-US" dirty="0">
              <a:solidFill>
                <a:srgbClr val="3333CC"/>
              </a:solidFill>
            </a:endParaRPr>
          </a:p>
        </p:txBody>
      </p:sp>
    </p:spTree>
    <p:extLst>
      <p:ext uri="{BB962C8B-B14F-4D97-AF65-F5344CB8AC3E}">
        <p14:creationId xmlns:p14="http://schemas.microsoft.com/office/powerpoint/2010/main" val="1334495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3"/>
          <p:cNvSpPr>
            <a:spLocks noGrp="1"/>
          </p:cNvSpPr>
          <p:nvPr>
            <p:ph type="sldNum" sz="quarter" idx="12"/>
          </p:nvPr>
        </p:nvSpPr>
        <p:spPr/>
        <p:txBody>
          <a:bodyPr/>
          <a:lstStyle/>
          <a:p>
            <a:pPr>
              <a:defRPr/>
            </a:pPr>
            <a:fld id="{AAD6FA6A-BD59-4747-8E61-1173D7D1240E}" type="slidenum">
              <a:rPr lang="he-IL"/>
              <a:pPr>
                <a:defRPr/>
              </a:pPr>
              <a:t>9</a:t>
            </a:fld>
            <a:endParaRPr lang="en-US"/>
          </a:p>
        </p:txBody>
      </p:sp>
      <p:sp>
        <p:nvSpPr>
          <p:cNvPr id="9220" name="Rectangle 3"/>
          <p:cNvSpPr>
            <a:spLocks noChangeArrowheads="1"/>
          </p:cNvSpPr>
          <p:nvPr/>
        </p:nvSpPr>
        <p:spPr bwMode="auto">
          <a:xfrm>
            <a:off x="6588125" y="3213100"/>
            <a:ext cx="838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1" name="Text Box 4"/>
          <p:cNvSpPr txBox="1">
            <a:spLocks noChangeArrowheads="1"/>
          </p:cNvSpPr>
          <p:nvPr/>
        </p:nvSpPr>
        <p:spPr bwMode="auto">
          <a:xfrm>
            <a:off x="6659563" y="27813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latin typeface="Times New Roman" pitchFamily="18" charset="0"/>
                <a:cs typeface="Times New Roman" pitchFamily="18" charset="0"/>
              </a:rPr>
              <a:t>MOB</a:t>
            </a:r>
          </a:p>
        </p:txBody>
      </p:sp>
      <p:sp>
        <p:nvSpPr>
          <p:cNvPr id="9223" name="Oval 6"/>
          <p:cNvSpPr>
            <a:spLocks noChangeArrowheads="1"/>
          </p:cNvSpPr>
          <p:nvPr/>
        </p:nvSpPr>
        <p:spPr bwMode="auto">
          <a:xfrm>
            <a:off x="3779838" y="4746625"/>
            <a:ext cx="3276600" cy="9144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4" name="Text Box 7"/>
          <p:cNvSpPr txBox="1">
            <a:spLocks noChangeArrowheads="1"/>
          </p:cNvSpPr>
          <p:nvPr/>
        </p:nvSpPr>
        <p:spPr bwMode="auto">
          <a:xfrm>
            <a:off x="7235825" y="49879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Execute</a:t>
            </a:r>
          </a:p>
        </p:txBody>
      </p:sp>
      <p:sp>
        <p:nvSpPr>
          <p:cNvPr id="9225" name="Rectangle 8"/>
          <p:cNvSpPr>
            <a:spLocks noChangeArrowheads="1"/>
          </p:cNvSpPr>
          <p:nvPr/>
        </p:nvSpPr>
        <p:spPr bwMode="auto">
          <a:xfrm>
            <a:off x="3779838" y="5876925"/>
            <a:ext cx="3505200" cy="685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6" name="Text Box 9"/>
          <p:cNvSpPr txBox="1">
            <a:spLocks noChangeArrowheads="1"/>
          </p:cNvSpPr>
          <p:nvPr/>
        </p:nvSpPr>
        <p:spPr bwMode="auto">
          <a:xfrm>
            <a:off x="7451725" y="60928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a:latin typeface="Times New Roman" pitchFamily="18" charset="0"/>
                <a:cs typeface="Times New Roman" pitchFamily="18" charset="0"/>
              </a:rPr>
              <a:t>Retire</a:t>
            </a:r>
          </a:p>
        </p:txBody>
      </p:sp>
      <p:grpSp>
        <p:nvGrpSpPr>
          <p:cNvPr id="9227" name="Group 10"/>
          <p:cNvGrpSpPr>
            <a:grpSpLocks/>
          </p:cNvGrpSpPr>
          <p:nvPr/>
        </p:nvGrpSpPr>
        <p:grpSpPr bwMode="auto">
          <a:xfrm>
            <a:off x="625475" y="3803650"/>
            <a:ext cx="2408238" cy="2595563"/>
            <a:chOff x="340" y="2296"/>
            <a:chExt cx="1517" cy="1635"/>
          </a:xfrm>
        </p:grpSpPr>
        <p:sp>
          <p:nvSpPr>
            <p:cNvPr id="9264" name="Rectangle 11"/>
            <p:cNvSpPr>
              <a:spLocks noChangeArrowheads="1"/>
            </p:cNvSpPr>
            <p:nvPr/>
          </p:nvSpPr>
          <p:spPr bwMode="auto">
            <a:xfrm>
              <a:off x="340" y="2296"/>
              <a:ext cx="1517"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5" name="Line 12"/>
            <p:cNvSpPr>
              <a:spLocks noChangeShapeType="1"/>
            </p:cNvSpPr>
            <p:nvPr/>
          </p:nvSpPr>
          <p:spPr bwMode="auto">
            <a:xfrm>
              <a:off x="340" y="247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13"/>
            <p:cNvSpPr>
              <a:spLocks noChangeShapeType="1"/>
            </p:cNvSpPr>
            <p:nvPr/>
          </p:nvSpPr>
          <p:spPr bwMode="auto">
            <a:xfrm>
              <a:off x="340" y="2659"/>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Line 14"/>
            <p:cNvSpPr>
              <a:spLocks noChangeShapeType="1"/>
            </p:cNvSpPr>
            <p:nvPr/>
          </p:nvSpPr>
          <p:spPr bwMode="auto">
            <a:xfrm>
              <a:off x="340" y="2840"/>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8" name="Line 15"/>
            <p:cNvSpPr>
              <a:spLocks noChangeShapeType="1"/>
            </p:cNvSpPr>
            <p:nvPr/>
          </p:nvSpPr>
          <p:spPr bwMode="auto">
            <a:xfrm>
              <a:off x="340" y="3022"/>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9" name="Line 16"/>
            <p:cNvSpPr>
              <a:spLocks noChangeShapeType="1"/>
            </p:cNvSpPr>
            <p:nvPr/>
          </p:nvSpPr>
          <p:spPr bwMode="auto">
            <a:xfrm>
              <a:off x="340" y="3203"/>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0" name="Line 17"/>
            <p:cNvSpPr>
              <a:spLocks noChangeShapeType="1"/>
            </p:cNvSpPr>
            <p:nvPr/>
          </p:nvSpPr>
          <p:spPr bwMode="auto">
            <a:xfrm>
              <a:off x="340" y="3385"/>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1" name="Line 18"/>
            <p:cNvSpPr>
              <a:spLocks noChangeShapeType="1"/>
            </p:cNvSpPr>
            <p:nvPr/>
          </p:nvSpPr>
          <p:spPr bwMode="auto">
            <a:xfrm>
              <a:off x="340" y="3566"/>
              <a:ext cx="151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2" name="Line 19"/>
            <p:cNvSpPr>
              <a:spLocks noChangeShapeType="1"/>
            </p:cNvSpPr>
            <p:nvPr/>
          </p:nvSpPr>
          <p:spPr bwMode="auto">
            <a:xfrm>
              <a:off x="340" y="3748"/>
              <a:ext cx="15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3" name="Line 20"/>
            <p:cNvSpPr>
              <a:spLocks noChangeShapeType="1"/>
            </p:cNvSpPr>
            <p:nvPr/>
          </p:nvSpPr>
          <p:spPr bwMode="auto">
            <a:xfrm>
              <a:off x="1474" y="2299"/>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28" name="Line 21"/>
          <p:cNvSpPr>
            <a:spLocks noChangeShapeType="1"/>
          </p:cNvSpPr>
          <p:nvPr/>
        </p:nvSpPr>
        <p:spPr bwMode="auto">
          <a:xfrm>
            <a:off x="6588125" y="35004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Text Box 22"/>
          <p:cNvSpPr txBox="1">
            <a:spLocks noChangeArrowheads="1"/>
          </p:cNvSpPr>
          <p:nvPr/>
        </p:nvSpPr>
        <p:spPr bwMode="auto">
          <a:xfrm>
            <a:off x="971550" y="-26988"/>
            <a:ext cx="693738"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a:latin typeface="Times New Roman" pitchFamily="18" charset="0"/>
                <a:cs typeface="Times New Roman" pitchFamily="18" charset="0"/>
              </a:rPr>
              <a:t>RAT</a:t>
            </a:r>
          </a:p>
        </p:txBody>
      </p:sp>
      <p:sp>
        <p:nvSpPr>
          <p:cNvPr id="9258" name="Rectangle 24"/>
          <p:cNvSpPr>
            <a:spLocks noChangeArrowheads="1"/>
          </p:cNvSpPr>
          <p:nvPr/>
        </p:nvSpPr>
        <p:spPr bwMode="auto">
          <a:xfrm>
            <a:off x="3708400" y="160338"/>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9259" name="Rectangle 25"/>
          <p:cNvSpPr>
            <a:spLocks noChangeArrowheads="1"/>
          </p:cNvSpPr>
          <p:nvPr/>
        </p:nvSpPr>
        <p:spPr bwMode="auto">
          <a:xfrm>
            <a:off x="3708400" y="452438"/>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9260" name="Rectangle 26"/>
          <p:cNvSpPr>
            <a:spLocks noChangeArrowheads="1"/>
          </p:cNvSpPr>
          <p:nvPr/>
        </p:nvSpPr>
        <p:spPr bwMode="auto">
          <a:xfrm>
            <a:off x="3708400" y="744538"/>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9261" name="Rectangle 27"/>
          <p:cNvSpPr>
            <a:spLocks noChangeArrowheads="1"/>
          </p:cNvSpPr>
          <p:nvPr/>
        </p:nvSpPr>
        <p:spPr bwMode="auto">
          <a:xfrm>
            <a:off x="3708400" y="1036638"/>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1600">
              <a:latin typeface="Times New Roman" pitchFamily="18" charset="0"/>
            </a:endParaRPr>
          </a:p>
        </p:txBody>
      </p:sp>
      <p:sp>
        <p:nvSpPr>
          <p:cNvPr id="9262" name="Rectangle 28"/>
          <p:cNvSpPr>
            <a:spLocks noChangeArrowheads="1"/>
          </p:cNvSpPr>
          <p:nvPr/>
        </p:nvSpPr>
        <p:spPr bwMode="auto">
          <a:xfrm>
            <a:off x="3708400" y="1330326"/>
            <a:ext cx="2016125" cy="29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endParaRPr lang="en-US" sz="1600" dirty="0">
              <a:solidFill>
                <a:srgbClr val="FF3300"/>
              </a:solidFill>
              <a:latin typeface="Times New Roman" pitchFamily="18" charset="0"/>
            </a:endParaRPr>
          </a:p>
        </p:txBody>
      </p:sp>
      <p:sp>
        <p:nvSpPr>
          <p:cNvPr id="9263" name="Rectangle 29"/>
          <p:cNvSpPr>
            <a:spLocks noChangeArrowheads="1"/>
          </p:cNvSpPr>
          <p:nvPr/>
        </p:nvSpPr>
        <p:spPr bwMode="auto">
          <a:xfrm>
            <a:off x="3708400" y="1624013"/>
            <a:ext cx="2016125" cy="29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endParaRPr lang="en-US" sz="1600" dirty="0">
              <a:solidFill>
                <a:srgbClr val="FF3300"/>
              </a:solidFill>
              <a:latin typeface="Times New Roman" pitchFamily="18" charset="0"/>
            </a:endParaRPr>
          </a:p>
        </p:txBody>
      </p:sp>
      <p:sp>
        <p:nvSpPr>
          <p:cNvPr id="9231" name="Text Box 30"/>
          <p:cNvSpPr txBox="1">
            <a:spLocks noChangeArrowheads="1"/>
          </p:cNvSpPr>
          <p:nvPr/>
        </p:nvSpPr>
        <p:spPr bwMode="auto">
          <a:xfrm>
            <a:off x="609600" y="3810000"/>
            <a:ext cx="160316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err="1">
                <a:solidFill>
                  <a:srgbClr val="FF3300"/>
                </a:solidFill>
              </a:rPr>
              <a:t>Addi</a:t>
            </a:r>
            <a:r>
              <a:rPr lang="en-US" sz="1400" dirty="0">
                <a:solidFill>
                  <a:srgbClr val="FF3300"/>
                </a:solidFill>
              </a:rPr>
              <a:t> R10,R0,100</a:t>
            </a:r>
          </a:p>
        </p:txBody>
      </p:sp>
      <p:sp>
        <p:nvSpPr>
          <p:cNvPr id="9232" name="Rectangle 31"/>
          <p:cNvSpPr>
            <a:spLocks noChangeArrowheads="1"/>
          </p:cNvSpPr>
          <p:nvPr/>
        </p:nvSpPr>
        <p:spPr bwMode="auto">
          <a:xfrm>
            <a:off x="533400" y="331788"/>
            <a:ext cx="1447800" cy="33131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3" name="Text Box 32"/>
          <p:cNvSpPr txBox="1">
            <a:spLocks noChangeArrowheads="1"/>
          </p:cNvSpPr>
          <p:nvPr/>
        </p:nvSpPr>
        <p:spPr bwMode="auto">
          <a:xfrm>
            <a:off x="611188" y="331788"/>
            <a:ext cx="609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R1</a:t>
            </a:r>
          </a:p>
          <a:p>
            <a:pPr algn="l" eaLnBrk="1" hangingPunct="1">
              <a:spcBef>
                <a:spcPct val="50000"/>
              </a:spcBef>
            </a:pPr>
            <a:r>
              <a:rPr lang="en-US" sz="1400">
                <a:latin typeface="Times New Roman" pitchFamily="18" charset="0"/>
                <a:cs typeface="Times New Roman" pitchFamily="18" charset="0"/>
              </a:rPr>
              <a:t>R2</a:t>
            </a:r>
          </a:p>
          <a:p>
            <a:pPr algn="l" eaLnBrk="1" hangingPunct="1">
              <a:spcBef>
                <a:spcPct val="50000"/>
              </a:spcBef>
            </a:pPr>
            <a:r>
              <a:rPr lang="en-US" sz="1400">
                <a:latin typeface="Times New Roman" pitchFamily="18" charset="0"/>
                <a:cs typeface="Times New Roman" pitchFamily="18" charset="0"/>
              </a:rPr>
              <a:t>R3</a:t>
            </a:r>
          </a:p>
          <a:p>
            <a:pPr algn="l" eaLnBrk="1" hangingPunct="1">
              <a:spcBef>
                <a:spcPct val="50000"/>
              </a:spcBef>
            </a:pPr>
            <a:r>
              <a:rPr lang="en-US" sz="1400">
                <a:latin typeface="Times New Roman" pitchFamily="18" charset="0"/>
                <a:cs typeface="Times New Roman" pitchFamily="18" charset="0"/>
              </a:rPr>
              <a:t>R4</a:t>
            </a:r>
          </a:p>
          <a:p>
            <a:pPr algn="l" eaLnBrk="1" hangingPunct="1">
              <a:spcBef>
                <a:spcPct val="50000"/>
              </a:spcBef>
            </a:pPr>
            <a:r>
              <a:rPr lang="en-US" sz="1400">
                <a:latin typeface="Times New Roman" pitchFamily="18" charset="0"/>
                <a:cs typeface="Times New Roman" pitchFamily="18" charset="0"/>
              </a:rPr>
              <a:t>R5</a:t>
            </a:r>
          </a:p>
          <a:p>
            <a:pPr algn="l" eaLnBrk="1" hangingPunct="1">
              <a:spcBef>
                <a:spcPct val="50000"/>
              </a:spcBef>
            </a:pPr>
            <a:r>
              <a:rPr lang="en-US" sz="1400">
                <a:latin typeface="Times New Roman" pitchFamily="18" charset="0"/>
                <a:cs typeface="Times New Roman" pitchFamily="18" charset="0"/>
              </a:rPr>
              <a:t>R6</a:t>
            </a:r>
          </a:p>
        </p:txBody>
      </p:sp>
      <p:sp>
        <p:nvSpPr>
          <p:cNvPr id="9234" name="Line 33"/>
          <p:cNvSpPr>
            <a:spLocks noChangeShapeType="1"/>
          </p:cNvSpPr>
          <p:nvPr/>
        </p:nvSpPr>
        <p:spPr bwMode="auto">
          <a:xfrm>
            <a:off x="539750" y="6207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34"/>
          <p:cNvSpPr>
            <a:spLocks noChangeShapeType="1"/>
          </p:cNvSpPr>
          <p:nvPr/>
        </p:nvSpPr>
        <p:spPr bwMode="auto">
          <a:xfrm>
            <a:off x="539750" y="9525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Line 35"/>
          <p:cNvSpPr>
            <a:spLocks noChangeShapeType="1"/>
          </p:cNvSpPr>
          <p:nvPr/>
        </p:nvSpPr>
        <p:spPr bwMode="auto">
          <a:xfrm>
            <a:off x="533400" y="16081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36"/>
          <p:cNvSpPr>
            <a:spLocks noChangeShapeType="1"/>
          </p:cNvSpPr>
          <p:nvPr/>
        </p:nvSpPr>
        <p:spPr bwMode="auto">
          <a:xfrm>
            <a:off x="539750" y="12684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37"/>
          <p:cNvSpPr>
            <a:spLocks noChangeShapeType="1"/>
          </p:cNvSpPr>
          <p:nvPr/>
        </p:nvSpPr>
        <p:spPr bwMode="auto">
          <a:xfrm>
            <a:off x="539750" y="19161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38"/>
          <p:cNvSpPr>
            <a:spLocks noChangeShapeType="1"/>
          </p:cNvSpPr>
          <p:nvPr/>
        </p:nvSpPr>
        <p:spPr bwMode="auto">
          <a:xfrm>
            <a:off x="539750" y="22558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39"/>
          <p:cNvSpPr>
            <a:spLocks noChangeShapeType="1"/>
          </p:cNvSpPr>
          <p:nvPr/>
        </p:nvSpPr>
        <p:spPr bwMode="auto">
          <a:xfrm flipV="1">
            <a:off x="1116013" y="331788"/>
            <a:ext cx="0" cy="331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40"/>
          <p:cNvSpPr>
            <a:spLocks noChangeShapeType="1"/>
          </p:cNvSpPr>
          <p:nvPr/>
        </p:nvSpPr>
        <p:spPr bwMode="auto">
          <a:xfrm>
            <a:off x="539750" y="258921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41"/>
          <p:cNvSpPr>
            <a:spLocks noChangeShapeType="1"/>
          </p:cNvSpPr>
          <p:nvPr/>
        </p:nvSpPr>
        <p:spPr bwMode="auto">
          <a:xfrm>
            <a:off x="539750" y="292417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42"/>
          <p:cNvSpPr>
            <a:spLocks noChangeShapeType="1"/>
          </p:cNvSpPr>
          <p:nvPr/>
        </p:nvSpPr>
        <p:spPr bwMode="auto">
          <a:xfrm>
            <a:off x="539750" y="328453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Text Box 43"/>
          <p:cNvSpPr txBox="1">
            <a:spLocks noChangeArrowheads="1"/>
          </p:cNvSpPr>
          <p:nvPr/>
        </p:nvSpPr>
        <p:spPr bwMode="auto">
          <a:xfrm>
            <a:off x="611188" y="2311400"/>
            <a:ext cx="60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400">
                <a:latin typeface="Times New Roman" pitchFamily="18" charset="0"/>
                <a:cs typeface="Times New Roman" pitchFamily="18" charset="0"/>
              </a:rPr>
              <a:t>R7</a:t>
            </a:r>
          </a:p>
          <a:p>
            <a:pPr algn="l" eaLnBrk="1" hangingPunct="1">
              <a:spcBef>
                <a:spcPct val="50000"/>
              </a:spcBef>
            </a:pPr>
            <a:r>
              <a:rPr lang="en-US" sz="1400">
                <a:latin typeface="Times New Roman" pitchFamily="18" charset="0"/>
                <a:cs typeface="Times New Roman" pitchFamily="18" charset="0"/>
              </a:rPr>
              <a:t>R8</a:t>
            </a:r>
          </a:p>
          <a:p>
            <a:pPr algn="l" eaLnBrk="1" hangingPunct="1">
              <a:spcBef>
                <a:spcPct val="50000"/>
              </a:spcBef>
            </a:pPr>
            <a:r>
              <a:rPr lang="en-US" sz="1400">
                <a:latin typeface="Times New Roman" pitchFamily="18" charset="0"/>
                <a:cs typeface="Times New Roman" pitchFamily="18" charset="0"/>
              </a:rPr>
              <a:t>R9</a:t>
            </a:r>
          </a:p>
          <a:p>
            <a:pPr algn="l" eaLnBrk="1" hangingPunct="1">
              <a:spcBef>
                <a:spcPct val="50000"/>
              </a:spcBef>
            </a:pPr>
            <a:r>
              <a:rPr lang="en-US" sz="1400">
                <a:latin typeface="Times New Roman" pitchFamily="18" charset="0"/>
                <a:cs typeface="Times New Roman" pitchFamily="18" charset="0"/>
              </a:rPr>
              <a:t>R10</a:t>
            </a:r>
          </a:p>
        </p:txBody>
      </p:sp>
      <p:sp>
        <p:nvSpPr>
          <p:cNvPr id="9245" name="Rectangle 44"/>
          <p:cNvSpPr>
            <a:spLocks noChangeArrowheads="1"/>
          </p:cNvSpPr>
          <p:nvPr/>
        </p:nvSpPr>
        <p:spPr bwMode="auto">
          <a:xfrm>
            <a:off x="2445694" y="3733800"/>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err="1" smtClean="0">
                <a:solidFill>
                  <a:srgbClr val="FF3300"/>
                </a:solidFill>
                <a:latin typeface="Times New Roman" pitchFamily="18" charset="0"/>
              </a:rPr>
              <a:t>Inv</a:t>
            </a:r>
            <a:endParaRPr lang="en-US" sz="2000" dirty="0">
              <a:solidFill>
                <a:srgbClr val="FF3300"/>
              </a:solidFill>
              <a:latin typeface="Times New Roman" pitchFamily="18" charset="0"/>
            </a:endParaRPr>
          </a:p>
        </p:txBody>
      </p:sp>
      <p:sp>
        <p:nvSpPr>
          <p:cNvPr id="9246" name="Text Box 45"/>
          <p:cNvSpPr txBox="1">
            <a:spLocks noChangeArrowheads="1"/>
          </p:cNvSpPr>
          <p:nvPr/>
        </p:nvSpPr>
        <p:spPr bwMode="auto">
          <a:xfrm>
            <a:off x="4787900" y="21336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a:latin typeface="Times New Roman" pitchFamily="18" charset="0"/>
                <a:cs typeface="Times New Roman" pitchFamily="18" charset="0"/>
              </a:rPr>
              <a:t>RS</a:t>
            </a:r>
          </a:p>
        </p:txBody>
      </p:sp>
      <p:grpSp>
        <p:nvGrpSpPr>
          <p:cNvPr id="9247" name="Group 46"/>
          <p:cNvGrpSpPr>
            <a:grpSpLocks/>
          </p:cNvGrpSpPr>
          <p:nvPr/>
        </p:nvGrpSpPr>
        <p:grpSpPr bwMode="auto">
          <a:xfrm>
            <a:off x="4106862" y="2438400"/>
            <a:ext cx="1873250" cy="1441450"/>
            <a:chOff x="2744" y="1706"/>
            <a:chExt cx="726" cy="908"/>
          </a:xfrm>
        </p:grpSpPr>
        <p:sp>
          <p:nvSpPr>
            <p:cNvPr id="9254" name="Rectangle 47"/>
            <p:cNvSpPr>
              <a:spLocks noChangeArrowheads="1"/>
            </p:cNvSpPr>
            <p:nvPr/>
          </p:nvSpPr>
          <p:spPr bwMode="auto">
            <a:xfrm>
              <a:off x="2744" y="1706"/>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rtl="1"/>
              <a:endParaRPr lang="en-US" sz="2400">
                <a:latin typeface="Times New Roman" pitchFamily="18" charset="0"/>
              </a:endParaRPr>
            </a:p>
          </p:txBody>
        </p:sp>
        <p:sp>
          <p:nvSpPr>
            <p:cNvPr id="9255" name="Rectangle 48"/>
            <p:cNvSpPr>
              <a:spLocks noChangeArrowheads="1"/>
            </p:cNvSpPr>
            <p:nvPr/>
          </p:nvSpPr>
          <p:spPr bwMode="auto">
            <a:xfrm>
              <a:off x="2744" y="1933"/>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6" name="Rectangle 49"/>
            <p:cNvSpPr>
              <a:spLocks noChangeArrowheads="1"/>
            </p:cNvSpPr>
            <p:nvPr/>
          </p:nvSpPr>
          <p:spPr bwMode="auto">
            <a:xfrm>
              <a:off x="2744" y="2160"/>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7" name="Rectangle 50"/>
            <p:cNvSpPr>
              <a:spLocks noChangeArrowheads="1"/>
            </p:cNvSpPr>
            <p:nvPr/>
          </p:nvSpPr>
          <p:spPr bwMode="auto">
            <a:xfrm>
              <a:off x="2744" y="2387"/>
              <a:ext cx="72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248" name="Rectangle 51"/>
          <p:cNvSpPr>
            <a:spLocks noChangeArrowheads="1"/>
          </p:cNvSpPr>
          <p:nvPr/>
        </p:nvSpPr>
        <p:spPr bwMode="auto">
          <a:xfrm>
            <a:off x="4038600" y="2438400"/>
            <a:ext cx="1664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b="1" dirty="0">
                <a:solidFill>
                  <a:srgbClr val="FF3300"/>
                </a:solidFill>
                <a:latin typeface="Times New Roman" pitchFamily="18" charset="0"/>
              </a:rPr>
              <a:t>RB0</a:t>
            </a:r>
            <a:r>
              <a:rPr lang="en-US" b="1" dirty="0" smtClean="0">
                <a:solidFill>
                  <a:srgbClr val="FF3300"/>
                </a:solidFill>
                <a:latin typeface="Times New Roman" pitchFamily="18" charset="0"/>
                <a:sym typeface="Wingdings" pitchFamily="2" charset="2"/>
              </a:rPr>
              <a:t> </a:t>
            </a:r>
            <a:r>
              <a:rPr lang="en-US" b="1" dirty="0" smtClean="0">
                <a:solidFill>
                  <a:srgbClr val="FF3300"/>
                </a:solidFill>
                <a:latin typeface="Times New Roman" pitchFamily="18" charset="0"/>
              </a:rPr>
              <a:t>R0+100</a:t>
            </a:r>
            <a:endParaRPr lang="en-US" b="1" dirty="0">
              <a:solidFill>
                <a:srgbClr val="FF3300"/>
              </a:solidFill>
              <a:latin typeface="Times New Roman" pitchFamily="18" charset="0"/>
            </a:endParaRPr>
          </a:p>
        </p:txBody>
      </p:sp>
      <p:sp>
        <p:nvSpPr>
          <p:cNvPr id="9249" name="Rectangle 52"/>
          <p:cNvSpPr>
            <a:spLocks noChangeArrowheads="1"/>
          </p:cNvSpPr>
          <p:nvPr/>
        </p:nvSpPr>
        <p:spPr bwMode="auto">
          <a:xfrm>
            <a:off x="1312863" y="3248025"/>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solidFill>
                  <a:srgbClr val="FF3300"/>
                </a:solidFill>
                <a:latin typeface="Times New Roman" pitchFamily="18" charset="0"/>
              </a:rPr>
              <a:t>rb0</a:t>
            </a:r>
          </a:p>
        </p:txBody>
      </p:sp>
      <p:sp>
        <p:nvSpPr>
          <p:cNvPr id="9250" name="Text Box 53"/>
          <p:cNvSpPr txBox="1">
            <a:spLocks noChangeArrowheads="1"/>
          </p:cNvSpPr>
          <p:nvPr/>
        </p:nvSpPr>
        <p:spPr bwMode="auto">
          <a:xfrm>
            <a:off x="609600" y="4114800"/>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rtl="1" eaLnBrk="1" hangingPunct="1"/>
            <a:r>
              <a:rPr lang="en-US" sz="1400" dirty="0">
                <a:solidFill>
                  <a:srgbClr val="FF3300"/>
                </a:solidFill>
              </a:rPr>
              <a:t>Sub R1,R1,R1</a:t>
            </a:r>
          </a:p>
        </p:txBody>
      </p:sp>
      <p:sp>
        <p:nvSpPr>
          <p:cNvPr id="9251" name="Rectangle 54"/>
          <p:cNvSpPr>
            <a:spLocks noChangeArrowheads="1"/>
          </p:cNvSpPr>
          <p:nvPr/>
        </p:nvSpPr>
        <p:spPr bwMode="auto">
          <a:xfrm>
            <a:off x="1312863" y="2603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a:solidFill>
                  <a:srgbClr val="FF3300"/>
                </a:solidFill>
                <a:latin typeface="Times New Roman" pitchFamily="18" charset="0"/>
              </a:rPr>
              <a:t>rb1</a:t>
            </a:r>
          </a:p>
        </p:txBody>
      </p:sp>
      <p:sp>
        <p:nvSpPr>
          <p:cNvPr id="9253" name="Rectangle 56"/>
          <p:cNvSpPr>
            <a:spLocks noChangeArrowheads="1"/>
          </p:cNvSpPr>
          <p:nvPr/>
        </p:nvSpPr>
        <p:spPr bwMode="auto">
          <a:xfrm>
            <a:off x="4038600" y="2798763"/>
            <a:ext cx="1552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1"/>
            <a:r>
              <a:rPr lang="en-US" b="1" dirty="0">
                <a:solidFill>
                  <a:srgbClr val="FF3300"/>
                </a:solidFill>
                <a:latin typeface="Times New Roman" pitchFamily="18" charset="0"/>
              </a:rPr>
              <a:t>RB1</a:t>
            </a:r>
            <a:r>
              <a:rPr lang="en-US" b="1" dirty="0" smtClean="0">
                <a:solidFill>
                  <a:srgbClr val="FF3300"/>
                </a:solidFill>
                <a:sym typeface="Wingdings" pitchFamily="2" charset="2"/>
              </a:rPr>
              <a:t> </a:t>
            </a:r>
            <a:r>
              <a:rPr lang="en-US" b="1" dirty="0" smtClean="0">
                <a:solidFill>
                  <a:srgbClr val="FF3300"/>
                </a:solidFill>
                <a:latin typeface="Times New Roman" pitchFamily="18" charset="0"/>
              </a:rPr>
              <a:t>R1-R1</a:t>
            </a:r>
            <a:endParaRPr lang="en-US" b="1" dirty="0">
              <a:solidFill>
                <a:srgbClr val="FF3300"/>
              </a:solidFill>
              <a:latin typeface="Times New Roman" pitchFamily="18" charset="0"/>
            </a:endParaRPr>
          </a:p>
        </p:txBody>
      </p:sp>
      <p:sp>
        <p:nvSpPr>
          <p:cNvPr id="58" name="Text Box 2"/>
          <p:cNvSpPr txBox="1">
            <a:spLocks noChangeArrowheads="1"/>
          </p:cNvSpPr>
          <p:nvPr/>
        </p:nvSpPr>
        <p:spPr bwMode="auto">
          <a:xfrm>
            <a:off x="5791200" y="91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smtClean="0">
                <a:latin typeface="Times New Roman" pitchFamily="18" charset="0"/>
                <a:cs typeface="Times New Roman" pitchFamily="18" charset="0"/>
              </a:rPr>
              <a:t>IDQ</a:t>
            </a:r>
            <a:endParaRPr lang="en-US" sz="2400" dirty="0">
              <a:latin typeface="Times New Roman" pitchFamily="18" charset="0"/>
              <a:cs typeface="Times New Roman" pitchFamily="18" charset="0"/>
            </a:endParaRPr>
          </a:p>
        </p:txBody>
      </p:sp>
      <p:sp>
        <p:nvSpPr>
          <p:cNvPr id="59" name="Rectangle 4"/>
          <p:cNvSpPr>
            <a:spLocks noChangeArrowheads="1"/>
          </p:cNvSpPr>
          <p:nvPr/>
        </p:nvSpPr>
        <p:spPr bwMode="auto">
          <a:xfrm>
            <a:off x="7391400" y="96990"/>
            <a:ext cx="1600200" cy="229293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nchor="ctr">
            <a:noAutofit/>
          </a:bodyPr>
          <a:lstStyle/>
          <a:p>
            <a:pPr algn="l" defTabSz="365760"/>
            <a:r>
              <a:rPr lang="en-US" sz="1100" dirty="0">
                <a:latin typeface="Tahoma" pitchFamily="34" charset="0"/>
              </a:rPr>
              <a:t>	ADDI	R10,R0,100</a:t>
            </a:r>
          </a:p>
          <a:p>
            <a:pPr algn="l" defTabSz="365760"/>
            <a:r>
              <a:rPr lang="en-US" sz="1100" dirty="0">
                <a:latin typeface="Tahoma" pitchFamily="34" charset="0"/>
              </a:rPr>
              <a:t>	SUB	</a:t>
            </a:r>
            <a:r>
              <a:rPr lang="en-US" sz="1100" dirty="0" smtClean="0">
                <a:latin typeface="Tahoma" pitchFamily="34" charset="0"/>
              </a:rPr>
              <a:t>R1,R1,R1</a:t>
            </a:r>
          </a:p>
          <a:p>
            <a:pPr algn="l" defTabSz="365760"/>
            <a:r>
              <a:rPr lang="en-US" sz="1100" dirty="0" smtClean="0">
                <a:latin typeface="Tahoma" pitchFamily="34" charset="0"/>
              </a:rPr>
              <a:t>L1:	ADDI	R4,R0,20</a:t>
            </a:r>
          </a:p>
          <a:p>
            <a:pPr algn="l" defTabSz="365760"/>
            <a:r>
              <a:rPr lang="en-US" sz="1100" dirty="0">
                <a:latin typeface="Tahoma" pitchFamily="34" charset="0"/>
              </a:rPr>
              <a:t>	LW	R5,100(R4)</a:t>
            </a:r>
          </a:p>
          <a:p>
            <a:pPr algn="l" defTabSz="365760"/>
            <a:r>
              <a:rPr lang="en-US" sz="1100" dirty="0">
                <a:latin typeface="Tahoma" pitchFamily="34" charset="0"/>
              </a:rPr>
              <a:t>	ADDI	R3,R2,2</a:t>
            </a:r>
          </a:p>
          <a:p>
            <a:pPr algn="l" defTabSz="365760"/>
            <a:r>
              <a:rPr lang="en-US" sz="1100" dirty="0">
                <a:latin typeface="Tahoma" pitchFamily="34" charset="0"/>
              </a:rPr>
              <a:t>	ADDI	R5,R3,2</a:t>
            </a:r>
          </a:p>
          <a:p>
            <a:pPr algn="l" defTabSz="365760"/>
            <a:r>
              <a:rPr lang="en-US" sz="1100" dirty="0">
                <a:latin typeface="Tahoma" pitchFamily="34" charset="0"/>
              </a:rPr>
              <a:t>	ADDI	R6,R0,6</a:t>
            </a:r>
          </a:p>
          <a:p>
            <a:pPr algn="l" defTabSz="365760"/>
            <a:r>
              <a:rPr lang="en-US" sz="1100" dirty="0">
                <a:latin typeface="Tahoma" pitchFamily="34" charset="0"/>
              </a:rPr>
              <a:t>	ADD	R7,R5,R0</a:t>
            </a:r>
          </a:p>
          <a:p>
            <a:pPr algn="l" defTabSz="365760"/>
            <a:r>
              <a:rPr lang="en-US" sz="1100" dirty="0">
                <a:latin typeface="Tahoma" pitchFamily="34" charset="0"/>
              </a:rPr>
              <a:t>	ADDI	R8,R0,8</a:t>
            </a:r>
          </a:p>
          <a:p>
            <a:pPr algn="l" defTabSz="365760"/>
            <a:r>
              <a:rPr lang="en-US" sz="1100" dirty="0">
                <a:latin typeface="Tahoma" pitchFamily="34" charset="0"/>
              </a:rPr>
              <a:t>	ADDI	R9,R0,9</a:t>
            </a:r>
          </a:p>
          <a:p>
            <a:pPr algn="l" defTabSz="365760"/>
            <a:r>
              <a:rPr lang="en-US" sz="1100" dirty="0">
                <a:latin typeface="Tahoma" pitchFamily="34" charset="0"/>
              </a:rPr>
              <a:t>	ADDI	R1,R1,1</a:t>
            </a:r>
          </a:p>
          <a:p>
            <a:pPr algn="l" defTabSz="365760"/>
            <a:r>
              <a:rPr lang="en-US" sz="1100" dirty="0">
                <a:latin typeface="Tahoma" pitchFamily="34" charset="0"/>
              </a:rPr>
              <a:t>	BNE	</a:t>
            </a:r>
            <a:r>
              <a:rPr lang="en-US" sz="1100" dirty="0" smtClean="0">
                <a:latin typeface="Tahoma" pitchFamily="34" charset="0"/>
              </a:rPr>
              <a:t>R1,R10,L1</a:t>
            </a:r>
          </a:p>
          <a:p>
            <a:pPr algn="l" defTabSz="365760"/>
            <a:r>
              <a:rPr lang="en-US" sz="1100" dirty="0" smtClean="0">
                <a:latin typeface="Tahoma" pitchFamily="34" charset="0"/>
              </a:rPr>
              <a:t>L2:	ADDI	R4,R0,23</a:t>
            </a:r>
            <a:endParaRPr lang="en-US" sz="1100" dirty="0">
              <a:latin typeface="Tahoma" pitchFamily="34" charset="0"/>
            </a:endParaRPr>
          </a:p>
        </p:txBody>
      </p:sp>
      <p:sp>
        <p:nvSpPr>
          <p:cNvPr id="60" name="Text Box 3"/>
          <p:cNvSpPr txBox="1">
            <a:spLocks noChangeArrowheads="1"/>
          </p:cNvSpPr>
          <p:nvPr/>
        </p:nvSpPr>
        <p:spPr bwMode="auto">
          <a:xfrm>
            <a:off x="21240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2400" dirty="0">
                <a:latin typeface="Times New Roman" pitchFamily="18" charset="0"/>
                <a:cs typeface="Times New Roman" pitchFamily="18" charset="0"/>
              </a:rPr>
              <a:t>ROB</a:t>
            </a:r>
          </a:p>
        </p:txBody>
      </p:sp>
      <p:grpSp>
        <p:nvGrpSpPr>
          <p:cNvPr id="61" name="Group 60"/>
          <p:cNvGrpSpPr/>
          <p:nvPr/>
        </p:nvGrpSpPr>
        <p:grpSpPr>
          <a:xfrm>
            <a:off x="228600" y="3776246"/>
            <a:ext cx="335186" cy="2658308"/>
            <a:chOff x="685800" y="3776246"/>
            <a:chExt cx="335186" cy="2658308"/>
          </a:xfrm>
        </p:grpSpPr>
        <p:sp>
          <p:nvSpPr>
            <p:cNvPr id="62" name="Text Box 3"/>
            <p:cNvSpPr txBox="1">
              <a:spLocks noChangeArrowheads="1"/>
            </p:cNvSpPr>
            <p:nvPr/>
          </p:nvSpPr>
          <p:spPr bwMode="auto">
            <a:xfrm>
              <a:off x="685800" y="37762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63" name="Text Box 3"/>
            <p:cNvSpPr txBox="1">
              <a:spLocks noChangeArrowheads="1"/>
            </p:cNvSpPr>
            <p:nvPr/>
          </p:nvSpPr>
          <p:spPr bwMode="auto">
            <a:xfrm>
              <a:off x="685800" y="40810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a:latin typeface="Times New Roman" pitchFamily="18" charset="0"/>
                  <a:cs typeface="Times New Roman" pitchFamily="18" charset="0"/>
                </a:rPr>
                <a:t>1</a:t>
              </a:r>
            </a:p>
          </p:txBody>
        </p:sp>
        <p:sp>
          <p:nvSpPr>
            <p:cNvPr id="64" name="Text Box 3"/>
            <p:cNvSpPr txBox="1">
              <a:spLocks noChangeArrowheads="1"/>
            </p:cNvSpPr>
            <p:nvPr/>
          </p:nvSpPr>
          <p:spPr bwMode="auto">
            <a:xfrm>
              <a:off x="685800" y="4385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65" name="Text Box 3"/>
            <p:cNvSpPr txBox="1">
              <a:spLocks noChangeArrowheads="1"/>
            </p:cNvSpPr>
            <p:nvPr/>
          </p:nvSpPr>
          <p:spPr bwMode="auto">
            <a:xfrm>
              <a:off x="685800" y="46482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p:txBody>
        </p:sp>
        <p:sp>
          <p:nvSpPr>
            <p:cNvPr id="66" name="Text Box 3"/>
            <p:cNvSpPr txBox="1">
              <a:spLocks noChangeArrowheads="1"/>
            </p:cNvSpPr>
            <p:nvPr/>
          </p:nvSpPr>
          <p:spPr bwMode="auto">
            <a:xfrm>
              <a:off x="685800" y="4953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p:txBody>
        </p:sp>
        <p:sp>
          <p:nvSpPr>
            <p:cNvPr id="67" name="Text Box 3"/>
            <p:cNvSpPr txBox="1">
              <a:spLocks noChangeArrowheads="1"/>
            </p:cNvSpPr>
            <p:nvPr/>
          </p:nvSpPr>
          <p:spPr bwMode="auto">
            <a:xfrm>
              <a:off x="685800" y="52578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68" name="Text Box 3"/>
            <p:cNvSpPr txBox="1">
              <a:spLocks noChangeArrowheads="1"/>
            </p:cNvSpPr>
            <p:nvPr/>
          </p:nvSpPr>
          <p:spPr bwMode="auto">
            <a:xfrm>
              <a:off x="685800" y="55288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p:txBody>
        </p:sp>
        <p:sp>
          <p:nvSpPr>
            <p:cNvPr id="69" name="Text Box 3"/>
            <p:cNvSpPr txBox="1">
              <a:spLocks noChangeArrowheads="1"/>
            </p:cNvSpPr>
            <p:nvPr/>
          </p:nvSpPr>
          <p:spPr bwMode="auto">
            <a:xfrm>
              <a:off x="685800" y="5833646"/>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p:txBody>
        </p:sp>
        <p:sp>
          <p:nvSpPr>
            <p:cNvPr id="70" name="Text Box 3"/>
            <p:cNvSpPr txBox="1">
              <a:spLocks noChangeArrowheads="1"/>
            </p:cNvSpPr>
            <p:nvPr/>
          </p:nvSpPr>
          <p:spPr bwMode="auto">
            <a:xfrm>
              <a:off x="685800" y="6096000"/>
              <a:ext cx="33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eaLnBrk="0" fontAlgn="base" hangingPunct="0">
                <a:spcBef>
                  <a:spcPct val="0"/>
                </a:spcBef>
                <a:spcAft>
                  <a:spcPct val="0"/>
                </a:spcAft>
                <a:defRPr>
                  <a:solidFill>
                    <a:schemeClr val="tx1"/>
                  </a:solidFill>
                  <a:latin typeface="Arial" charset="0"/>
                  <a:cs typeface="Arial" charset="0"/>
                </a:defRPr>
              </a:lvl6pPr>
              <a:lvl7pPr marL="2971800" indent="-228600" algn="r" eaLnBrk="0" fontAlgn="base" hangingPunct="0">
                <a:spcBef>
                  <a:spcPct val="0"/>
                </a:spcBef>
                <a:spcAft>
                  <a:spcPct val="0"/>
                </a:spcAft>
                <a:defRPr>
                  <a:solidFill>
                    <a:schemeClr val="tx1"/>
                  </a:solidFill>
                  <a:latin typeface="Arial" charset="0"/>
                  <a:cs typeface="Arial" charset="0"/>
                </a:defRPr>
              </a:lvl7pPr>
              <a:lvl8pPr marL="3429000" indent="-228600" algn="r" eaLnBrk="0" fontAlgn="base" hangingPunct="0">
                <a:spcBef>
                  <a:spcPct val="0"/>
                </a:spcBef>
                <a:spcAft>
                  <a:spcPct val="0"/>
                </a:spcAft>
                <a:defRPr>
                  <a:solidFill>
                    <a:schemeClr val="tx1"/>
                  </a:solidFill>
                  <a:latin typeface="Arial" charset="0"/>
                  <a:cs typeface="Arial" charset="0"/>
                </a:defRPr>
              </a:lvl8pPr>
              <a:lvl9pPr marL="3886200" indent="-228600" algn="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p:txBody>
        </p:sp>
      </p:grpSp>
      <p:sp>
        <p:nvSpPr>
          <p:cNvPr id="71" name="Rectangle 44"/>
          <p:cNvSpPr>
            <a:spLocks noChangeArrowheads="1"/>
          </p:cNvSpPr>
          <p:nvPr/>
        </p:nvSpPr>
        <p:spPr bwMode="auto">
          <a:xfrm>
            <a:off x="2436169" y="4050268"/>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rtl="1"/>
            <a:r>
              <a:rPr lang="en-US" sz="2000" dirty="0" err="1" smtClean="0">
                <a:solidFill>
                  <a:srgbClr val="FF3300"/>
                </a:solidFill>
                <a:latin typeface="Times New Roman" pitchFamily="18" charset="0"/>
              </a:rPr>
              <a:t>Inv</a:t>
            </a:r>
            <a:endParaRPr lang="en-US" sz="2000" dirty="0">
              <a:solidFill>
                <a:srgbClr val="FF3300"/>
              </a:solidFill>
              <a:latin typeface="Times New Roman" pitchFamily="18" charset="0"/>
            </a:endParaRPr>
          </a:p>
        </p:txBody>
      </p:sp>
      <p:sp>
        <p:nvSpPr>
          <p:cNvPr id="72" name="TextBox 71"/>
          <p:cNvSpPr txBox="1"/>
          <p:nvPr/>
        </p:nvSpPr>
        <p:spPr>
          <a:xfrm>
            <a:off x="6144573" y="76200"/>
            <a:ext cx="1018227" cy="369332"/>
          </a:xfrm>
          <a:prstGeom prst="rect">
            <a:avLst/>
          </a:prstGeom>
          <a:noFill/>
        </p:spPr>
        <p:txBody>
          <a:bodyPr wrap="none" rtlCol="0">
            <a:spAutoFit/>
          </a:bodyPr>
          <a:lstStyle/>
          <a:p>
            <a:pPr algn="l" rtl="1"/>
            <a:r>
              <a:rPr lang="en-US" dirty="0" smtClean="0">
                <a:solidFill>
                  <a:srgbClr val="3333CC"/>
                </a:solidFill>
              </a:rPr>
              <a:t>Cycle: 2</a:t>
            </a:r>
            <a:endParaRPr lang="en-US" dirty="0">
              <a:solidFill>
                <a:srgbClr val="3333CC"/>
              </a:solidFill>
            </a:endParaRPr>
          </a:p>
        </p:txBody>
      </p:sp>
      <p:sp>
        <p:nvSpPr>
          <p:cNvPr id="73" name="Rectangle 42"/>
          <p:cNvSpPr>
            <a:spLocks noChangeArrowheads="1"/>
          </p:cNvSpPr>
          <p:nvPr/>
        </p:nvSpPr>
        <p:spPr bwMode="auto">
          <a:xfrm>
            <a:off x="3698875" y="1320800"/>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a:solidFill>
                  <a:srgbClr val="FF3300"/>
                </a:solidFill>
                <a:latin typeface="Times New Roman" pitchFamily="18" charset="0"/>
              </a:rPr>
              <a:t>Sub </a:t>
            </a:r>
            <a:r>
              <a:rPr lang="en-US" sz="1600" dirty="0" smtClean="0">
                <a:solidFill>
                  <a:srgbClr val="FF3300"/>
                </a:solidFill>
                <a:latin typeface="Times New Roman" pitchFamily="18" charset="0"/>
              </a:rPr>
              <a:t>  R1,R1,R1</a:t>
            </a:r>
            <a:endParaRPr lang="en-US" sz="1600" dirty="0">
              <a:solidFill>
                <a:srgbClr val="FF3300"/>
              </a:solidFill>
              <a:latin typeface="Times New Roman" pitchFamily="18" charset="0"/>
            </a:endParaRPr>
          </a:p>
        </p:txBody>
      </p:sp>
      <p:sp>
        <p:nvSpPr>
          <p:cNvPr id="74" name="Rectangle 43"/>
          <p:cNvSpPr>
            <a:spLocks noChangeArrowheads="1"/>
          </p:cNvSpPr>
          <p:nvPr/>
        </p:nvSpPr>
        <p:spPr bwMode="auto">
          <a:xfrm>
            <a:off x="3698875" y="1612900"/>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R10,R0,100</a:t>
            </a:r>
            <a:endParaRPr lang="en-US" sz="1600" dirty="0">
              <a:solidFill>
                <a:srgbClr val="FF3300"/>
              </a:solidFill>
              <a:latin typeface="Times New Roman" pitchFamily="18" charset="0"/>
            </a:endParaRPr>
          </a:p>
        </p:txBody>
      </p:sp>
      <p:sp>
        <p:nvSpPr>
          <p:cNvPr id="75" name="Rectangle 28"/>
          <p:cNvSpPr>
            <a:spLocks noChangeArrowheads="1"/>
          </p:cNvSpPr>
          <p:nvPr/>
        </p:nvSpPr>
        <p:spPr bwMode="auto">
          <a:xfrm>
            <a:off x="3698875" y="1319213"/>
            <a:ext cx="2016125" cy="293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Lw</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R5</a:t>
            </a:r>
            <a:r>
              <a:rPr lang="en-US" sz="1600" dirty="0">
                <a:solidFill>
                  <a:srgbClr val="FF3300"/>
                </a:solidFill>
                <a:latin typeface="Times New Roman" pitchFamily="18" charset="0"/>
              </a:rPr>
              <a:t>, 100(R4)</a:t>
            </a:r>
          </a:p>
        </p:txBody>
      </p:sp>
      <p:sp>
        <p:nvSpPr>
          <p:cNvPr id="76" name="Rectangle 29"/>
          <p:cNvSpPr>
            <a:spLocks noChangeArrowheads="1"/>
          </p:cNvSpPr>
          <p:nvPr/>
        </p:nvSpPr>
        <p:spPr bwMode="auto">
          <a:xfrm>
            <a:off x="3698875" y="1612900"/>
            <a:ext cx="2016125" cy="29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rtl="1"/>
            <a:r>
              <a:rPr lang="en-US" sz="1600" dirty="0" err="1">
                <a:solidFill>
                  <a:srgbClr val="FF3300"/>
                </a:solidFill>
                <a:latin typeface="Times New Roman" pitchFamily="18" charset="0"/>
              </a:rPr>
              <a:t>Addi</a:t>
            </a:r>
            <a:r>
              <a:rPr lang="en-US" sz="1600" dirty="0">
                <a:solidFill>
                  <a:srgbClr val="FF3300"/>
                </a:solidFill>
                <a:latin typeface="Times New Roman" pitchFamily="18" charset="0"/>
              </a:rPr>
              <a:t> </a:t>
            </a:r>
            <a:r>
              <a:rPr lang="en-US" sz="1600" dirty="0" smtClean="0">
                <a:solidFill>
                  <a:srgbClr val="FF3300"/>
                </a:solidFill>
                <a:latin typeface="Times New Roman" pitchFamily="18" charset="0"/>
              </a:rPr>
              <a:t>  R4,R0,20</a:t>
            </a:r>
            <a:endParaRPr lang="en-US" sz="1600" dirty="0">
              <a:solidFill>
                <a:srgbClr val="FF3300"/>
              </a:solidFill>
              <a:latin typeface="Times New Roman" pitchFamily="18" charset="0"/>
            </a:endParaRPr>
          </a:p>
        </p:txBody>
      </p:sp>
    </p:spTree>
    <p:extLst>
      <p:ext uri="{BB962C8B-B14F-4D97-AF65-F5344CB8AC3E}">
        <p14:creationId xmlns:p14="http://schemas.microsoft.com/office/powerpoint/2010/main" val="104358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22 0.00417 -0.00295 0.00834 -0.00365 0.01274 C -0.00452 0.02014 -0.0033 0.02801 -0.00486 0.03519 C -0.00504 0.03681 -0.00729 0.03612 -0.00834 0.03681 C -0.01771 0.04306 -0.0066 0.03774 -0.01563 0.04167 C -0.02153 0.05371 -0.01389 0.03889 -0.0217 0.05139 C -0.02257 0.05278 -0.02327 0.05463 -0.02396 0.05625 C -0.02361 0.05996 -0.02361 0.06389 -0.02292 0.06737 C -0.0224 0.06922 -0.02118 0.07061 -0.02049 0.07223 C -0.01927 0.07477 -0.01806 0.07755 -0.01684 0.08033 C -0.01302 0.0882 -0.01198 0.08889 -0.00955 0.0963 C -0.00591 0.10811 -0.01198 0.09352 -0.00486 0.10602 C -0.00295 0.10903 0 0.11575 0 0.11575 C -0.00035 0.11783 -0.00122 0.11991 -0.00122 0.122 C -0.00122 0.12292 0.00034 0.13311 0.00121 0.13496 C 0.00382 0.14028 0.00503 0.13936 0.0085 0.14306 C 0.00972 0.14445 0.01076 0.1463 0.01198 0.14769 C 0.01319 0.14908 0.01458 0.14977 0.01562 0.15093 C 0.01701 0.15255 0.01823 0.15417 0.01927 0.15579 C 0.02014 0.15741 0.02066 0.1595 0.0217 0.16065 C 0.03177 0.17246 0.02534 0.16389 0.03246 0.16875 C 0.03385 0.16968 0.03472 0.17107 0.03611 0.172 C 0.03837 0.17338 0.04114 0.17362 0.0434 0.17524 L 0.04583 0.17686 L 0.04583 0.17686 " pathEditMode="relative" ptsTypes="AAAAAAAAAAAAAAAAAAAAAAAAAA">
                                      <p:cBhvr>
                                        <p:cTn id="6" dur="2000" fill="hold"/>
                                        <p:tgtEl>
                                          <p:spTgt spid="73"/>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73"/>
                                        </p:tgtEl>
                                        <p:attrNameLst>
                                          <p:attrName>style.visibility</p:attrName>
                                        </p:attrNameLst>
                                      </p:cBhvr>
                                      <p:to>
                                        <p:strVal val="hidden"/>
                                      </p:to>
                                    </p:set>
                                  </p:subTnLst>
                                </p:cTn>
                              </p:par>
                              <p:par>
                                <p:cTn id="7" presetID="0" presetClass="path" presetSubtype="0" accel="50000" decel="50000" fill="hold" grpId="0" nodeType="withEffect">
                                  <p:stCondLst>
                                    <p:cond delay="0"/>
                                  </p:stCondLst>
                                  <p:childTnLst>
                                    <p:animMotion origin="layout" path="M 0 0 L 0 0 C -0.00122 0.00417 -0.00295 0.00834 -0.00365 0.01274 C -0.00452 0.02014 -0.0033 0.02801 -0.00486 0.03519 C -0.00504 0.03681 -0.00729 0.03612 -0.00834 0.03681 C -0.01771 0.04306 -0.0066 0.03774 -0.01563 0.04167 C -0.02153 0.05371 -0.01389 0.03889 -0.0217 0.05139 C -0.02257 0.05278 -0.02327 0.05463 -0.02396 0.05625 C -0.02361 0.05996 -0.02361 0.06389 -0.02292 0.06737 C -0.0224 0.06922 -0.02118 0.07061 -0.02049 0.07223 C -0.01927 0.07477 -0.01806 0.07755 -0.01684 0.08033 C -0.01302 0.0882 -0.01198 0.08889 -0.00955 0.0963 C -0.00591 0.10811 -0.01198 0.09352 -0.00486 0.10602 C -0.00295 0.10903 0 0.11575 0 0.11575 C -0.00035 0.11783 -0.00122 0.11991 -0.00122 0.122 C -0.00122 0.12292 0.00034 0.13311 0.00121 0.13496 C 0.00382 0.14028 0.00503 0.13936 0.0085 0.14306 C 0.00972 0.14445 0.01076 0.1463 0.01198 0.14769 C 0.01319 0.14908 0.01458 0.14977 0.01562 0.15093 C 0.01701 0.15255 0.01823 0.15417 0.01927 0.15579 C 0.02014 0.15741 0.02066 0.1595 0.0217 0.16065 C 0.03177 0.17246 0.02534 0.16389 0.03246 0.16875 C 0.03385 0.16968 0.03472 0.17107 0.03611 0.172 C 0.03837 0.17338 0.04114 0.17362 0.0434 0.17524 L 0.04583 0.17686 L 0.04583 0.17686 " pathEditMode="relative" ptsTypes="AAAAAAAAAAAAAAAAAAAAAAAAAA">
                                      <p:cBhvr>
                                        <p:cTn id="8" dur="2000" fill="hold"/>
                                        <p:tgtEl>
                                          <p:spTgt spid="74"/>
                                        </p:tgtEl>
                                        <p:attrNameLst>
                                          <p:attrName>ppt_x</p:attrName>
                                          <p:attrName>ppt_y</p:attrName>
                                        </p:attrNameLst>
                                      </p:cBhvr>
                                    </p:animMotion>
                                  </p:childTnLst>
                                  <p:subTnLst>
                                    <p:set>
                                      <p:cBhvr override="childStyle">
                                        <p:cTn dur="1" fill="hold" display="0" masterRel="sameClick" afterEffect="1">
                                          <p:stCondLst>
                                            <p:cond evt="end" delay="0">
                                              <p:tn val="7"/>
                                            </p:cond>
                                          </p:stCondLst>
                                        </p:cTn>
                                        <p:tgtEl>
                                          <p:spTgt spid="74"/>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9248"/>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9253"/>
                                        </p:tgtEl>
                                        <p:attrNameLst>
                                          <p:attrName>style.visibility</p:attrName>
                                        </p:attrNameLst>
                                      </p:cBhvr>
                                      <p:to>
                                        <p:strVal val="visible"/>
                                      </p:to>
                                    </p:set>
                                  </p:childTnLst>
                                </p:cTn>
                              </p:par>
                            </p:childTnLst>
                          </p:cTn>
                        </p:par>
                        <p:par>
                          <p:cTn id="15" fill="hold">
                            <p:stCondLst>
                              <p:cond delay="2000"/>
                            </p:stCondLst>
                            <p:childTnLst>
                              <p:par>
                                <p:cTn id="16" presetID="2" presetClass="entr" presetSubtype="8" fill="hold" grpId="0" nodeType="afterEffect">
                                  <p:stCondLst>
                                    <p:cond delay="0"/>
                                  </p:stCondLst>
                                  <p:childTnLst>
                                    <p:set>
                                      <p:cBhvr>
                                        <p:cTn id="17" dur="1" fill="hold">
                                          <p:stCondLst>
                                            <p:cond delay="0"/>
                                          </p:stCondLst>
                                        </p:cTn>
                                        <p:tgtEl>
                                          <p:spTgt spid="9231"/>
                                        </p:tgtEl>
                                        <p:attrNameLst>
                                          <p:attrName>style.visibility</p:attrName>
                                        </p:attrNameLst>
                                      </p:cBhvr>
                                      <p:to>
                                        <p:strVal val="visible"/>
                                      </p:to>
                                    </p:set>
                                    <p:anim calcmode="lin" valueType="num">
                                      <p:cBhvr additive="base">
                                        <p:cTn id="18" dur="500" fill="hold"/>
                                        <p:tgtEl>
                                          <p:spTgt spid="9231"/>
                                        </p:tgtEl>
                                        <p:attrNameLst>
                                          <p:attrName>ppt_x</p:attrName>
                                        </p:attrNameLst>
                                      </p:cBhvr>
                                      <p:tavLst>
                                        <p:tav tm="0">
                                          <p:val>
                                            <p:strVal val="0-#ppt_w/2"/>
                                          </p:val>
                                        </p:tav>
                                        <p:tav tm="100000">
                                          <p:val>
                                            <p:strVal val="#ppt_x"/>
                                          </p:val>
                                        </p:tav>
                                      </p:tavLst>
                                    </p:anim>
                                    <p:anim calcmode="lin" valueType="num">
                                      <p:cBhvr additive="base">
                                        <p:cTn id="19" dur="500" fill="hold"/>
                                        <p:tgtEl>
                                          <p:spTgt spid="923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9245"/>
                                        </p:tgtEl>
                                        <p:attrNameLst>
                                          <p:attrName>style.visibility</p:attrName>
                                        </p:attrNameLst>
                                      </p:cBhvr>
                                      <p:to>
                                        <p:strVal val="visible"/>
                                      </p:to>
                                    </p:set>
                                    <p:anim calcmode="lin" valueType="num">
                                      <p:cBhvr additive="base">
                                        <p:cTn id="22" dur="500" fill="hold"/>
                                        <p:tgtEl>
                                          <p:spTgt spid="9245"/>
                                        </p:tgtEl>
                                        <p:attrNameLst>
                                          <p:attrName>ppt_x</p:attrName>
                                        </p:attrNameLst>
                                      </p:cBhvr>
                                      <p:tavLst>
                                        <p:tav tm="0">
                                          <p:val>
                                            <p:strVal val="0-#ppt_w/2"/>
                                          </p:val>
                                        </p:tav>
                                        <p:tav tm="100000">
                                          <p:val>
                                            <p:strVal val="#ppt_x"/>
                                          </p:val>
                                        </p:tav>
                                      </p:tavLst>
                                    </p:anim>
                                    <p:anim calcmode="lin" valueType="num">
                                      <p:cBhvr additive="base">
                                        <p:cTn id="23" dur="500" fill="hold"/>
                                        <p:tgtEl>
                                          <p:spTgt spid="924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0-#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9250"/>
                                        </p:tgtEl>
                                        <p:attrNameLst>
                                          <p:attrName>style.visibility</p:attrName>
                                        </p:attrNameLst>
                                      </p:cBhvr>
                                      <p:to>
                                        <p:strVal val="visible"/>
                                      </p:to>
                                    </p:set>
                                    <p:anim calcmode="lin" valueType="num">
                                      <p:cBhvr additive="base">
                                        <p:cTn id="30" dur="500" fill="hold"/>
                                        <p:tgtEl>
                                          <p:spTgt spid="9250"/>
                                        </p:tgtEl>
                                        <p:attrNameLst>
                                          <p:attrName>ppt_x</p:attrName>
                                        </p:attrNameLst>
                                      </p:cBhvr>
                                      <p:tavLst>
                                        <p:tav tm="0">
                                          <p:val>
                                            <p:strVal val="0-#ppt_w/2"/>
                                          </p:val>
                                        </p:tav>
                                        <p:tav tm="100000">
                                          <p:val>
                                            <p:strVal val="#ppt_x"/>
                                          </p:val>
                                        </p:tav>
                                      </p:tavLst>
                                    </p:anim>
                                    <p:anim calcmode="lin" valueType="num">
                                      <p:cBhvr additive="base">
                                        <p:cTn id="31" dur="500" fill="hold"/>
                                        <p:tgtEl>
                                          <p:spTgt spid="925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9249"/>
                                        </p:tgtEl>
                                        <p:attrNameLst>
                                          <p:attrName>style.visibility</p:attrName>
                                        </p:attrNameLst>
                                      </p:cBhvr>
                                      <p:to>
                                        <p:strVal val="visible"/>
                                      </p:to>
                                    </p:set>
                                    <p:anim calcmode="lin" valueType="num">
                                      <p:cBhvr additive="base">
                                        <p:cTn id="34" dur="500" fill="hold"/>
                                        <p:tgtEl>
                                          <p:spTgt spid="9249"/>
                                        </p:tgtEl>
                                        <p:attrNameLst>
                                          <p:attrName>ppt_x</p:attrName>
                                        </p:attrNameLst>
                                      </p:cBhvr>
                                      <p:tavLst>
                                        <p:tav tm="0">
                                          <p:val>
                                            <p:strVal val="0-#ppt_w/2"/>
                                          </p:val>
                                        </p:tav>
                                        <p:tav tm="100000">
                                          <p:val>
                                            <p:strVal val="#ppt_x"/>
                                          </p:val>
                                        </p:tav>
                                      </p:tavLst>
                                    </p:anim>
                                    <p:anim calcmode="lin" valueType="num">
                                      <p:cBhvr additive="base">
                                        <p:cTn id="35" dur="500" fill="hold"/>
                                        <p:tgtEl>
                                          <p:spTgt spid="924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9251"/>
                                        </p:tgtEl>
                                        <p:attrNameLst>
                                          <p:attrName>style.visibility</p:attrName>
                                        </p:attrNameLst>
                                      </p:cBhvr>
                                      <p:to>
                                        <p:strVal val="visible"/>
                                      </p:to>
                                    </p:set>
                                    <p:anim calcmode="lin" valueType="num">
                                      <p:cBhvr additive="base">
                                        <p:cTn id="38" dur="500" fill="hold"/>
                                        <p:tgtEl>
                                          <p:spTgt spid="9251"/>
                                        </p:tgtEl>
                                        <p:attrNameLst>
                                          <p:attrName>ppt_x</p:attrName>
                                        </p:attrNameLst>
                                      </p:cBhvr>
                                      <p:tavLst>
                                        <p:tav tm="0">
                                          <p:val>
                                            <p:strVal val="0-#ppt_w/2"/>
                                          </p:val>
                                        </p:tav>
                                        <p:tav tm="100000">
                                          <p:val>
                                            <p:strVal val="#ppt_x"/>
                                          </p:val>
                                        </p:tav>
                                      </p:tavLst>
                                    </p:anim>
                                    <p:anim calcmode="lin" valueType="num">
                                      <p:cBhvr additive="base">
                                        <p:cTn id="39" dur="500" fill="hold"/>
                                        <p:tgtEl>
                                          <p:spTgt spid="925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500" fill="hold"/>
                                        <p:tgtEl>
                                          <p:spTgt spid="75"/>
                                        </p:tgtEl>
                                        <p:attrNameLst>
                                          <p:attrName>ppt_x</p:attrName>
                                        </p:attrNameLst>
                                      </p:cBhvr>
                                      <p:tavLst>
                                        <p:tav tm="0">
                                          <p:val>
                                            <p:strVal val="#ppt_x"/>
                                          </p:val>
                                        </p:tav>
                                        <p:tav tm="100000">
                                          <p:val>
                                            <p:strVal val="#ppt_x"/>
                                          </p:val>
                                        </p:tav>
                                      </p:tavLst>
                                    </p:anim>
                                    <p:anim calcmode="lin" valueType="num">
                                      <p:cBhvr additive="base">
                                        <p:cTn id="45" dur="500" fill="hold"/>
                                        <p:tgtEl>
                                          <p:spTgt spid="75"/>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 calcmode="lin" valueType="num">
                                      <p:cBhvr additive="base">
                                        <p:cTn id="48" dur="500" fill="hold"/>
                                        <p:tgtEl>
                                          <p:spTgt spid="76"/>
                                        </p:tgtEl>
                                        <p:attrNameLst>
                                          <p:attrName>ppt_x</p:attrName>
                                        </p:attrNameLst>
                                      </p:cBhvr>
                                      <p:tavLst>
                                        <p:tav tm="0">
                                          <p:val>
                                            <p:strVal val="#ppt_x"/>
                                          </p:val>
                                        </p:tav>
                                        <p:tav tm="100000">
                                          <p:val>
                                            <p:strVal val="#ppt_x"/>
                                          </p:val>
                                        </p:tav>
                                      </p:tavLst>
                                    </p:anim>
                                    <p:anim calcmode="lin" valueType="num">
                                      <p:cBhvr additive="base">
                                        <p:cTn id="49"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p:bldP spid="9245" grpId="0"/>
      <p:bldP spid="9248" grpId="0"/>
      <p:bldP spid="9249" grpId="0"/>
      <p:bldP spid="9250" grpId="0"/>
      <p:bldP spid="9251" grpId="0"/>
      <p:bldP spid="9253" grpId="0"/>
      <p:bldP spid="71" grpId="0"/>
      <p:bldP spid="73" grpId="0"/>
      <p:bldP spid="74" grpId="0"/>
      <p:bldP spid="75" grpId="0"/>
      <p:bldP spid="7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5564</TotalTime>
  <Words>3338</Words>
  <Application>Microsoft Office PowerPoint</Application>
  <PresentationFormat>On-screen Show (4:3)</PresentationFormat>
  <Paragraphs>1900</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Courier New</vt:lpstr>
      <vt:lpstr>Tahoma</vt:lpstr>
      <vt:lpstr>Times New Roman</vt:lpstr>
      <vt:lpstr>Wingdings</vt:lpstr>
      <vt:lpstr>Wingdings 2</vt:lpstr>
      <vt:lpstr>Default Design</vt:lpstr>
      <vt:lpstr>מבנה מחשבים</vt:lpstr>
      <vt:lpstr>שאלה 1 – OOOE (35 נק')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CPI</vt:lpstr>
      <vt:lpstr>PowerPoint Presentation</vt:lpstr>
      <vt:lpstr>PowerPoint Presentation</vt:lpstr>
      <vt:lpstr>PowerPoint Presentation</vt:lpstr>
      <vt:lpstr>PowerPoint Presentation</vt:lpstr>
      <vt:lpstr>שאלה 2 – חיזוי הסתעפויות (35 נק')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Technion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מבנה מחשבים ספרתיים 234267</dc:title>
  <dc:creator>yd</dc:creator>
  <cp:keywords>CTPClassification=CTP_NT</cp:keywords>
  <cp:lastModifiedBy>Ravid, Itai</cp:lastModifiedBy>
  <cp:revision>136</cp:revision>
  <dcterms:created xsi:type="dcterms:W3CDTF">2006-01-02T12:26:32Z</dcterms:created>
  <dcterms:modified xsi:type="dcterms:W3CDTF">2018-01-06T18:00:01Z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5dd9b740-ddfc-4692-9698-86acd51dbefc</vt:lpwstr>
  </property>
  <property fmtid="{D5CDD505-2E9C-101B-9397-08002B2CF9AE}" pid="3" name="CTP_TimeStamp">
    <vt:lpwstr>2018-01-06 17:59:53Z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