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6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37A"/>
    <a:srgbClr val="F4FBFE"/>
    <a:srgbClr val="700000"/>
    <a:srgbClr val="0DC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8D51A-1512-4993-BDF6-F4A3C27B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DCB5ED-19CD-4891-B4D1-C87E5E39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51F49E-ED28-4602-A249-D293E2B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1C95B7-68B4-45C3-B8C1-1C6C2B62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8E90DD-BFE3-4670-8F87-B922C96E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7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845D3B-5045-406E-9C94-3F32AE65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0CBC12-373F-4EAC-9552-A06F4D48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B3B4D6-BBF2-4FF8-8854-6290F1D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11113-48CD-477D-8BB4-C1363FB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5D8C61-9EF6-4791-8722-1135AEBD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3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10CA06D-7FD2-4D3E-96E4-C319DE662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FA339E-55DA-4879-9A3B-4D28E8AF8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FA5D2F-B9A8-44F8-BD86-C048B9B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00787-7BAA-4D50-939D-48945C47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32515D-99B4-4F39-ADE9-CAA55D3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29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EE3F0-CE44-47DA-A2AC-07BEED5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607143-B5FB-4E47-A065-33F45CC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F9B085-CD25-4A6A-897E-19AA6B0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628485-483E-44F9-B58A-4469449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B88AD-56BC-4ADA-8007-B158444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2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CC8102-36ED-472F-9477-60C8122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7A7FBC-30FC-4609-B222-4DDD8315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DAF9BB-DE12-4B84-9775-EC88D50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654DA-55F3-4D10-8E2F-D1ED2F76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A8002A-9ED9-49A5-9C28-DDB7F49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7DAB4-DAF4-4AD4-8FC9-F1E7F50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5D16C-F621-4974-A205-6067C58B8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4DE987F-3B36-4B81-8B20-3BE2C6B2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216362-5679-4148-8E3B-A0155705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59B080-1F6C-4AFD-96B4-DC6E2E3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DE723F-F437-432E-AD01-7486C17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80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E4905-4BB3-49FB-B765-6FCE60C1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76C289-3752-4DBE-A200-F9B829FC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D398A4-311C-4767-8C9B-04FC8C8F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E17868-A30C-45F8-9D4B-09746364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43A7B32-006D-4AAF-88BC-80660BEA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DF07E73-DDEA-46E1-A8FD-997CDDB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FD65D25-41D2-4A54-87B3-D4B6A900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38058CD-F4CE-4A24-AC58-8B165DE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4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353165-6457-4ECA-8FE6-D19A88BA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D0963B-BB16-4A52-86E2-82C91862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A5D91C-6A4B-4885-82C2-CE7D495D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4EC30E-A425-4CBB-AAB9-45F3445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0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77CBE-6243-4169-8E34-27834A4F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9FA6DB-94C8-4391-8970-81874BF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C09756-CB4B-4211-8F8F-C2B45A5C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3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291022-B6A4-4666-8860-4A5656A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5D8A81-70CA-4695-B789-76AC62CB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D04C92-8A6C-4BD8-A5ED-12F06893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627328-397B-4A89-AF77-A49845D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C97C30-F734-474C-8D8B-3514E661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1C8F32-C2F9-4760-AB4B-D77B5759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79355-A46B-4C5F-8228-842575A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F043BE-352C-47CB-A5DB-8B1B50913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A14513-C4F7-40E1-AC1F-DED1AFAA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40124F-C3DB-4969-9964-D5CB04B4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B32DD5-407C-47D9-9456-34A25C79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320381-6AA7-4BFE-A827-86C7306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9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044D314-AEF1-4449-A101-405EF1B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04833B-F676-4AC1-A476-4C31AF53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2A2B4C-67A2-45DC-A1CF-2D5F3FAD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8EDDDF-9BE0-44B4-991A-A7B808FA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F8E053-3F6B-4F0B-8DE6-7A122850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.xml"/><Relationship Id="rId18" Type="http://schemas.openxmlformats.org/officeDocument/2006/relationships/slide" Target="slide10.xml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5" Type="http://schemas.openxmlformats.org/officeDocument/2006/relationships/slide" Target="slide6.xml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slide" Target="slide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slide" Target="slide11.xml"/><Relationship Id="rId4" Type="http://schemas.openxmlformats.org/officeDocument/2006/relationships/image" Target="../media/image31.png"/><Relationship Id="rId9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slide" Target="slide1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slide" Target="slide1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1.sv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slide" Target="slide9.xml"/><Relationship Id="rId5" Type="http://schemas.openxmlformats.org/officeDocument/2006/relationships/slide" Target="slide7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pics.com/coloring-page-difficult-i13520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nured-radical.blogspot.com/2010/12/what-time-is-it-its-exam-time-ladie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2334D9D-30D6-4B1F-8217-5F55CD12E7AC}"/>
              </a:ext>
            </a:extLst>
          </p:cNvPr>
          <p:cNvGrpSpPr/>
          <p:nvPr/>
        </p:nvGrpSpPr>
        <p:grpSpPr>
          <a:xfrm>
            <a:off x="20" y="975"/>
            <a:ext cx="12191980" cy="6858000"/>
            <a:chOff x="20" y="975"/>
            <a:chExt cx="12191980" cy="6858000"/>
          </a:xfrm>
        </p:grpSpPr>
        <p:pic>
          <p:nvPicPr>
            <p:cNvPr id="1026" name="Picture 2" descr="https://mockupscenecreator.com/Static/Images/Scenes/mockup-scene-creator.top.jpg">
              <a:extLst>
                <a:ext uri="{FF2B5EF4-FFF2-40B4-BE49-F238E27FC236}">
                  <a16:creationId xmlns:a16="http://schemas.microsoft.com/office/drawing/2014/main" id="{FE02C3E8-3448-4E93-A990-3B2C44DA34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6" b="3220"/>
            <a:stretch/>
          </p:blipFill>
          <p:spPr bwMode="auto">
            <a:xfrm>
              <a:off x="20" y="975"/>
              <a:ext cx="1219198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90A7F501-EA0F-400E-BB1C-0EB028BC9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/>
                      </a14:imgEffect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47782" y="2682240"/>
              <a:ext cx="3971823" cy="1889759"/>
            </a:xfrm>
            <a:prstGeom prst="rect">
              <a:avLst/>
            </a:prstGeom>
          </p:spPr>
        </p:pic>
      </p:grp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B4EFEB6-561E-4DEA-BA1D-C98D3ECF327D}"/>
              </a:ext>
            </a:extLst>
          </p:cNvPr>
          <p:cNvCxnSpPr>
            <a:cxnSpLocks/>
          </p:cNvCxnSpPr>
          <p:nvPr/>
        </p:nvCxnSpPr>
        <p:spPr>
          <a:xfrm flipV="1">
            <a:off x="2824622" y="3559552"/>
            <a:ext cx="341827" cy="55287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41B234E-48D8-4010-B62A-EAAA2DC7DF7B}"/>
              </a:ext>
            </a:extLst>
          </p:cNvPr>
          <p:cNvCxnSpPr>
            <a:cxnSpLocks/>
          </p:cNvCxnSpPr>
          <p:nvPr/>
        </p:nvCxnSpPr>
        <p:spPr>
          <a:xfrm flipH="1" flipV="1">
            <a:off x="4912199" y="3429000"/>
            <a:ext cx="934049" cy="79580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FDF8E9B-8EDB-460E-965C-43F5910D150F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8080056" y="2921366"/>
            <a:ext cx="746823" cy="11910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קבוצה 73">
            <a:extLst>
              <a:ext uri="{FF2B5EF4-FFF2-40B4-BE49-F238E27FC236}">
                <a16:creationId xmlns:a16="http://schemas.microsoft.com/office/drawing/2014/main" id="{EC409F83-D4A2-45D4-A437-0327BA7AFE52}"/>
              </a:ext>
            </a:extLst>
          </p:cNvPr>
          <p:cNvGrpSpPr/>
          <p:nvPr/>
        </p:nvGrpSpPr>
        <p:grpSpPr>
          <a:xfrm>
            <a:off x="8352612" y="287217"/>
            <a:ext cx="3238500" cy="3086098"/>
            <a:chOff x="8352612" y="287217"/>
            <a:chExt cx="3238500" cy="3086098"/>
          </a:xfrm>
        </p:grpSpPr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A6D4CC49-9F08-4544-B952-3CE0E5E695EE}"/>
                </a:ext>
              </a:extLst>
            </p:cNvPr>
            <p:cNvSpPr/>
            <p:nvPr/>
          </p:nvSpPr>
          <p:spPr>
            <a:xfrm>
              <a:off x="8352612" y="287217"/>
              <a:ext cx="3238500" cy="3086098"/>
            </a:xfrm>
            <a:prstGeom prst="ellipse">
              <a:avLst/>
            </a:prstGeom>
            <a:solidFill>
              <a:schemeClr val="accent6">
                <a:lumMod val="75000"/>
                <a:alpha val="7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גרפיקה 66" descr="פגיעה במטרה">
              <a:extLst>
                <a:ext uri="{FF2B5EF4-FFF2-40B4-BE49-F238E27FC236}">
                  <a16:creationId xmlns:a16="http://schemas.microsoft.com/office/drawing/2014/main" id="{5418FEC6-D83A-4DFD-8228-CADB80360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1060" y="639291"/>
              <a:ext cx="2314995" cy="2314995"/>
            </a:xfrm>
            <a:prstGeom prst="rect">
              <a:avLst/>
            </a:prstGeom>
          </p:spPr>
        </p:pic>
      </p:grp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5D539E31-4D96-4931-9E03-7D98CCFA633F}"/>
              </a:ext>
            </a:extLst>
          </p:cNvPr>
          <p:cNvSpPr txBox="1"/>
          <p:nvPr/>
        </p:nvSpPr>
        <p:spPr>
          <a:xfrm>
            <a:off x="0" y="6071780"/>
            <a:ext cx="44089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D86B1859-CE30-40D3-96F4-B2A979EDEAC5}"/>
              </a:ext>
            </a:extLst>
          </p:cNvPr>
          <p:cNvSpPr txBox="1"/>
          <p:nvPr/>
        </p:nvSpPr>
        <p:spPr>
          <a:xfrm>
            <a:off x="2195333" y="946954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45B2F0C-BFBE-4DB4-B8C5-C10143B242BD}"/>
              </a:ext>
            </a:extLst>
          </p:cNvPr>
          <p:cNvSpPr txBox="1"/>
          <p:nvPr/>
        </p:nvSpPr>
        <p:spPr>
          <a:xfrm>
            <a:off x="5875524" y="3111705"/>
            <a:ext cx="2054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54B6803-A961-4C6E-BD18-B0E586D72E3B}"/>
              </a:ext>
            </a:extLst>
          </p:cNvPr>
          <p:cNvSpPr txBox="1"/>
          <p:nvPr/>
        </p:nvSpPr>
        <p:spPr>
          <a:xfrm>
            <a:off x="8742979" y="3420940"/>
            <a:ext cx="27017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0" name="תצוגת שקופית 79"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6874381"/>
                  </p:ext>
                </p:extLst>
              </p:nvPr>
            </p:nvGraphicFramePr>
            <p:xfrm>
              <a:off x="895056" y="3766330"/>
              <a:ext cx="2334140" cy="2270094"/>
            </p:xfrm>
            <a:graphic>
              <a:graphicData uri="http://schemas.microsoft.com/office/powerpoint/2016/slidezoom">
                <pslz:sldZm>
                  <pslz:sldZmObj sldId="257" cId="805138976">
                    <pslz:zmPr id="{BB23ED92-BBFA-4EBE-A40F-7406571D3119}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34140" cy="22700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0" name="תצוגת שקופית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056" y="3766330"/>
                <a:ext cx="2334140" cy="227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571539"/>
                  </p:ext>
                </p:extLst>
              </p:nvPr>
            </p:nvGraphicFramePr>
            <p:xfrm>
              <a:off x="2757865" y="1490000"/>
              <a:ext cx="2466627" cy="2422580"/>
            </p:xfrm>
            <a:graphic>
              <a:graphicData uri="http://schemas.microsoft.com/office/powerpoint/2016/slidezoom">
                <pslz:sldZm>
                  <pslz:sldZmObj sldId="261" cId="3886113782">
                    <pslz:zmPr id="{971623CC-03CC-4A49-8E3C-D8EDF375647B}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66627" cy="24225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865" y="1490000"/>
                <a:ext cx="2466627" cy="242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6871828"/>
                  </p:ext>
                </p:extLst>
              </p:nvPr>
            </p:nvGraphicFramePr>
            <p:xfrm>
              <a:off x="5490746" y="3718696"/>
              <a:ext cx="3072229" cy="2910859"/>
            </p:xfrm>
            <a:graphic>
              <a:graphicData uri="http://schemas.microsoft.com/office/powerpoint/2016/slidezoom">
                <pslz:sldZm>
                  <pslz:sldZmObj sldId="265" cId="3030102717">
                    <pslz:zmPr id="{8D30942D-4B4D-4848-B32A-DF2919123D56}" imageType="cover" transitionDur="1000" showBg="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2229" cy="291085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תצוגת שקופית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746" y="3718696"/>
                <a:ext cx="3072229" cy="29108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1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1B83213-D81C-4D6A-9CA3-C8740C02EAC9}"/>
              </a:ext>
            </a:extLst>
          </p:cNvPr>
          <p:cNvGrpSpPr/>
          <p:nvPr/>
        </p:nvGrpSpPr>
        <p:grpSpPr>
          <a:xfrm>
            <a:off x="2650781" y="145560"/>
            <a:ext cx="4513162" cy="4178155"/>
            <a:chOff x="3543300" y="790575"/>
            <a:chExt cx="5294212" cy="4863955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7132972A-5D5C-4E1B-87EB-D5EDFF4C05DB}"/>
                </a:ext>
              </a:extLst>
            </p:cNvPr>
            <p:cNvGrpSpPr/>
            <p:nvPr/>
          </p:nvGrpSpPr>
          <p:grpSpPr>
            <a:xfrm>
              <a:off x="3543300" y="790575"/>
              <a:ext cx="5294212" cy="4863955"/>
              <a:chOff x="5552818" y="3254724"/>
              <a:chExt cx="2960843" cy="2799856"/>
            </a:xfrm>
          </p:grpSpPr>
          <p:sp>
            <p:nvSpPr>
              <p:cNvPr id="5" name="אליפסה 4">
                <a:extLst>
                  <a:ext uri="{FF2B5EF4-FFF2-40B4-BE49-F238E27FC236}">
                    <a16:creationId xmlns:a16="http://schemas.microsoft.com/office/drawing/2014/main" id="{0D750223-27B7-42FE-9616-35482F5324F8}"/>
                  </a:ext>
                </a:extLst>
              </p:cNvPr>
              <p:cNvSpPr/>
              <p:nvPr/>
            </p:nvSpPr>
            <p:spPr>
              <a:xfrm>
                <a:off x="5552818" y="3254724"/>
                <a:ext cx="2960843" cy="2799856"/>
              </a:xfrm>
              <a:prstGeom prst="ellipse">
                <a:avLst/>
              </a:prstGeom>
              <a:solidFill>
                <a:schemeClr val="accent4">
                  <a:lumMod val="75000"/>
                  <a:alpha val="7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6" name="גרפיקה 5" descr="מצגת עם תרשים עמודות">
                <a:extLst>
                  <a:ext uri="{FF2B5EF4-FFF2-40B4-BE49-F238E27FC236}">
                    <a16:creationId xmlns:a16="http://schemas.microsoft.com/office/drawing/2014/main" id="{32E11C8F-0942-4695-9B02-FA09F53EC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95" y="4426108"/>
                <a:ext cx="1353694" cy="1353695"/>
              </a:xfrm>
              <a:prstGeom prst="rect">
                <a:avLst/>
              </a:prstGeom>
            </p:spPr>
          </p:pic>
        </p:grp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5B7962F-A5DE-4B4E-9BC5-9718873B9ACA}"/>
                </a:ext>
              </a:extLst>
            </p:cNvPr>
            <p:cNvSpPr txBox="1"/>
            <p:nvPr/>
          </p:nvSpPr>
          <p:spPr>
            <a:xfrm>
              <a:off x="4612840" y="1846402"/>
              <a:ext cx="3155132" cy="8957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RESULTS</a:t>
              </a:r>
              <a:endParaRPr lang="he-IL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5FD0C64C-88EC-4AF1-BF9A-2A035047EF35}"/>
              </a:ext>
            </a:extLst>
          </p:cNvPr>
          <p:cNvCxnSpPr/>
          <p:nvPr/>
        </p:nvCxnSpPr>
        <p:spPr>
          <a:xfrm rot="5400000" flipH="1" flipV="1">
            <a:off x="1025124" y="2165116"/>
            <a:ext cx="2379512" cy="1117600"/>
          </a:xfrm>
          <a:prstGeom prst="curvedConnector3">
            <a:avLst>
              <a:gd name="adj1" fmla="val 87227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9A37E269-BB59-4A57-9472-F3C279C605AC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4907362" y="4323716"/>
            <a:ext cx="1086716" cy="1063393"/>
          </a:xfrm>
          <a:prstGeom prst="curvedConnector2">
            <a:avLst/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66D89EE2-DD0A-44C2-8D91-93CD143E0E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1048" y="2723916"/>
            <a:ext cx="1117596" cy="327878"/>
          </a:xfrm>
          <a:prstGeom prst="curvedConnector3">
            <a:avLst>
              <a:gd name="adj1" fmla="val 50000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7" name="תצוגת שקופית 46"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253678"/>
                  </p:ext>
                </p:extLst>
              </p:nvPr>
            </p:nvGraphicFramePr>
            <p:xfrm>
              <a:off x="524630" y="3913672"/>
              <a:ext cx="2362303" cy="2000726"/>
            </p:xfrm>
            <a:graphic>
              <a:graphicData uri="http://schemas.microsoft.com/office/powerpoint/2016/slidezoom">
                <pslz:sldZm>
                  <pslz:sldZmObj sldId="266" cId="3873473232">
                    <pslz:zmPr id="{702E8205-C70E-4324-B210-5316563B69A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2303" cy="200072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7" name="תצוגת שקופית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630" y="3913672"/>
                <a:ext cx="2362303" cy="200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9" name="תצוגת שקופית 48"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454613"/>
                  </p:ext>
                </p:extLst>
              </p:nvPr>
            </p:nvGraphicFramePr>
            <p:xfrm>
              <a:off x="6044600" y="4231953"/>
              <a:ext cx="2797790" cy="2247514"/>
            </p:xfrm>
            <a:graphic>
              <a:graphicData uri="http://schemas.microsoft.com/office/powerpoint/2016/slidezoom">
                <pslz:sldZm>
                  <pslz:sldZmObj sldId="267" cId="659012817">
                    <pslz:zmPr id="{4821EB34-AA63-478F-A058-17B76D1BB3E6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7790" cy="224751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9" name="תצוגת שקופית 4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4600" y="4231953"/>
                <a:ext cx="2797790" cy="224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תצוגת שקופית 50"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724152"/>
                  </p:ext>
                </p:extLst>
              </p:nvPr>
            </p:nvGraphicFramePr>
            <p:xfrm>
              <a:off x="7863368" y="518776"/>
              <a:ext cx="3805021" cy="3123097"/>
            </p:xfrm>
            <a:graphic>
              <a:graphicData uri="http://schemas.microsoft.com/office/powerpoint/2016/slidezoom">
                <pslz:sldZm>
                  <pslz:sldZmObj sldId="268" cId="1496064927">
                    <pslz:zmPr id="{7494EC04-FA69-4FDF-88B8-F629AE1EB8C1}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05021" cy="312309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תצוגת שקופית 5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3368" y="518776"/>
                <a:ext cx="3805021" cy="3123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0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583132" y="348734"/>
            <a:ext cx="5025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8910381"/>
                  </p:ext>
                </p:extLst>
              </p:nvPr>
            </p:nvGraphicFramePr>
            <p:xfrm>
              <a:off x="1018232" y="2781300"/>
              <a:ext cx="3295650" cy="1853803"/>
            </p:xfrm>
            <a:graphic>
              <a:graphicData uri="http://schemas.microsoft.com/office/powerpoint/2016/slidezoom">
                <pslz:sldZm>
                  <pslz:sldZmObj sldId="269" cId="2084972698">
                    <pslz:zmPr id="{544B5307-0D8C-4903-8829-15C9DAF22F1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95650" cy="185380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תצוגת שקופית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8232" y="2781300"/>
                <a:ext cx="3295650" cy="1853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8914882"/>
                  </p:ext>
                </p:extLst>
              </p:nvPr>
            </p:nvGraphicFramePr>
            <p:xfrm>
              <a:off x="4414309" y="2676524"/>
              <a:ext cx="3668183" cy="2063353"/>
            </p:xfrm>
            <a:graphic>
              <a:graphicData uri="http://schemas.microsoft.com/office/powerpoint/2016/slidezoom">
                <pslz:sldZm>
                  <pslz:sldZmObj sldId="270" cId="507897413">
                    <pslz:zmPr id="{89CD0C9E-9C48-41DA-99EB-21BF190B9FC2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8183" cy="20633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תצוגת שקופית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309" y="2676524"/>
                <a:ext cx="3668183" cy="2063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תצוגת שקופית 12"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6576238"/>
                  </p:ext>
                </p:extLst>
              </p:nvPr>
            </p:nvGraphicFramePr>
            <p:xfrm>
              <a:off x="8082492" y="2598956"/>
              <a:ext cx="3619817" cy="2036147"/>
            </p:xfrm>
            <a:graphic>
              <a:graphicData uri="http://schemas.microsoft.com/office/powerpoint/2016/slidezoom">
                <pslz:sldZm>
                  <pslz:sldZmObj sldId="271" cId="4130956226">
                    <pslz:zmPr id="{3CE0B9A3-2480-4924-869A-C0DCC3258C5D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9817" cy="203614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תצוגת שקופית 1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2492" y="2598956"/>
                <a:ext cx="3619817" cy="2036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47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8677276" y="243870"/>
            <a:ext cx="4495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49077F0-AB59-4E07-892E-48C7A71A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35875"/>
            <a:ext cx="8039100" cy="65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153854" y="605820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28E6625-EE73-458D-9A15-A26E4936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47" y="268658"/>
            <a:ext cx="8115905" cy="63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210367" y="541139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D4C11AD-52F1-40B5-BC26-47D573D5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81" y="142889"/>
            <a:ext cx="8445838" cy="6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225663" y="348734"/>
            <a:ext cx="5740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Linux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0201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5884785"/>
                  </p:ext>
                </p:extLst>
              </p:nvPr>
            </p:nvGraphicFramePr>
            <p:xfrm>
              <a:off x="246707" y="2874794"/>
              <a:ext cx="3830055" cy="2154406"/>
            </p:xfrm>
            <a:graphic>
              <a:graphicData uri="http://schemas.microsoft.com/office/powerpoint/2016/slidezoom">
                <pslz:sldZm>
                  <pslz:sldZmObj sldId="272" cId="4096053108">
                    <pslz:zmPr id="{5CF2EA66-90D1-4C55-83F3-5B25DC8B3BE8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0055" cy="215440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תצוגת שקופית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707" y="2874794"/>
                <a:ext cx="3830055" cy="2154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3467717"/>
                  </p:ext>
                </p:extLst>
              </p:nvPr>
            </p:nvGraphicFramePr>
            <p:xfrm>
              <a:off x="4086225" y="2808997"/>
              <a:ext cx="4099428" cy="2305928"/>
            </p:xfrm>
            <a:graphic>
              <a:graphicData uri="http://schemas.microsoft.com/office/powerpoint/2016/slidezoom">
                <pslz:sldZm>
                  <pslz:sldZmObj sldId="273" cId="91006581">
                    <pslz:zmPr id="{E62311DA-5ACE-43BD-BFA1-908128A0E432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8" cy="230592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תצוגת שקופית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225" y="2808997"/>
                <a:ext cx="4099428" cy="230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560418"/>
                  </p:ext>
                </p:extLst>
              </p:nvPr>
            </p:nvGraphicFramePr>
            <p:xfrm>
              <a:off x="7953375" y="2809874"/>
              <a:ext cx="4099426" cy="2305927"/>
            </p:xfrm>
            <a:graphic>
              <a:graphicData uri="http://schemas.microsoft.com/office/powerpoint/2016/slidezoom">
                <pslz:sldZm>
                  <pslz:sldZmObj sldId="274" cId="472792589">
                    <pslz:zmPr id="{DBBCB376-1D17-4F58-AAD1-B83DF65A09B7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6" cy="230592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תצוגת שקופית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3375" y="2809874"/>
                <a:ext cx="4099426" cy="2305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460842" y="426839"/>
            <a:ext cx="1803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C56511F-083E-4E93-9BC3-D39BA91A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22" y="95566"/>
            <a:ext cx="8889155" cy="66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5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388301" y="558919"/>
            <a:ext cx="1803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1C8640B-EF7D-49AF-9D0A-7BF73099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37" y="182877"/>
            <a:ext cx="8656326" cy="64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406232" y="487799"/>
            <a:ext cx="1803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Requests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5EF90CE-0AB6-4FE3-AA15-0A846BE2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17" y="129537"/>
            <a:ext cx="8798566" cy="65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4266011" y="348734"/>
            <a:ext cx="3659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WiFi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A530736-7BB1-4B73-A1F8-FF71F234B514}"/>
              </a:ext>
            </a:extLst>
          </p:cNvPr>
          <p:cNvGrpSpPr/>
          <p:nvPr/>
        </p:nvGrpSpPr>
        <p:grpSpPr>
          <a:xfrm>
            <a:off x="497524" y="660323"/>
            <a:ext cx="8657906" cy="5852159"/>
            <a:chOff x="516574" y="660323"/>
            <a:chExt cx="8657906" cy="5852159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B5B6E899-2A48-4BB0-A766-52BC5ACC1FDD}"/>
                </a:ext>
              </a:extLst>
            </p:cNvPr>
            <p:cNvSpPr/>
            <p:nvPr/>
          </p:nvSpPr>
          <p:spPr>
            <a:xfrm>
              <a:off x="516574" y="660323"/>
              <a:ext cx="5841999" cy="5852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87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D30F37C0-E805-4DE8-9855-BE76C0CF4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770" y="1747520"/>
              <a:ext cx="1555753" cy="458992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A6F60DB-29DD-4C6B-B5F1-4B8F3A2A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50" y="3481143"/>
              <a:ext cx="2589530" cy="210521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גרפיקה 27" descr="ראש עם גלגלי שיניים">
              <a:extLst>
                <a:ext uri="{FF2B5EF4-FFF2-40B4-BE49-F238E27FC236}">
                  <a16:creationId xmlns:a16="http://schemas.microsoft.com/office/drawing/2014/main" id="{35B10902-FAF6-428A-B3E6-652B561B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9120" y="2875877"/>
              <a:ext cx="3321800" cy="3321800"/>
            </a:xfrm>
            <a:prstGeom prst="rect">
              <a:avLst/>
            </a:prstGeom>
          </p:spPr>
        </p:pic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BF9F5F3E-0DCE-465D-9E38-459692B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338" y="5214767"/>
              <a:ext cx="1805377" cy="292674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34D9B79-ABF4-4DD3-99A6-127ED18554FC}"/>
              </a:ext>
            </a:extLst>
          </p:cNvPr>
          <p:cNvSpPr txBox="1"/>
          <p:nvPr/>
        </p:nvSpPr>
        <p:spPr>
          <a:xfrm>
            <a:off x="-314961" y="1421680"/>
            <a:ext cx="498856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תצוגת שקופית 37"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7697656"/>
                  </p:ext>
                </p:extLst>
              </p:nvPr>
            </p:nvGraphicFramePr>
            <p:xfrm>
              <a:off x="8057536" y="360032"/>
              <a:ext cx="1935180" cy="1941208"/>
            </p:xfrm>
            <a:graphic>
              <a:graphicData uri="http://schemas.microsoft.com/office/powerpoint/2016/slidezoom">
                <pslz:sldZm>
                  <pslz:sldZmObj sldId="258" cId="1598702800">
                    <pslz:zmPr id="{7257A5ED-5855-444F-8EF9-5FDFD8CF68ED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5180" cy="194120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תצוגת שקופית 3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536" y="360032"/>
                <a:ext cx="1935180" cy="194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971411"/>
                  </p:ext>
                </p:extLst>
              </p:nvPr>
            </p:nvGraphicFramePr>
            <p:xfrm>
              <a:off x="9388493" y="2206510"/>
              <a:ext cx="2406484" cy="2137799"/>
            </p:xfrm>
            <a:graphic>
              <a:graphicData uri="http://schemas.microsoft.com/office/powerpoint/2016/slidezoom">
                <pslz:sldZm>
                  <pslz:sldZmObj sldId="259" cId="1268521312">
                    <pslz:zmPr id="{7C92AB04-3014-40EA-A1D5-700151096999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6484" cy="21377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8493" y="2206510"/>
                <a:ext cx="2406484" cy="213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227096"/>
                  </p:ext>
                </p:extLst>
              </p:nvPr>
            </p:nvGraphicFramePr>
            <p:xfrm>
              <a:off x="8096661" y="4588724"/>
              <a:ext cx="2246219" cy="2045664"/>
            </p:xfrm>
            <a:graphic>
              <a:graphicData uri="http://schemas.microsoft.com/office/powerpoint/2016/slidezoom">
                <pslz:sldZm>
                  <pslz:sldZmObj sldId="260" cId="3105473071">
                    <pslz:zmPr id="{6F163CA0-0092-46CD-AF62-08DD8A5B4B6B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6219" cy="204566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6661" y="4588724"/>
                <a:ext cx="2246219" cy="2045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3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0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Requests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873759" y="770382"/>
            <a:ext cx="5460366" cy="51398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What’s QUIC?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"Quick UDP Internet Connections“ _____________________________________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QUIC improves performance of connection-oriented web applications that are currently using TCP. It does this by establishing a number of multiplexed connections between two endpoints over User Datagram Protocol (UDP).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381063C-B41C-4170-9E84-23C8AAC4FD25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6" name="Picture 12" descr="×ª××¦××ª ×ª××× × ×¢×××¨ âªlaptop transparent backgroundâ¬â">
            <a:extLst>
              <a:ext uri="{FF2B5EF4-FFF2-40B4-BE49-F238E27FC236}">
                <a16:creationId xmlns:a16="http://schemas.microsoft.com/office/drawing/2014/main" id="{17D3E4AC-3389-4F3A-B688-C1CE7CFD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94" y="802487"/>
            <a:ext cx="6254344" cy="41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3C2E485-9F75-447A-B2B8-B0026B02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06" y="1313879"/>
            <a:ext cx="4170901" cy="26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21E38C4-C7F4-4CD5-A55B-D2C367B58C47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0F1DEE4-1E66-4887-B6D6-446A128BEF75}"/>
              </a:ext>
            </a:extLst>
          </p:cNvPr>
          <p:cNvSpPr/>
          <p:nvPr/>
        </p:nvSpPr>
        <p:spPr>
          <a:xfrm rot="19194153">
            <a:off x="6161278" y="-472456"/>
            <a:ext cx="6602878" cy="676766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6F96BD5-BD01-46DE-81AE-91D8412C83A7}"/>
              </a:ext>
            </a:extLst>
          </p:cNvPr>
          <p:cNvGrpSpPr/>
          <p:nvPr/>
        </p:nvGrpSpPr>
        <p:grpSpPr>
          <a:xfrm>
            <a:off x="6193797" y="804615"/>
            <a:ext cx="9123378" cy="2308514"/>
            <a:chOff x="6016817" y="804615"/>
            <a:chExt cx="9123378" cy="2308514"/>
          </a:xfrm>
          <a:blipFill dpi="0" rotWithShape="1">
            <a:blip r:embed="rId2"/>
            <a:srcRect/>
            <a:tile tx="-1460500" ty="0" sx="100000" sy="100000" flip="none" algn="tl"/>
          </a:blipFill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659491FF-C74C-4F0B-8F85-28BC3F7F92AB}"/>
                </a:ext>
              </a:extLst>
            </p:cNvPr>
            <p:cNvSpPr/>
            <p:nvPr/>
          </p:nvSpPr>
          <p:spPr>
            <a:xfrm rot="19194153">
              <a:off x="6032877" y="804615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82F54E1B-FD88-4833-95DE-E3837D6FC620}"/>
                </a:ext>
              </a:extLst>
            </p:cNvPr>
            <p:cNvSpPr/>
            <p:nvPr/>
          </p:nvSpPr>
          <p:spPr>
            <a:xfrm rot="19194153">
              <a:off x="6016817" y="1700088"/>
              <a:ext cx="7287689" cy="9063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4D5A0A31-FF82-40C9-A0B0-FAE264F4AA46}"/>
                </a:ext>
              </a:extLst>
            </p:cNvPr>
            <p:cNvSpPr/>
            <p:nvPr/>
          </p:nvSpPr>
          <p:spPr>
            <a:xfrm rot="19194153">
              <a:off x="7290177" y="2319090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68C9F725-745F-4D65-A852-A369EE9F7395}"/>
                </a:ext>
              </a:extLst>
            </p:cNvPr>
            <p:cNvSpPr/>
            <p:nvPr/>
          </p:nvSpPr>
          <p:spPr>
            <a:xfrm rot="19194153">
              <a:off x="8537317" y="2436363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" name="מלבן 18">
            <a:extLst>
              <a:ext uri="{FF2B5EF4-FFF2-40B4-BE49-F238E27FC236}">
                <a16:creationId xmlns:a16="http://schemas.microsoft.com/office/drawing/2014/main" id="{D7553361-1E42-4894-B140-1E40F9972370}"/>
              </a:ext>
            </a:extLst>
          </p:cNvPr>
          <p:cNvSpPr/>
          <p:nvPr/>
        </p:nvSpPr>
        <p:spPr>
          <a:xfrm rot="5400000">
            <a:off x="10539134" y="1589572"/>
            <a:ext cx="3111293" cy="1988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60C1A87-114F-4082-AF6B-84D1AB4B96A1}"/>
              </a:ext>
            </a:extLst>
          </p:cNvPr>
          <p:cNvSpPr/>
          <p:nvPr/>
        </p:nvSpPr>
        <p:spPr>
          <a:xfrm rot="19194153">
            <a:off x="6549152" y="-527387"/>
            <a:ext cx="3809842" cy="42539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51C1DC3-DDD7-424A-9E28-5FD2DF5A2D91}"/>
              </a:ext>
            </a:extLst>
          </p:cNvPr>
          <p:cNvSpPr/>
          <p:nvPr/>
        </p:nvSpPr>
        <p:spPr>
          <a:xfrm>
            <a:off x="7562851" y="0"/>
            <a:ext cx="4643250" cy="193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422787" y="512654"/>
            <a:ext cx="6763226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it’s Interesting?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 have been using QUIC unconsciously for several years now.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Corporation and some recent research claim that QUIC has reduced the latency of Google search responses by 3.6% and YouTube video repositories by 15.3%.</a:t>
            </a:r>
            <a:endParaRPr lang="he-IL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has a clear motive for promoting the QUIC protocol and is very hard to resist.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studies produce biased results, especially those that Google wants us to be exposed to.</a:t>
            </a:r>
            <a:endParaRPr lang="en-US" sz="2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64134" y="446532"/>
            <a:ext cx="5460366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Knowledge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Related work.. TBD….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3BD06ED-4358-4B7C-AF0B-32A9A8C074FF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3CD82C-4282-4530-AD42-7A844B48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901356"/>
            <a:ext cx="7758480" cy="2101255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27DCBE69-0134-471E-9FCE-3B0A05CD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735921"/>
            <a:ext cx="5460366" cy="222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54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C450995-7A9E-42ED-8645-69A390CA67B6}"/>
              </a:ext>
            </a:extLst>
          </p:cNvPr>
          <p:cNvGrpSpPr/>
          <p:nvPr/>
        </p:nvGrpSpPr>
        <p:grpSpPr>
          <a:xfrm>
            <a:off x="462422" y="247650"/>
            <a:ext cx="4109578" cy="3952874"/>
            <a:chOff x="2824622" y="1600200"/>
            <a:chExt cx="2334140" cy="2295524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0F6F7BF5-6633-4086-BAAC-7672BF6752A4}"/>
                </a:ext>
              </a:extLst>
            </p:cNvPr>
            <p:cNvSpPr/>
            <p:nvPr/>
          </p:nvSpPr>
          <p:spPr>
            <a:xfrm>
              <a:off x="2824622" y="1600200"/>
              <a:ext cx="2334140" cy="2295524"/>
            </a:xfrm>
            <a:prstGeom prst="ellipse">
              <a:avLst/>
            </a:prstGeom>
            <a:solidFill>
              <a:schemeClr val="accent3">
                <a:lumMod val="75000"/>
                <a:alpha val="7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" name="גרפיקה 5" descr="מחקר">
              <a:extLst>
                <a:ext uri="{FF2B5EF4-FFF2-40B4-BE49-F238E27FC236}">
                  <a16:creationId xmlns:a16="http://schemas.microsoft.com/office/drawing/2014/main" id="{76F580E0-9631-461D-9FFE-27E8F230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3672" y="2398593"/>
              <a:ext cx="1365248" cy="1365248"/>
            </a:xfrm>
            <a:prstGeom prst="rect">
              <a:avLst/>
            </a:prstGeom>
          </p:spPr>
        </p:pic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848DDC-C44C-4097-BF46-9D2F2753F1E7}"/>
              </a:ext>
            </a:extLst>
          </p:cNvPr>
          <p:cNvSpPr txBox="1"/>
          <p:nvPr/>
        </p:nvSpPr>
        <p:spPr>
          <a:xfrm>
            <a:off x="690383" y="1071392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FC2DA1B6-CDA6-44DC-9564-C5BFF88F45FA}"/>
              </a:ext>
            </a:extLst>
          </p:cNvPr>
          <p:cNvCxnSpPr>
            <a:cxnSpLocks/>
          </p:cNvCxnSpPr>
          <p:nvPr/>
        </p:nvCxnSpPr>
        <p:spPr>
          <a:xfrm flipV="1">
            <a:off x="4572000" y="1034969"/>
            <a:ext cx="1260510" cy="682755"/>
          </a:xfrm>
          <a:prstGeom prst="bent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B8A68A87-6156-469B-845F-DA3594878817}"/>
              </a:ext>
            </a:extLst>
          </p:cNvPr>
          <p:cNvCxnSpPr>
            <a:cxnSpLocks/>
          </p:cNvCxnSpPr>
          <p:nvPr/>
        </p:nvCxnSpPr>
        <p:spPr>
          <a:xfrm>
            <a:off x="4353568" y="3065335"/>
            <a:ext cx="4556610" cy="1015111"/>
          </a:xfrm>
          <a:prstGeom prst="bentConnector3">
            <a:avLst>
              <a:gd name="adj1" fmla="val 7090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93387074-0EEB-4FA6-96F2-81D1CCDD84A1}"/>
              </a:ext>
            </a:extLst>
          </p:cNvPr>
          <p:cNvCxnSpPr>
            <a:cxnSpLocks/>
          </p:cNvCxnSpPr>
          <p:nvPr/>
        </p:nvCxnSpPr>
        <p:spPr>
          <a:xfrm>
            <a:off x="1695450" y="4048125"/>
            <a:ext cx="2126391" cy="1524000"/>
          </a:xfrm>
          <a:prstGeom prst="bentConnector3">
            <a:avLst>
              <a:gd name="adj1" fmla="val 341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תצוגת שקופית 15"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0201533"/>
                  </p:ext>
                </p:extLst>
              </p:nvPr>
            </p:nvGraphicFramePr>
            <p:xfrm>
              <a:off x="5832510" y="176662"/>
              <a:ext cx="3615199" cy="2214868"/>
            </p:xfrm>
            <a:graphic>
              <a:graphicData uri="http://schemas.microsoft.com/office/powerpoint/2016/slidezoom">
                <pslz:sldZm>
                  <pslz:sldZmObj sldId="262" cId="3997176094">
                    <pslz:zmPr id="{FFAF6FA6-B938-4BAF-AE10-032FD687F388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5199" cy="221486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תצוגת שקופית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510" y="176662"/>
                <a:ext cx="3615199" cy="221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624746"/>
                  </p:ext>
                </p:extLst>
              </p:nvPr>
            </p:nvGraphicFramePr>
            <p:xfrm>
              <a:off x="8897641" y="3242849"/>
              <a:ext cx="2702517" cy="1714500"/>
            </p:xfrm>
            <a:graphic>
              <a:graphicData uri="http://schemas.microsoft.com/office/powerpoint/2016/slidezoom">
                <pslz:sldZm>
                  <pslz:sldZmObj sldId="264" cId="810889528">
                    <pslz:zmPr id="{0AAA4D09-118B-4324-8B8D-E46ED225853C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2517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7641" y="3242849"/>
                <a:ext cx="2702517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תצוגת שקופית 16"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256627"/>
                  </p:ext>
                </p:extLst>
              </p:nvPr>
            </p:nvGraphicFramePr>
            <p:xfrm>
              <a:off x="3831366" y="4465728"/>
              <a:ext cx="3188559" cy="2163860"/>
            </p:xfrm>
            <a:graphic>
              <a:graphicData uri="http://schemas.microsoft.com/office/powerpoint/2016/slidezoom">
                <pslz:sldZm>
                  <pslz:sldZmObj sldId="263" cId="2399457740">
                    <pslz:zmPr id="{816DA773-6C3A-4947-A37A-B7679A1AB6EE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559" cy="216386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תצוגת שקופית 1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366" y="4465728"/>
                <a:ext cx="3188559" cy="216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1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247E867-4C33-4E69-84CE-FB990DBCDF67}"/>
              </a:ext>
            </a:extLst>
          </p:cNvPr>
          <p:cNvSpPr txBox="1"/>
          <p:nvPr/>
        </p:nvSpPr>
        <p:spPr>
          <a:xfrm>
            <a:off x="673733" y="494157"/>
            <a:ext cx="8632191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the environment is so complicated?</a:t>
            </a:r>
            <a:endParaRPr lang="he-IL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ysClr val="windowText" lastClr="000000"/>
                </a:solidFill>
              </a:rPr>
              <a:t> 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protocol that implements by Google working only on a Google client (Chrome) and servers (still no use for IETF QUIC -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)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open source getting update constantly and doesn’t necessarily equal to the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protocol using TLS1.3 – all the connections through the tests should be secured with certificates.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test scenario should be equal with HTTP2.0 for comparation.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C5E9D79-1266-468C-9767-EEC7DBB2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20162" y="3217979"/>
            <a:ext cx="2500313" cy="250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71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2AA3F97-927A-4BA0-95F9-E7F69C4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240092" y="359186"/>
            <a:ext cx="11607339" cy="6204174"/>
          </a:xfrm>
          <a:prstGeom prst="roundRect">
            <a:avLst>
              <a:gd name="adj" fmla="val 8594"/>
            </a:avLst>
          </a:prstGeom>
          <a:gradFill>
            <a:gsLst>
              <a:gs pos="78000">
                <a:schemeClr val="tx1">
                  <a:lumMod val="50000"/>
                  <a:lumOff val="50000"/>
                </a:schemeClr>
              </a:gs>
              <a:gs pos="59000">
                <a:schemeClr val="accent1">
                  <a:alpha val="0"/>
                  <a:lumMod val="0"/>
                </a:schemeClr>
              </a:gs>
            </a:gsLst>
            <a:lin ang="5400000" scaled="1"/>
          </a:gradFill>
          <a:ln>
            <a:noFill/>
          </a:ln>
          <a:effectLst/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ADE6B2-89D3-42E4-860F-0F9FC6BD2303}"/>
              </a:ext>
            </a:extLst>
          </p:cNvPr>
          <p:cNvSpPr txBox="1"/>
          <p:nvPr/>
        </p:nvSpPr>
        <p:spPr>
          <a:xfrm>
            <a:off x="1981199" y="770382"/>
            <a:ext cx="786066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.HAR file:</a:t>
            </a:r>
            <a:endParaRPr lang="he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The HTTP Archive format, or HAR, is a JSON-formatted archive file format for logging of a web browser's interaction with a site. The common extension for these files is .HAR.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8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FA8E3E-762E-4356-BFC6-A8310BF007C3}"/>
              </a:ext>
            </a:extLst>
          </p:cNvPr>
          <p:cNvSpPr txBox="1"/>
          <p:nvPr/>
        </p:nvSpPr>
        <p:spPr>
          <a:xfrm>
            <a:off x="895350" y="305068"/>
            <a:ext cx="10467975" cy="6432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Our lab &amp; tools: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We measure 3 things in every entry (through :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Number of </a:t>
            </a:r>
            <a:r>
              <a:rPr lang="en-US" sz="2400" b="1" dirty="0">
                <a:solidFill>
                  <a:schemeClr val="bg1"/>
                </a:solidFill>
              </a:rPr>
              <a:t>requests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weight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time</a:t>
            </a:r>
          </a:p>
          <a:p>
            <a:pPr marL="457200" indent="-457200" algn="l" rtl="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After verifying that the browser use the QUIC protocol only when set in the profile configuration, we looked at 3 test cases: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1. Run on a virtual machine with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2. Run on a virtual machine with an Ethernet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3. Run on Linux with an Ethernet connection</a:t>
            </a:r>
            <a:endParaRPr lang="he-IL" sz="24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 each test case we made 500 entries to Google server (YouTube) using the QUIC protocol and 500 identical entries without the experimental protocol (using HTTP 2.0)</a:t>
            </a:r>
            <a:endParaRPr lang="en-US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D52779F-E880-464C-A36E-17739040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101" y="674400"/>
            <a:ext cx="2214562" cy="238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תצוגת שקופית 4"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908577"/>
                  </p:ext>
                </p:extLst>
              </p:nvPr>
            </p:nvGraphicFramePr>
            <p:xfrm>
              <a:off x="4295775" y="2028825"/>
              <a:ext cx="1195705" cy="672584"/>
            </p:xfrm>
            <a:graphic>
              <a:graphicData uri="http://schemas.microsoft.com/office/powerpoint/2016/slidezoom">
                <pslz:sldZm>
                  <pslz:sldZmObj sldId="264" cId="810889528">
                    <pslz:zmPr id="{8DA0DE95-3053-40F8-81E3-0757488F168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5705" cy="6725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תצוגת שקופית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775" y="2028825"/>
                <a:ext cx="1195705" cy="6725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312</Words>
  <Application>Microsoft Office PowerPoint</Application>
  <PresentationFormat>מסך רחב</PresentationFormat>
  <Paragraphs>77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 Black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moriya&amp;yoav</dc:creator>
  <cp:lastModifiedBy>moriya&amp;yoav</cp:lastModifiedBy>
  <cp:revision>83</cp:revision>
  <dcterms:created xsi:type="dcterms:W3CDTF">2019-08-01T18:21:59Z</dcterms:created>
  <dcterms:modified xsi:type="dcterms:W3CDTF">2019-08-25T13:43:09Z</dcterms:modified>
</cp:coreProperties>
</file>