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sldIdLst>
    <p:sldId id="256" r:id="rId2"/>
    <p:sldId id="257" r:id="rId3"/>
    <p:sldId id="258" r:id="rId4"/>
    <p:sldId id="259" r:id="rId5"/>
    <p:sldId id="268" r:id="rId6"/>
    <p:sldId id="260" r:id="rId7"/>
    <p:sldId id="265" r:id="rId8"/>
    <p:sldId id="266" r:id="rId9"/>
    <p:sldId id="267"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86"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1:20.23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1389 1,'-1101'0,"858"51,220-51,2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2:27.6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2074 1,'-2053'0,"2032"0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2:31.2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2097 0,'-660'0,"464"25,50-11,-25 12,-171-8,186 13,-69-20,142-14,-14 3,76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2:42.05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2391 25,'-2'-2,"0"0,0 0,-1 0,1 0,-1 0,1 1,-1-1,1 1,-1-1,0 1,0 0,0 0,1 0,-1 0,0 1,0-1,0 1,0 0,0 0,0 0,-1 0,1 0,0 1,-1-1,-538-1,-1216 1,1738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2:48.4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0 197,'563'0,"-373"-39,-111 15,87-33,-138 46,0 2,0 0,1 2,-1 1,2 1,-1 1,0 2,1 1,-1 2,5 0,333 0,-172-25,245 24,-437 0,0-1,-1 1,1 0,0 0,0 0,0 0,-1 1,1-1,0 1,-1 0,1 0,0 0,-1 0,1 0,-1 0,1 1,-1-1,0 1,0-1,0 1,1 0,-2 0,1 0,0 0,0 0,-1 1,1-1,-1 1,0-1,1 1,-1-1,0 1,-1-1,1 1,0 0,-1 0,0-1,1 1,-1 0,0 0,0-1,-1 1,3 2,-1 0,0 0,0 0,0 0,-1 0,0 0,0 0,0 0,-1 0,1 1,-1-1,-1-1,1 1,-1 0,1 0,-1 0,-1-1,1 1,0-1,-1 0,0 1,0-1,-1-1,1 1,-1 0,0-1,0 0,0 0,0 0,0 0,-1-1,1 1,-1-1,1 0,-6 1,-135 13,-221-7,219 17,-244-26,245 24,-11-10,93-5,45-8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2:53.1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2369 1,'-2102'0,"1955"24,46-3,83-19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2:58.71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2513 77,'-259'-25,"-6"11,144-12,-105 14,143 15,-381-3,293 26,-97-26,121 24,-9-10,115-8,1-1,-1-2,0-2,-39-4,-9 0,68 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19:03.32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3344 0,'-759'0,"516"50,-832-51,-170 1,1224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19:10.93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3417 24,'-3274'0,"3152"-20,101 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1:29.46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1683 50,'-466'0,"199"-50,-662 52,908-2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1:36.54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1878 1,'-1857'0,"1836"0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1:48.1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1780 0,'-1442'0,"1271"25,25-1,125-23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1:56.66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2415 0,'-2248'0,"2102"22,125-20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2:00.67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2489 0,'-193'24,"-471"-24,-20 0,514 25,-147-25,170 24,-146-24,272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2:03.48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2391 51,'-1051'0,"733"-51,-682 52,979-1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2:17.6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2172 101,'-321'-15,"147"-10,-90 7,83-13,-45 20,144 13,-504-2,391 26,73-26,102-1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14:52:22.49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2098 1,'-2077'0,"2056"0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3538038-91AB-4A70-A91B-FA05024286BF}" type="slidenum">
              <a:rPr lang="he-IL" smtClean="0"/>
              <a:t>‹#›</a:t>
            </a:fld>
            <a:endParaRPr lang="he-IL"/>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549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180941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59241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3538038-91AB-4A70-A91B-FA05024286BF}" type="slidenum">
              <a:rPr lang="he-IL" smtClean="0"/>
              <a:t>‹#›</a:t>
            </a:fld>
            <a:endParaRPr lang="he-IL"/>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6464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3949832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3538038-91AB-4A70-A91B-FA05024286BF}" type="slidenum">
              <a:rPr lang="he-IL" smtClean="0"/>
              <a:t>‹#›</a:t>
            </a:fld>
            <a:endParaRPr lang="he-IL"/>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16669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2715686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2482090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202818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41225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190404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82153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124132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362050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106648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180460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52931F3C-ADF3-4A9D-AE9D-A6FBA9D49EE6}" type="datetimeFigureOut">
              <a:rPr lang="he-IL" smtClean="0"/>
              <a:t>א'/שבט/תשע"ט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3538038-91AB-4A70-A91B-FA05024286BF}" type="slidenum">
              <a:rPr lang="he-IL" smtClean="0"/>
              <a:t>‹#›</a:t>
            </a:fld>
            <a:endParaRPr lang="he-IL"/>
          </a:p>
        </p:txBody>
      </p:sp>
    </p:spTree>
    <p:extLst>
      <p:ext uri="{BB962C8B-B14F-4D97-AF65-F5344CB8AC3E}">
        <p14:creationId xmlns:p14="http://schemas.microsoft.com/office/powerpoint/2010/main" val="153695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2931F3C-ADF3-4A9D-AE9D-A6FBA9D49EE6}" type="datetimeFigureOut">
              <a:rPr lang="he-IL" smtClean="0"/>
              <a:t>א'/שבט/תשע"ט</a:t>
            </a:fld>
            <a:endParaRPr lang="he-IL"/>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he-IL"/>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538038-91AB-4A70-A91B-FA05024286BF}" type="slidenum">
              <a:rPr lang="he-IL" smtClean="0"/>
              <a:t>‹#›</a:t>
            </a:fld>
            <a:endParaRPr lang="he-IL"/>
          </a:p>
        </p:txBody>
      </p:sp>
    </p:spTree>
    <p:extLst>
      <p:ext uri="{BB962C8B-B14F-4D97-AF65-F5344CB8AC3E}">
        <p14:creationId xmlns:p14="http://schemas.microsoft.com/office/powerpoint/2010/main" val="93732000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en.wikipedia.org/wiki/Head-of-line_block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hyperlink" Target="https://www.steveschoger.com/status-code-poster/" TargetMode="Externa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hyperlink" Target="http://www.differencebetween.net/technology/protocols-formats/difference-between-http-1-0-and-1-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lideshare.net/samitbodade/httppresentation"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edium.com/platform-engineer/evolution-of-http-69cfe6531ba0" TargetMode="External"/><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17.xml"/><Relationship Id="rId5" Type="http://schemas.openxmlformats.org/officeDocument/2006/relationships/image" Target="../media/image190.png"/><Relationship Id="rId4" Type="http://schemas.openxmlformats.org/officeDocument/2006/relationships/customXml" Target="../ink/ink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7B4473D-FE60-4103-AAA6-809AE3BA7837}"/>
              </a:ext>
            </a:extLst>
          </p:cNvPr>
          <p:cNvSpPr>
            <a:spLocks noGrp="1"/>
          </p:cNvSpPr>
          <p:nvPr>
            <p:ph type="ctrTitle"/>
          </p:nvPr>
        </p:nvSpPr>
        <p:spPr>
          <a:xfrm>
            <a:off x="684212" y="685799"/>
            <a:ext cx="8001000" cy="2971801"/>
          </a:xfrm>
        </p:spPr>
        <p:txBody>
          <a:bodyPr/>
          <a:lstStyle/>
          <a:p>
            <a:r>
              <a:rPr lang="en-US" dirty="0"/>
              <a:t>HTTP</a:t>
            </a:r>
            <a:endParaRPr lang="he-IL" dirty="0"/>
          </a:p>
        </p:txBody>
      </p:sp>
      <p:sp>
        <p:nvSpPr>
          <p:cNvPr id="3" name="כותרת משנה 2">
            <a:extLst>
              <a:ext uri="{FF2B5EF4-FFF2-40B4-BE49-F238E27FC236}">
                <a16:creationId xmlns:a16="http://schemas.microsoft.com/office/drawing/2014/main" id="{EBA8EFA0-0023-4978-913E-3312112B3FE2}"/>
              </a:ext>
            </a:extLst>
          </p:cNvPr>
          <p:cNvSpPr>
            <a:spLocks noGrp="1"/>
          </p:cNvSpPr>
          <p:nvPr>
            <p:ph type="subTitle" idx="1"/>
          </p:nvPr>
        </p:nvSpPr>
        <p:spPr>
          <a:xfrm>
            <a:off x="684212" y="3843867"/>
            <a:ext cx="6400800" cy="1947333"/>
          </a:xfrm>
        </p:spPr>
        <p:txBody>
          <a:bodyPr/>
          <a:lstStyle/>
          <a:p>
            <a:r>
              <a:rPr lang="en-US" dirty="0"/>
              <a:t>HTTP1.0 to HTTP2.0</a:t>
            </a:r>
          </a:p>
          <a:p>
            <a:endParaRPr lang="he-IL" dirty="0"/>
          </a:p>
        </p:txBody>
      </p:sp>
    </p:spTree>
    <p:extLst>
      <p:ext uri="{BB962C8B-B14F-4D97-AF65-F5344CB8AC3E}">
        <p14:creationId xmlns:p14="http://schemas.microsoft.com/office/powerpoint/2010/main" val="389997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62BF96-75E1-4E9B-B914-9CA3A279199A}"/>
              </a:ext>
            </a:extLst>
          </p:cNvPr>
          <p:cNvSpPr>
            <a:spLocks noGrp="1"/>
          </p:cNvSpPr>
          <p:nvPr>
            <p:ph type="title"/>
          </p:nvPr>
        </p:nvSpPr>
        <p:spPr>
          <a:xfrm>
            <a:off x="9054489" y="597878"/>
            <a:ext cx="1575411" cy="1507067"/>
          </a:xfrm>
        </p:spPr>
        <p:txBody>
          <a:bodyPr/>
          <a:lstStyle/>
          <a:p>
            <a:r>
              <a:rPr lang="en-US" dirty="0"/>
              <a:t>HTTP2</a:t>
            </a:r>
            <a:endParaRPr lang="he-IL" dirty="0"/>
          </a:p>
        </p:txBody>
      </p:sp>
      <p:sp>
        <p:nvSpPr>
          <p:cNvPr id="3" name="מציין מיקום תוכן 2">
            <a:extLst>
              <a:ext uri="{FF2B5EF4-FFF2-40B4-BE49-F238E27FC236}">
                <a16:creationId xmlns:a16="http://schemas.microsoft.com/office/drawing/2014/main" id="{A22F4131-7DFF-4845-AB80-8D210065F082}"/>
              </a:ext>
            </a:extLst>
          </p:cNvPr>
          <p:cNvSpPr>
            <a:spLocks noGrp="1"/>
          </p:cNvSpPr>
          <p:nvPr>
            <p:ph idx="1"/>
          </p:nvPr>
        </p:nvSpPr>
        <p:spPr>
          <a:xfrm>
            <a:off x="684212" y="685801"/>
            <a:ext cx="7650896" cy="3420208"/>
          </a:xfrm>
        </p:spPr>
        <p:txBody>
          <a:bodyPr/>
          <a:lstStyle/>
          <a:p>
            <a:pPr marL="0" indent="0">
              <a:buNone/>
            </a:pPr>
            <a:r>
              <a:rPr lang="he-IL" dirty="0"/>
              <a:t>השינויים שהופכים את </a:t>
            </a:r>
            <a:r>
              <a:rPr lang="en-US" dirty="0"/>
              <a:t>HTTP2</a:t>
            </a:r>
            <a:r>
              <a:rPr lang="he-IL" dirty="0"/>
              <a:t> למהיר יותר הם:</a:t>
            </a:r>
          </a:p>
          <a:p>
            <a:r>
              <a:rPr lang="he-IL" dirty="0"/>
              <a:t>דחיסת הנתונים ב</a:t>
            </a:r>
            <a:r>
              <a:rPr lang="en-US" dirty="0"/>
              <a:t>HTTP headers</a:t>
            </a:r>
          </a:p>
          <a:p>
            <a:r>
              <a:rPr lang="en-US" dirty="0"/>
              <a:t>http/2 server push</a:t>
            </a:r>
          </a:p>
          <a:p>
            <a:r>
              <a:rPr lang="en-US" dirty="0"/>
              <a:t>Pipeline</a:t>
            </a:r>
            <a:r>
              <a:rPr lang="he-IL" dirty="0"/>
              <a:t> </a:t>
            </a:r>
          </a:p>
          <a:p>
            <a:r>
              <a:rPr lang="he-IL" dirty="0"/>
              <a:t>תיקון בעיית </a:t>
            </a:r>
            <a:r>
              <a:rPr lang="en-US" dirty="0"/>
              <a:t>head of line blocking</a:t>
            </a:r>
            <a:r>
              <a:rPr lang="he-IL" dirty="0"/>
              <a:t> בגרסאות הקודמות של </a:t>
            </a:r>
            <a:r>
              <a:rPr lang="en-US" dirty="0"/>
              <a:t>HTTP</a:t>
            </a:r>
            <a:endParaRPr lang="he-IL" dirty="0"/>
          </a:p>
          <a:p>
            <a:r>
              <a:rPr lang="he-IL" dirty="0"/>
              <a:t>בקשות מרובות על בסיס חיבור </a:t>
            </a:r>
            <a:r>
              <a:rPr lang="en-US" dirty="0"/>
              <a:t>TCP</a:t>
            </a:r>
            <a:r>
              <a:rPr lang="he-IL" dirty="0"/>
              <a:t> בודד</a:t>
            </a:r>
          </a:p>
        </p:txBody>
      </p:sp>
    </p:spTree>
    <p:extLst>
      <p:ext uri="{BB962C8B-B14F-4D97-AF65-F5344CB8AC3E}">
        <p14:creationId xmlns:p14="http://schemas.microsoft.com/office/powerpoint/2010/main" val="135046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31EB04-CF9A-4D9A-9772-6D3E1082B0EE}"/>
              </a:ext>
            </a:extLst>
          </p:cNvPr>
          <p:cNvSpPr>
            <a:spLocks noGrp="1"/>
          </p:cNvSpPr>
          <p:nvPr>
            <p:ph type="title"/>
          </p:nvPr>
        </p:nvSpPr>
        <p:spPr>
          <a:xfrm>
            <a:off x="8194088" y="490492"/>
            <a:ext cx="3643435" cy="4063754"/>
          </a:xfrm>
        </p:spPr>
        <p:txBody>
          <a:bodyPr>
            <a:normAutofit/>
          </a:bodyPr>
          <a:lstStyle/>
          <a:p>
            <a:r>
              <a:rPr lang="en-US" dirty="0"/>
              <a:t>http/2 server push</a:t>
            </a:r>
          </a:p>
        </p:txBody>
      </p:sp>
      <p:sp>
        <p:nvSpPr>
          <p:cNvPr id="3" name="מציין מיקום תוכן 2">
            <a:extLst>
              <a:ext uri="{FF2B5EF4-FFF2-40B4-BE49-F238E27FC236}">
                <a16:creationId xmlns:a16="http://schemas.microsoft.com/office/drawing/2014/main" id="{708FCB6D-9044-40C7-8161-F2A05BF1D87A}"/>
              </a:ext>
            </a:extLst>
          </p:cNvPr>
          <p:cNvSpPr>
            <a:spLocks noGrp="1"/>
          </p:cNvSpPr>
          <p:nvPr>
            <p:ph idx="1"/>
          </p:nvPr>
        </p:nvSpPr>
        <p:spPr>
          <a:xfrm>
            <a:off x="684212" y="490491"/>
            <a:ext cx="7195828" cy="3477827"/>
          </a:xfrm>
        </p:spPr>
        <p:txBody>
          <a:bodyPr>
            <a:normAutofit/>
          </a:bodyPr>
          <a:lstStyle/>
          <a:p>
            <a:pPr marL="0" indent="0">
              <a:buNone/>
            </a:pPr>
            <a:r>
              <a:rPr lang="he-IL" dirty="0"/>
              <a:t>הפיצ'ר החדש הזה נותן אפשרות לשרת לדחוף תשובות לבקשות שהלקוח עוד לא ביקש ע"י "הבנה" שהלקוח ירצה לקבל אותם בהמשך. אפשר לחשוב על זה כעל סטודנט שנכנס למכולת ב102 ומבקש לקנות בקבוק קולה וכשהמוכר יחזור אל הלקוח עם בקבוק הקולה הוא יגיע גם עם כוסות, ובכך בעצם מקדים את המאוחר שהרי מירב הסיכויים שהסטודנט אכן יבקש כוסות לאחר שיקבל את הבקבוק.</a:t>
            </a:r>
          </a:p>
        </p:txBody>
      </p:sp>
      <p:pic>
        <p:nvPicPr>
          <p:cNvPr id="4" name="תמונה 3">
            <a:extLst>
              <a:ext uri="{FF2B5EF4-FFF2-40B4-BE49-F238E27FC236}">
                <a16:creationId xmlns:a16="http://schemas.microsoft.com/office/drawing/2014/main" id="{A725EBCB-4C05-4BF2-AF3D-7770E6B76B57}"/>
              </a:ext>
            </a:extLst>
          </p:cNvPr>
          <p:cNvPicPr>
            <a:picLocks noChangeAspect="1"/>
          </p:cNvPicPr>
          <p:nvPr/>
        </p:nvPicPr>
        <p:blipFill>
          <a:blip r:embed="rId2"/>
          <a:stretch>
            <a:fillRect/>
          </a:stretch>
        </p:blipFill>
        <p:spPr>
          <a:xfrm>
            <a:off x="1829345" y="3429000"/>
            <a:ext cx="6050695" cy="2995094"/>
          </a:xfrm>
          <a:prstGeom prst="rect">
            <a:avLst/>
          </a:prstGeom>
        </p:spPr>
      </p:pic>
    </p:spTree>
    <p:extLst>
      <p:ext uri="{BB962C8B-B14F-4D97-AF65-F5344CB8AC3E}">
        <p14:creationId xmlns:p14="http://schemas.microsoft.com/office/powerpoint/2010/main" val="309589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FBF0E4-E2FB-4DDC-B7B3-63C14AB3DCA1}"/>
              </a:ext>
            </a:extLst>
          </p:cNvPr>
          <p:cNvSpPr>
            <a:spLocks noGrp="1"/>
          </p:cNvSpPr>
          <p:nvPr>
            <p:ph type="title"/>
          </p:nvPr>
        </p:nvSpPr>
        <p:spPr>
          <a:xfrm>
            <a:off x="6876902" y="685801"/>
            <a:ext cx="3920051" cy="1802422"/>
          </a:xfrm>
        </p:spPr>
        <p:txBody>
          <a:bodyPr/>
          <a:lstStyle/>
          <a:p>
            <a:r>
              <a:rPr lang="en-US" dirty="0"/>
              <a:t>Head of line blocking</a:t>
            </a:r>
            <a:endParaRPr lang="he-IL" dirty="0"/>
          </a:p>
        </p:txBody>
      </p:sp>
      <p:sp>
        <p:nvSpPr>
          <p:cNvPr id="3" name="מציין מיקום תוכן 2">
            <a:extLst>
              <a:ext uri="{FF2B5EF4-FFF2-40B4-BE49-F238E27FC236}">
                <a16:creationId xmlns:a16="http://schemas.microsoft.com/office/drawing/2014/main" id="{29FDB3CD-B84C-4D55-A3DB-1A22E0D7B7FE}"/>
              </a:ext>
            </a:extLst>
          </p:cNvPr>
          <p:cNvSpPr>
            <a:spLocks noGrp="1"/>
          </p:cNvSpPr>
          <p:nvPr>
            <p:ph idx="1"/>
          </p:nvPr>
        </p:nvSpPr>
        <p:spPr>
          <a:xfrm>
            <a:off x="684212" y="685801"/>
            <a:ext cx="6034429" cy="2571750"/>
          </a:xfrm>
        </p:spPr>
        <p:txBody>
          <a:bodyPr/>
          <a:lstStyle/>
          <a:p>
            <a:pPr marL="0" indent="0">
              <a:buNone/>
            </a:pPr>
            <a:r>
              <a:rPr lang="he-IL" dirty="0"/>
              <a:t>בגרסאות </a:t>
            </a:r>
            <a:r>
              <a:rPr lang="en-US" dirty="0"/>
              <a:t>1.x</a:t>
            </a:r>
            <a:r>
              <a:rPr lang="he-IL" dirty="0"/>
              <a:t> של </a:t>
            </a:r>
            <a:r>
              <a:rPr lang="en-US" dirty="0"/>
              <a:t>HTTP</a:t>
            </a:r>
            <a:r>
              <a:rPr lang="he-IL" dirty="0"/>
              <a:t> קיימת בעיה – </a:t>
            </a:r>
            <a:r>
              <a:rPr lang="en-US" dirty="0"/>
              <a:t>Head Of Line Blocking (HOLB)</a:t>
            </a:r>
            <a:endParaRPr lang="he-IL" dirty="0"/>
          </a:p>
          <a:p>
            <a:pPr marL="0" indent="0">
              <a:buNone/>
            </a:pPr>
            <a:r>
              <a:rPr lang="he-IL" dirty="0"/>
              <a:t>בעיה זו נוצרת כאשר חבילה של </a:t>
            </a:r>
            <a:r>
              <a:rPr lang="he-IL" dirty="0" err="1"/>
              <a:t>פקטות</a:t>
            </a:r>
            <a:r>
              <a:rPr lang="he-IL" dirty="0"/>
              <a:t> נעצרות בגלל </a:t>
            </a:r>
            <a:r>
              <a:rPr lang="he-IL" dirty="0" err="1"/>
              <a:t>פקטה</a:t>
            </a:r>
            <a:r>
              <a:rPr lang="he-IL" dirty="0"/>
              <a:t> אחת שקדמה להן בתור אשר מתעכבת מסיבות כלשהן. (</a:t>
            </a:r>
            <a:r>
              <a:rPr lang="he-IL" dirty="0">
                <a:hlinkClick r:id="rId2"/>
              </a:rPr>
              <a:t>מקור</a:t>
            </a:r>
            <a:r>
              <a:rPr lang="he-IL" dirty="0"/>
              <a:t> לתמונה)</a:t>
            </a:r>
          </a:p>
        </p:txBody>
      </p:sp>
      <p:pic>
        <p:nvPicPr>
          <p:cNvPr id="4" name="תמונה 3">
            <a:extLst>
              <a:ext uri="{FF2B5EF4-FFF2-40B4-BE49-F238E27FC236}">
                <a16:creationId xmlns:a16="http://schemas.microsoft.com/office/drawing/2014/main" id="{197048CD-914E-4768-A67B-A6426BC352AA}"/>
              </a:ext>
            </a:extLst>
          </p:cNvPr>
          <p:cNvPicPr>
            <a:picLocks noChangeAspect="1"/>
          </p:cNvPicPr>
          <p:nvPr/>
        </p:nvPicPr>
        <p:blipFill>
          <a:blip r:embed="rId3"/>
          <a:stretch>
            <a:fillRect/>
          </a:stretch>
        </p:blipFill>
        <p:spPr>
          <a:xfrm>
            <a:off x="2005964" y="3028950"/>
            <a:ext cx="4635159" cy="3600450"/>
          </a:xfrm>
          <a:prstGeom prst="rect">
            <a:avLst/>
          </a:prstGeom>
        </p:spPr>
      </p:pic>
    </p:spTree>
    <p:extLst>
      <p:ext uri="{BB962C8B-B14F-4D97-AF65-F5344CB8AC3E}">
        <p14:creationId xmlns:p14="http://schemas.microsoft.com/office/powerpoint/2010/main" val="69885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85A323-D8F4-4193-8A62-E539B89C2C2F}"/>
              </a:ext>
            </a:extLst>
          </p:cNvPr>
          <p:cNvSpPr>
            <a:spLocks noGrp="1"/>
          </p:cNvSpPr>
          <p:nvPr>
            <p:ph type="title"/>
          </p:nvPr>
        </p:nvSpPr>
        <p:spPr>
          <a:xfrm>
            <a:off x="8194088" y="490492"/>
            <a:ext cx="3643435" cy="4063754"/>
          </a:xfrm>
        </p:spPr>
        <p:txBody>
          <a:bodyPr>
            <a:normAutofit/>
          </a:bodyPr>
          <a:lstStyle/>
          <a:p>
            <a:r>
              <a:rPr lang="en-US" dirty="0"/>
              <a:t>Head of line blocking</a:t>
            </a:r>
            <a:endParaRPr lang="he-IL" dirty="0"/>
          </a:p>
        </p:txBody>
      </p:sp>
      <p:sp>
        <p:nvSpPr>
          <p:cNvPr id="3" name="מציין מיקום תוכן 2">
            <a:extLst>
              <a:ext uri="{FF2B5EF4-FFF2-40B4-BE49-F238E27FC236}">
                <a16:creationId xmlns:a16="http://schemas.microsoft.com/office/drawing/2014/main" id="{FC82CA89-B2E7-4A17-B081-541256B68366}"/>
              </a:ext>
            </a:extLst>
          </p:cNvPr>
          <p:cNvSpPr>
            <a:spLocks noGrp="1"/>
          </p:cNvSpPr>
          <p:nvPr>
            <p:ph idx="1"/>
          </p:nvPr>
        </p:nvSpPr>
        <p:spPr>
          <a:xfrm>
            <a:off x="684212" y="490491"/>
            <a:ext cx="7195828" cy="3477827"/>
          </a:xfrm>
        </p:spPr>
        <p:txBody>
          <a:bodyPr>
            <a:normAutofit/>
          </a:bodyPr>
          <a:lstStyle/>
          <a:p>
            <a:pPr marL="0" indent="0">
              <a:buNone/>
            </a:pPr>
            <a:r>
              <a:rPr lang="he-IL" dirty="0"/>
              <a:t>הפתרון שמציע </a:t>
            </a:r>
            <a:r>
              <a:rPr lang="en-US" dirty="0"/>
              <a:t>HTTP2</a:t>
            </a:r>
            <a:r>
              <a:rPr lang="he-IL" dirty="0"/>
              <a:t> הוא בעצם </a:t>
            </a:r>
            <a:r>
              <a:rPr lang="he-IL" dirty="0" err="1"/>
              <a:t>ריבוב</a:t>
            </a:r>
            <a:r>
              <a:rPr lang="he-IL" dirty="0"/>
              <a:t> (</a:t>
            </a:r>
            <a:r>
              <a:rPr lang="en-US" dirty="0"/>
              <a:t>multiplexing</a:t>
            </a:r>
            <a:r>
              <a:rPr lang="he-IL" dirty="0"/>
              <a:t>) כך שהבקשות יוכלו לחזור אפילו לא בסדר שהם נשלחו וכשהם יגיעו הם ייאגרו עד שבסוף כולם יגיעו ויורכבו מחדש בסדר הנכון.</a:t>
            </a:r>
          </a:p>
          <a:p>
            <a:pPr marL="0" indent="0">
              <a:buNone/>
            </a:pPr>
            <a:r>
              <a:rPr lang="he-IL" dirty="0"/>
              <a:t>פתרון זה הוא חלקי בלבד כי הוא פותר רק את בעיית השליחה אבל במקרה וחבילה נאבדת בזרימת ה</a:t>
            </a:r>
            <a:r>
              <a:rPr lang="en-US" dirty="0"/>
              <a:t>TCP</a:t>
            </a:r>
            <a:r>
              <a:rPr lang="he-IL" dirty="0"/>
              <a:t> היא תגרום לכל החבילות שכן הגיעו לחכות ב</a:t>
            </a:r>
            <a:r>
              <a:rPr lang="en-US" dirty="0"/>
              <a:t>BUFFER</a:t>
            </a:r>
            <a:r>
              <a:rPr lang="he-IL" dirty="0"/>
              <a:t> אליו הן הגיעו עד שהחבילה שנאבדה תישלח בשנית ותתקבל(!)</a:t>
            </a:r>
          </a:p>
        </p:txBody>
      </p:sp>
      <p:pic>
        <p:nvPicPr>
          <p:cNvPr id="4" name="תמונה 3">
            <a:extLst>
              <a:ext uri="{FF2B5EF4-FFF2-40B4-BE49-F238E27FC236}">
                <a16:creationId xmlns:a16="http://schemas.microsoft.com/office/drawing/2014/main" id="{2145415A-576F-4A9C-A2E0-92EED7BBF511}"/>
              </a:ext>
            </a:extLst>
          </p:cNvPr>
          <p:cNvPicPr>
            <a:picLocks noChangeAspect="1"/>
          </p:cNvPicPr>
          <p:nvPr/>
        </p:nvPicPr>
        <p:blipFill>
          <a:blip r:embed="rId2"/>
          <a:stretch>
            <a:fillRect/>
          </a:stretch>
        </p:blipFill>
        <p:spPr>
          <a:xfrm>
            <a:off x="2096777" y="3429000"/>
            <a:ext cx="5783263" cy="2992838"/>
          </a:xfrm>
          <a:prstGeom prst="rect">
            <a:avLst/>
          </a:prstGeom>
        </p:spPr>
      </p:pic>
    </p:spTree>
    <p:extLst>
      <p:ext uri="{BB962C8B-B14F-4D97-AF65-F5344CB8AC3E}">
        <p14:creationId xmlns:p14="http://schemas.microsoft.com/office/powerpoint/2010/main" val="272774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DF21D5-92B5-4D0E-8ACB-CD3732E40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0" name="Snip Diagonal Corner Rectangle 21">
            <a:extLst>
              <a:ext uri="{FF2B5EF4-FFF2-40B4-BE49-F238E27FC236}">
                <a16:creationId xmlns:a16="http://schemas.microsoft.com/office/drawing/2014/main" id="{B729B08C-A8E8-4A5F-BE85-F0B9269F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AF0DAB2-66C2-4FB9-A4F3-E117F1D18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7C7822CD-C541-4174-B43B-4A5E288187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98BC445-D166-4C73-9048-E9EAA31301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0D18988-C2FA-49D2-BDF7-5C3060944B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2EBDE56-D9C2-4852-B55B-3DB8E67955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B5952F4-0479-49EC-8294-C078F2353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כותרת 1">
            <a:extLst>
              <a:ext uri="{FF2B5EF4-FFF2-40B4-BE49-F238E27FC236}">
                <a16:creationId xmlns:a16="http://schemas.microsoft.com/office/drawing/2014/main" id="{78F9F859-AC21-48FB-8492-B7162C7D5342}"/>
              </a:ext>
            </a:extLst>
          </p:cNvPr>
          <p:cNvSpPr>
            <a:spLocks noGrp="1"/>
          </p:cNvSpPr>
          <p:nvPr>
            <p:ph type="title"/>
          </p:nvPr>
        </p:nvSpPr>
        <p:spPr>
          <a:xfrm>
            <a:off x="7572083" y="941424"/>
            <a:ext cx="4060474" cy="3248611"/>
          </a:xfrm>
        </p:spPr>
        <p:txBody>
          <a:bodyPr anchor="t">
            <a:normAutofit/>
          </a:bodyPr>
          <a:lstStyle/>
          <a:p>
            <a:r>
              <a:rPr lang="en-US">
                <a:solidFill>
                  <a:srgbClr val="FFFFFF"/>
                </a:solidFill>
              </a:rPr>
              <a:t>HTTP</a:t>
            </a:r>
            <a:r>
              <a:rPr lang="he-IL">
                <a:solidFill>
                  <a:srgbClr val="FFFFFF"/>
                </a:solidFill>
              </a:rPr>
              <a:t> בקצרה	</a:t>
            </a:r>
            <a:endParaRPr lang="he-IL" dirty="0">
              <a:solidFill>
                <a:srgbClr val="FFFFFF"/>
              </a:solidFill>
            </a:endParaRPr>
          </a:p>
        </p:txBody>
      </p:sp>
      <p:sp>
        <p:nvSpPr>
          <p:cNvPr id="3" name="מציין מיקום תוכן 2">
            <a:extLst>
              <a:ext uri="{FF2B5EF4-FFF2-40B4-BE49-F238E27FC236}">
                <a16:creationId xmlns:a16="http://schemas.microsoft.com/office/drawing/2014/main" id="{C9D1F8A4-E21A-446B-AB1B-555DAB70D046}"/>
              </a:ext>
            </a:extLst>
          </p:cNvPr>
          <p:cNvSpPr>
            <a:spLocks noGrp="1"/>
          </p:cNvSpPr>
          <p:nvPr>
            <p:ph idx="1"/>
          </p:nvPr>
        </p:nvSpPr>
        <p:spPr>
          <a:xfrm>
            <a:off x="684212" y="941424"/>
            <a:ext cx="6261337" cy="4758985"/>
          </a:xfrm>
        </p:spPr>
        <p:txBody>
          <a:bodyPr anchor="t">
            <a:normAutofit/>
          </a:bodyPr>
          <a:lstStyle/>
          <a:p>
            <a:r>
              <a:rPr lang="en-US" b="1"/>
              <a:t>Hypertext Transfer Protocol</a:t>
            </a:r>
            <a:r>
              <a:rPr lang="en-US"/>
              <a:t> </a:t>
            </a:r>
            <a:r>
              <a:rPr lang="he-IL"/>
              <a:t> הוא פרוטוקול תקשורת שנועד להעברת דפי </a:t>
            </a:r>
            <a:r>
              <a:rPr lang="en-US"/>
              <a:t> HTML </a:t>
            </a:r>
            <a:r>
              <a:rPr lang="he-IL"/>
              <a:t>והאובייקטים שהם מכילים (כמו תמונות, קובצי קול, סרטוני פלאש וכו') ברשת האינטרנט וברשתות אינטראנט. הפרוטוקול פועל בשכבת היישום של מודל ה-</a:t>
            </a:r>
            <a:r>
              <a:rPr lang="en-US"/>
              <a:t>OSI </a:t>
            </a:r>
            <a:r>
              <a:rPr lang="he-IL"/>
              <a:t> ובשכבת היישום של מודל </a:t>
            </a:r>
            <a:r>
              <a:rPr lang="en-US"/>
              <a:t>TCP/IP</a:t>
            </a:r>
            <a:r>
              <a:rPr lang="he-IL"/>
              <a:t>.</a:t>
            </a:r>
            <a:r>
              <a:rPr lang="en-US"/>
              <a:t> </a:t>
            </a:r>
            <a:r>
              <a:rPr lang="he-IL"/>
              <a:t> שרתי</a:t>
            </a:r>
            <a:r>
              <a:rPr lang="en-US"/>
              <a:t>HTTP </a:t>
            </a:r>
            <a:r>
              <a:rPr lang="he-IL"/>
              <a:t> הם שרתי התוכן המרכזיים ברשת האינטרנט ודפדפנים הם תוכנות הלקוח הנפוצות ביותר לפרוטוקול </a:t>
            </a:r>
            <a:r>
              <a:rPr lang="en-US"/>
              <a:t>HTTP</a:t>
            </a:r>
            <a:r>
              <a:rPr lang="he-IL"/>
              <a:t>.</a:t>
            </a:r>
          </a:p>
        </p:txBody>
      </p:sp>
    </p:spTree>
    <p:extLst>
      <p:ext uri="{BB962C8B-B14F-4D97-AF65-F5344CB8AC3E}">
        <p14:creationId xmlns:p14="http://schemas.microsoft.com/office/powerpoint/2010/main" val="418808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393766-F13F-46E1-8963-D417127E5F68}"/>
              </a:ext>
            </a:extLst>
          </p:cNvPr>
          <p:cNvSpPr>
            <a:spLocks noGrp="1"/>
          </p:cNvSpPr>
          <p:nvPr>
            <p:ph type="title"/>
          </p:nvPr>
        </p:nvSpPr>
        <p:spPr>
          <a:xfrm>
            <a:off x="7030793" y="736680"/>
            <a:ext cx="4468813" cy="1507067"/>
          </a:xfrm>
        </p:spPr>
        <p:txBody>
          <a:bodyPr/>
          <a:lstStyle/>
          <a:p>
            <a:r>
              <a:rPr lang="he-IL" dirty="0"/>
              <a:t>אז איך זה תכלס עובד?	</a:t>
            </a:r>
          </a:p>
        </p:txBody>
      </p:sp>
      <p:sp>
        <p:nvSpPr>
          <p:cNvPr id="3" name="מציין מיקום תוכן 2">
            <a:extLst>
              <a:ext uri="{FF2B5EF4-FFF2-40B4-BE49-F238E27FC236}">
                <a16:creationId xmlns:a16="http://schemas.microsoft.com/office/drawing/2014/main" id="{EB550A08-62C5-47CB-89F4-D625C0F10F84}"/>
              </a:ext>
            </a:extLst>
          </p:cNvPr>
          <p:cNvSpPr>
            <a:spLocks noGrp="1"/>
          </p:cNvSpPr>
          <p:nvPr>
            <p:ph idx="1"/>
          </p:nvPr>
        </p:nvSpPr>
        <p:spPr>
          <a:xfrm>
            <a:off x="891685" y="100296"/>
            <a:ext cx="5551487" cy="3905250"/>
          </a:xfrm>
        </p:spPr>
        <p:txBody>
          <a:bodyPr/>
          <a:lstStyle/>
          <a:p>
            <a:r>
              <a:rPr lang="he-IL" dirty="0"/>
              <a:t>לקוח יוזם חיבור </a:t>
            </a:r>
            <a:r>
              <a:rPr lang="en-US" dirty="0"/>
              <a:t>TCP</a:t>
            </a:r>
            <a:r>
              <a:rPr lang="he-IL" dirty="0"/>
              <a:t> לשרת</a:t>
            </a:r>
          </a:p>
          <a:p>
            <a:r>
              <a:rPr lang="he-IL" dirty="0"/>
              <a:t>השרת מקבל חיבור </a:t>
            </a:r>
            <a:r>
              <a:rPr lang="en-US" dirty="0"/>
              <a:t>TCP</a:t>
            </a:r>
            <a:r>
              <a:rPr lang="he-IL" dirty="0"/>
              <a:t> מהלקוח.</a:t>
            </a:r>
          </a:p>
          <a:p>
            <a:r>
              <a:rPr lang="he-IL" dirty="0"/>
              <a:t>הודעות </a:t>
            </a:r>
            <a:r>
              <a:rPr lang="en-US" dirty="0"/>
              <a:t>HTTP</a:t>
            </a:r>
            <a:r>
              <a:rPr lang="he-IL" dirty="0"/>
              <a:t> מוחלפות בין הלקוח והשרת.</a:t>
            </a:r>
          </a:p>
          <a:p>
            <a:r>
              <a:rPr lang="he-IL" dirty="0"/>
              <a:t>בסיום תעבורת ההודעות החיבור נסגר.</a:t>
            </a:r>
          </a:p>
        </p:txBody>
      </p:sp>
    </p:spTree>
    <p:extLst>
      <p:ext uri="{BB962C8B-B14F-4D97-AF65-F5344CB8AC3E}">
        <p14:creationId xmlns:p14="http://schemas.microsoft.com/office/powerpoint/2010/main" val="206855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CEC6BF-7FAC-487E-8517-784B493B8BFF}"/>
              </a:ext>
            </a:extLst>
          </p:cNvPr>
          <p:cNvSpPr>
            <a:spLocks noGrp="1"/>
          </p:cNvSpPr>
          <p:nvPr>
            <p:ph type="title"/>
          </p:nvPr>
        </p:nvSpPr>
        <p:spPr>
          <a:xfrm>
            <a:off x="7565658" y="557171"/>
            <a:ext cx="4626342" cy="1507067"/>
          </a:xfrm>
        </p:spPr>
        <p:txBody>
          <a:bodyPr/>
          <a:lstStyle/>
          <a:p>
            <a:r>
              <a:rPr lang="en-US" dirty="0"/>
              <a:t>HTTP 1.0 Vs. HTTP 1.1</a:t>
            </a:r>
            <a:endParaRPr lang="he-IL" dirty="0"/>
          </a:p>
        </p:txBody>
      </p:sp>
      <p:sp>
        <p:nvSpPr>
          <p:cNvPr id="3" name="מציין מיקום תוכן 2">
            <a:extLst>
              <a:ext uri="{FF2B5EF4-FFF2-40B4-BE49-F238E27FC236}">
                <a16:creationId xmlns:a16="http://schemas.microsoft.com/office/drawing/2014/main" id="{BDB381E3-91E6-4E03-AD73-E6E4084B2A66}"/>
              </a:ext>
            </a:extLst>
          </p:cNvPr>
          <p:cNvSpPr>
            <a:spLocks noGrp="1"/>
          </p:cNvSpPr>
          <p:nvPr>
            <p:ph idx="1"/>
          </p:nvPr>
        </p:nvSpPr>
        <p:spPr>
          <a:xfrm>
            <a:off x="688485" y="1099038"/>
            <a:ext cx="6877173" cy="3615267"/>
          </a:xfrm>
        </p:spPr>
        <p:txBody>
          <a:bodyPr/>
          <a:lstStyle/>
          <a:p>
            <a:r>
              <a:rPr lang="he-IL" dirty="0"/>
              <a:t>אחת הבעיות הגדולות של גירסאת 1.0 הייתה חוסר בסטטוסים (16 במספר) כלומר- לא הייתה אינדיקציה למה הבעיה במקרה והייתה בעיה, כל הבעיות אוגדו תחת 16 סטטוסים ובמידה וקרתה תקלה הותאם לה סטטוס שלא תמיד היווה אבן דרך משמעותית בדרך לפתרון התקלה, גירסאת 1.1 מספקת 24 סטטוסים שונים ובכך מגדילה משמעותית את אפיון התקלות האפשריות!</a:t>
            </a:r>
          </a:p>
          <a:p>
            <a:r>
              <a:rPr lang="he-IL" dirty="0"/>
              <a:t>יתר על כן בגירסאת 1.1 נוסף </a:t>
            </a:r>
            <a:r>
              <a:rPr lang="en-US" dirty="0"/>
              <a:t>HEADER</a:t>
            </a:r>
            <a:r>
              <a:rPr lang="he-IL" dirty="0"/>
              <a:t> לאזהרות וכך גם כאשר התקבלה תשובה שנראית כמוצלחת (הדף המבוקש הגיע) אבל בדרך היו תקלות הלקוח קיבל על כך מידע</a:t>
            </a:r>
          </a:p>
          <a:p>
            <a:pPr marL="0" indent="0">
              <a:buNone/>
            </a:pPr>
            <a:endParaRPr lang="he-IL" dirty="0"/>
          </a:p>
        </p:txBody>
      </p:sp>
    </p:spTree>
    <p:extLst>
      <p:ext uri="{BB962C8B-B14F-4D97-AF65-F5344CB8AC3E}">
        <p14:creationId xmlns:p14="http://schemas.microsoft.com/office/powerpoint/2010/main" val="20940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4" name="Rectangle 12">
            <a:extLst>
              <a:ext uri="{FF2B5EF4-FFF2-40B4-BE49-F238E27FC236}">
                <a16:creationId xmlns:a16="http://schemas.microsoft.com/office/drawing/2014/main" id="{89220CFE-A3C6-448E-A8C7-CEAED9325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D81B55F-58BA-4183-B1AD-1B6AA45451E6}"/>
              </a:ext>
            </a:extLst>
          </p:cNvPr>
          <p:cNvSpPr>
            <a:spLocks noGrp="1"/>
          </p:cNvSpPr>
          <p:nvPr>
            <p:ph type="title"/>
          </p:nvPr>
        </p:nvSpPr>
        <p:spPr>
          <a:xfrm>
            <a:off x="4560260" y="620722"/>
            <a:ext cx="5627258" cy="1507067"/>
          </a:xfrm>
        </p:spPr>
        <p:txBody>
          <a:bodyPr>
            <a:normAutofit/>
          </a:bodyPr>
          <a:lstStyle/>
          <a:p>
            <a:r>
              <a:rPr lang="en-US" dirty="0"/>
              <a:t>Status codes</a:t>
            </a:r>
            <a:endParaRPr lang="he-IL" dirty="0"/>
          </a:p>
        </p:txBody>
      </p:sp>
      <p:sp>
        <p:nvSpPr>
          <p:cNvPr id="25" name="Snip Diagonal Corner Rectangle 25">
            <a:extLst>
              <a:ext uri="{FF2B5EF4-FFF2-40B4-BE49-F238E27FC236}">
                <a16:creationId xmlns:a16="http://schemas.microsoft.com/office/drawing/2014/main" id="{2E91ED80-632C-4328-8E5C-0CAF33E77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מציין מיקום תוכן 4">
            <a:extLst>
              <a:ext uri="{FF2B5EF4-FFF2-40B4-BE49-F238E27FC236}">
                <a16:creationId xmlns:a16="http://schemas.microsoft.com/office/drawing/2014/main" id="{7CFD8EDF-ED47-4153-8EB8-2F5D5C87DD7D}"/>
              </a:ext>
            </a:extLst>
          </p:cNvPr>
          <p:cNvPicPr>
            <a:picLocks noChangeAspect="1"/>
          </p:cNvPicPr>
          <p:nvPr/>
        </p:nvPicPr>
        <p:blipFill rotWithShape="1">
          <a:blip r:embed="rId2">
            <a:extLst>
              <a:ext uri="{28A0092B-C50C-407E-A947-70E740481C1C}">
                <a14:useLocalDpi xmlns:a14="http://schemas.microsoft.com/office/drawing/2010/main" val="0"/>
              </a:ext>
            </a:extLst>
          </a:blip>
          <a:srcRect r="5909" b="-9"/>
          <a:stretch/>
        </p:blipFill>
        <p:spPr>
          <a:xfrm>
            <a:off x="800558" y="786117"/>
            <a:ext cx="3337560" cy="4956048"/>
          </a:xfrm>
          <a:custGeom>
            <a:avLst/>
            <a:gdLst>
              <a:gd name="connsiteX0" fmla="*/ 384420 w 3337560"/>
              <a:gd name="connsiteY0" fmla="*/ 0 h 4956048"/>
              <a:gd name="connsiteX1" fmla="*/ 3337560 w 3337560"/>
              <a:gd name="connsiteY1" fmla="*/ 0 h 4956048"/>
              <a:gd name="connsiteX2" fmla="*/ 3337560 w 3337560"/>
              <a:gd name="connsiteY2" fmla="*/ 4571628 h 4956048"/>
              <a:gd name="connsiteX3" fmla="*/ 2953140 w 3337560"/>
              <a:gd name="connsiteY3" fmla="*/ 4956048 h 4956048"/>
              <a:gd name="connsiteX4" fmla="*/ 0 w 3337560"/>
              <a:gd name="connsiteY4" fmla="*/ 4956048 h 4956048"/>
              <a:gd name="connsiteX5" fmla="*/ 0 w 3337560"/>
              <a:gd name="connsiteY5" fmla="*/ 384420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7560" h="4956048">
                <a:moveTo>
                  <a:pt x="384420" y="0"/>
                </a:moveTo>
                <a:lnTo>
                  <a:pt x="3337560" y="0"/>
                </a:lnTo>
                <a:lnTo>
                  <a:pt x="3337560" y="4571628"/>
                </a:lnTo>
                <a:lnTo>
                  <a:pt x="2953140" y="4956048"/>
                </a:lnTo>
                <a:lnTo>
                  <a:pt x="0" y="4956048"/>
                </a:lnTo>
                <a:lnTo>
                  <a:pt x="0" y="384420"/>
                </a:lnTo>
                <a:close/>
              </a:path>
            </a:pathLst>
          </a:custGeom>
        </p:spPr>
      </p:pic>
      <p:grpSp>
        <p:nvGrpSpPr>
          <p:cNvPr id="28" name="Group 16">
            <a:extLst>
              <a:ext uri="{FF2B5EF4-FFF2-40B4-BE49-F238E27FC236}">
                <a16:creationId xmlns:a16="http://schemas.microsoft.com/office/drawing/2014/main" id="{13A271B6-83F2-4E87-A6AD-450F042D3D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9A433C90-9936-4ABD-B763-2CD6C4216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6D1147B-1DF4-4FA0-9601-3AB638E3BF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89E30F5C-D28E-4B06-847C-1104626FCF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1B65F81-D52E-422A-BA2A-0E3294D0C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992E9D3-9DB7-4C46-8AFB-E50194C893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FB3D7EAC-DC49-4B53-AAB0-FFCF300D28A6}"/>
              </a:ext>
            </a:extLst>
          </p:cNvPr>
          <p:cNvSpPr txBox="1"/>
          <p:nvPr/>
        </p:nvSpPr>
        <p:spPr>
          <a:xfrm>
            <a:off x="4724399" y="2047875"/>
            <a:ext cx="4771293" cy="369332"/>
          </a:xfrm>
          <a:prstGeom prst="rect">
            <a:avLst/>
          </a:prstGeom>
          <a:noFill/>
        </p:spPr>
        <p:txBody>
          <a:bodyPr wrap="square" rtlCol="1">
            <a:spAutoFit/>
          </a:bodyPr>
          <a:lstStyle/>
          <a:p>
            <a:pPr marL="285750" indent="-285750" algn="l" rtl="1">
              <a:buFont typeface="Arial" panose="020B0604020202020204" pitchFamily="34" charset="0"/>
              <a:buChar char="•"/>
            </a:pPr>
            <a:r>
              <a:rPr lang="he-IL" dirty="0">
                <a:solidFill>
                  <a:schemeClr val="bg1"/>
                </a:solidFill>
              </a:rPr>
              <a:t>הקודים ש </a:t>
            </a:r>
            <a:r>
              <a:rPr lang="en-US" dirty="0">
                <a:solidFill>
                  <a:schemeClr val="bg1"/>
                </a:solidFill>
              </a:rPr>
              <a:t>HTTP1. 0</a:t>
            </a:r>
            <a:r>
              <a:rPr lang="he-IL" dirty="0">
                <a:solidFill>
                  <a:schemeClr val="bg1"/>
                </a:solidFill>
              </a:rPr>
              <a:t> תומך בהם מודגשים בצהוב</a:t>
            </a:r>
          </a:p>
        </p:txBody>
      </p:sp>
      <mc:AlternateContent xmlns:mc="http://schemas.openxmlformats.org/markup-compatibility/2006" xmlns:p14="http://schemas.microsoft.com/office/powerpoint/2010/main">
        <mc:Choice Requires="p14">
          <p:contentPart p14:bwMode="auto" r:id="rId3">
            <p14:nvContentPartPr>
              <p14:cNvPr id="7" name="דיו 6">
                <a:extLst>
                  <a:ext uri="{FF2B5EF4-FFF2-40B4-BE49-F238E27FC236}">
                    <a16:creationId xmlns:a16="http://schemas.microsoft.com/office/drawing/2014/main" id="{2363EB41-C4C5-43A2-ABE0-EC4058D31109}"/>
                  </a:ext>
                </a:extLst>
              </p14:cNvPr>
              <p14:cNvContentPartPr/>
              <p14:nvPr/>
            </p14:nvContentPartPr>
            <p14:xfrm>
              <a:off x="1012126" y="1678652"/>
              <a:ext cx="500040" cy="18720"/>
            </p14:xfrm>
          </p:contentPart>
        </mc:Choice>
        <mc:Fallback xmlns="">
          <p:pic>
            <p:nvPicPr>
              <p:cNvPr id="7" name="דיו 6">
                <a:extLst>
                  <a:ext uri="{FF2B5EF4-FFF2-40B4-BE49-F238E27FC236}">
                    <a16:creationId xmlns:a16="http://schemas.microsoft.com/office/drawing/2014/main" id="{2363EB41-C4C5-43A2-ABE0-EC4058D31109}"/>
                  </a:ext>
                </a:extLst>
              </p:cNvPr>
              <p:cNvPicPr/>
              <p:nvPr/>
            </p:nvPicPr>
            <p:blipFill>
              <a:blip r:embed="rId4"/>
              <a:stretch>
                <a:fillRect/>
              </a:stretch>
            </p:blipFill>
            <p:spPr>
              <a:xfrm>
                <a:off x="976486" y="1607012"/>
                <a:ext cx="5716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דיו 8">
                <a:extLst>
                  <a:ext uri="{FF2B5EF4-FFF2-40B4-BE49-F238E27FC236}">
                    <a16:creationId xmlns:a16="http://schemas.microsoft.com/office/drawing/2014/main" id="{F4E29B30-5DEE-4128-9FB9-C6B3B5B7C062}"/>
                  </a:ext>
                </a:extLst>
              </p14:cNvPr>
              <p14:cNvContentPartPr/>
              <p14:nvPr/>
            </p14:nvContentPartPr>
            <p14:xfrm>
              <a:off x="994126" y="1801772"/>
              <a:ext cx="606240" cy="18360"/>
            </p14:xfrm>
          </p:contentPart>
        </mc:Choice>
        <mc:Fallback xmlns="">
          <p:pic>
            <p:nvPicPr>
              <p:cNvPr id="9" name="דיו 8">
                <a:extLst>
                  <a:ext uri="{FF2B5EF4-FFF2-40B4-BE49-F238E27FC236}">
                    <a16:creationId xmlns:a16="http://schemas.microsoft.com/office/drawing/2014/main" id="{F4E29B30-5DEE-4128-9FB9-C6B3B5B7C062}"/>
                  </a:ext>
                </a:extLst>
              </p:cNvPr>
              <p:cNvPicPr/>
              <p:nvPr/>
            </p:nvPicPr>
            <p:blipFill>
              <a:blip r:embed="rId6"/>
              <a:stretch>
                <a:fillRect/>
              </a:stretch>
            </p:blipFill>
            <p:spPr>
              <a:xfrm>
                <a:off x="958126" y="1729772"/>
                <a:ext cx="67788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דיו 10">
                <a:extLst>
                  <a:ext uri="{FF2B5EF4-FFF2-40B4-BE49-F238E27FC236}">
                    <a16:creationId xmlns:a16="http://schemas.microsoft.com/office/drawing/2014/main" id="{171FE40B-884A-491E-B269-A0BC492E0B79}"/>
                  </a:ext>
                </a:extLst>
              </p14:cNvPr>
              <p14:cNvContentPartPr/>
              <p14:nvPr/>
            </p14:nvContentPartPr>
            <p14:xfrm>
              <a:off x="994126" y="1916252"/>
              <a:ext cx="676440" cy="360"/>
            </p14:xfrm>
          </p:contentPart>
        </mc:Choice>
        <mc:Fallback xmlns="">
          <p:pic>
            <p:nvPicPr>
              <p:cNvPr id="11" name="דיו 10">
                <a:extLst>
                  <a:ext uri="{FF2B5EF4-FFF2-40B4-BE49-F238E27FC236}">
                    <a16:creationId xmlns:a16="http://schemas.microsoft.com/office/drawing/2014/main" id="{171FE40B-884A-491E-B269-A0BC492E0B79}"/>
                  </a:ext>
                </a:extLst>
              </p:cNvPr>
              <p:cNvPicPr/>
              <p:nvPr/>
            </p:nvPicPr>
            <p:blipFill>
              <a:blip r:embed="rId8"/>
              <a:stretch>
                <a:fillRect/>
              </a:stretch>
            </p:blipFill>
            <p:spPr>
              <a:xfrm>
                <a:off x="958126" y="1844612"/>
                <a:ext cx="7480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דיו 13">
                <a:extLst>
                  <a:ext uri="{FF2B5EF4-FFF2-40B4-BE49-F238E27FC236}">
                    <a16:creationId xmlns:a16="http://schemas.microsoft.com/office/drawing/2014/main" id="{4944F34D-B51A-4315-B0C5-EB57D2E9D65A}"/>
                  </a:ext>
                </a:extLst>
              </p14:cNvPr>
              <p14:cNvContentPartPr/>
              <p14:nvPr/>
            </p14:nvContentPartPr>
            <p14:xfrm>
              <a:off x="1020766" y="2136212"/>
              <a:ext cx="641160" cy="18000"/>
            </p14:xfrm>
          </p:contentPart>
        </mc:Choice>
        <mc:Fallback xmlns="">
          <p:pic>
            <p:nvPicPr>
              <p:cNvPr id="14" name="דיו 13">
                <a:extLst>
                  <a:ext uri="{FF2B5EF4-FFF2-40B4-BE49-F238E27FC236}">
                    <a16:creationId xmlns:a16="http://schemas.microsoft.com/office/drawing/2014/main" id="{4944F34D-B51A-4315-B0C5-EB57D2E9D65A}"/>
                  </a:ext>
                </a:extLst>
              </p:cNvPr>
              <p:cNvPicPr/>
              <p:nvPr/>
            </p:nvPicPr>
            <p:blipFill>
              <a:blip r:embed="rId10"/>
              <a:stretch>
                <a:fillRect/>
              </a:stretch>
            </p:blipFill>
            <p:spPr>
              <a:xfrm>
                <a:off x="984766" y="2064212"/>
                <a:ext cx="712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דיו 15">
                <a:extLst>
                  <a:ext uri="{FF2B5EF4-FFF2-40B4-BE49-F238E27FC236}">
                    <a16:creationId xmlns:a16="http://schemas.microsoft.com/office/drawing/2014/main" id="{ED39DB76-40DA-42D9-BBD7-0A1FBDC038E8}"/>
                  </a:ext>
                </a:extLst>
              </p14:cNvPr>
              <p14:cNvContentPartPr/>
              <p14:nvPr/>
            </p14:nvContentPartPr>
            <p14:xfrm>
              <a:off x="1029406" y="3121172"/>
              <a:ext cx="869760" cy="9000"/>
            </p14:xfrm>
          </p:contentPart>
        </mc:Choice>
        <mc:Fallback xmlns="">
          <p:pic>
            <p:nvPicPr>
              <p:cNvPr id="16" name="דיו 15">
                <a:extLst>
                  <a:ext uri="{FF2B5EF4-FFF2-40B4-BE49-F238E27FC236}">
                    <a16:creationId xmlns:a16="http://schemas.microsoft.com/office/drawing/2014/main" id="{ED39DB76-40DA-42D9-BBD7-0A1FBDC038E8}"/>
                  </a:ext>
                </a:extLst>
              </p:cNvPr>
              <p:cNvPicPr/>
              <p:nvPr/>
            </p:nvPicPr>
            <p:blipFill>
              <a:blip r:embed="rId12"/>
              <a:stretch>
                <a:fillRect/>
              </a:stretch>
            </p:blipFill>
            <p:spPr>
              <a:xfrm>
                <a:off x="993406" y="3049172"/>
                <a:ext cx="9414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דיו 22">
                <a:extLst>
                  <a:ext uri="{FF2B5EF4-FFF2-40B4-BE49-F238E27FC236}">
                    <a16:creationId xmlns:a16="http://schemas.microsoft.com/office/drawing/2014/main" id="{5DC4D542-555D-4031-BDCD-681C0C667096}"/>
                  </a:ext>
                </a:extLst>
              </p14:cNvPr>
              <p14:cNvContentPartPr/>
              <p14:nvPr/>
            </p14:nvContentPartPr>
            <p14:xfrm>
              <a:off x="1020766" y="3226652"/>
              <a:ext cx="896400" cy="26640"/>
            </p14:xfrm>
          </p:contentPart>
        </mc:Choice>
        <mc:Fallback xmlns="">
          <p:pic>
            <p:nvPicPr>
              <p:cNvPr id="23" name="דיו 22">
                <a:extLst>
                  <a:ext uri="{FF2B5EF4-FFF2-40B4-BE49-F238E27FC236}">
                    <a16:creationId xmlns:a16="http://schemas.microsoft.com/office/drawing/2014/main" id="{5DC4D542-555D-4031-BDCD-681C0C667096}"/>
                  </a:ext>
                </a:extLst>
              </p:cNvPr>
              <p:cNvPicPr/>
              <p:nvPr/>
            </p:nvPicPr>
            <p:blipFill>
              <a:blip r:embed="rId14"/>
              <a:stretch>
                <a:fillRect/>
              </a:stretch>
            </p:blipFill>
            <p:spPr>
              <a:xfrm>
                <a:off x="984766" y="3154652"/>
                <a:ext cx="96804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דיו 28">
                <a:extLst>
                  <a:ext uri="{FF2B5EF4-FFF2-40B4-BE49-F238E27FC236}">
                    <a16:creationId xmlns:a16="http://schemas.microsoft.com/office/drawing/2014/main" id="{E289E0B1-1827-4332-BDD2-AE9C79518815}"/>
                  </a:ext>
                </a:extLst>
              </p14:cNvPr>
              <p14:cNvContentPartPr/>
              <p14:nvPr/>
            </p14:nvContentPartPr>
            <p14:xfrm>
              <a:off x="1038046" y="3472172"/>
              <a:ext cx="860760" cy="18720"/>
            </p14:xfrm>
          </p:contentPart>
        </mc:Choice>
        <mc:Fallback xmlns="">
          <p:pic>
            <p:nvPicPr>
              <p:cNvPr id="29" name="דיו 28">
                <a:extLst>
                  <a:ext uri="{FF2B5EF4-FFF2-40B4-BE49-F238E27FC236}">
                    <a16:creationId xmlns:a16="http://schemas.microsoft.com/office/drawing/2014/main" id="{E289E0B1-1827-4332-BDD2-AE9C79518815}"/>
                  </a:ext>
                </a:extLst>
              </p:cNvPr>
              <p:cNvPicPr/>
              <p:nvPr/>
            </p:nvPicPr>
            <p:blipFill>
              <a:blip r:embed="rId16"/>
              <a:stretch>
                <a:fillRect/>
              </a:stretch>
            </p:blipFill>
            <p:spPr>
              <a:xfrm>
                <a:off x="1002406" y="3400172"/>
                <a:ext cx="9324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דיו 29">
                <a:extLst>
                  <a:ext uri="{FF2B5EF4-FFF2-40B4-BE49-F238E27FC236}">
                    <a16:creationId xmlns:a16="http://schemas.microsoft.com/office/drawing/2014/main" id="{214B6A2B-B8FD-469D-A6EA-3818B29708F2}"/>
                  </a:ext>
                </a:extLst>
              </p14:cNvPr>
              <p14:cNvContentPartPr/>
              <p14:nvPr/>
            </p14:nvContentPartPr>
            <p14:xfrm>
              <a:off x="967846" y="4104692"/>
              <a:ext cx="781920" cy="36360"/>
            </p14:xfrm>
          </p:contentPart>
        </mc:Choice>
        <mc:Fallback xmlns="">
          <p:pic>
            <p:nvPicPr>
              <p:cNvPr id="30" name="דיו 29">
                <a:extLst>
                  <a:ext uri="{FF2B5EF4-FFF2-40B4-BE49-F238E27FC236}">
                    <a16:creationId xmlns:a16="http://schemas.microsoft.com/office/drawing/2014/main" id="{214B6A2B-B8FD-469D-A6EA-3818B29708F2}"/>
                  </a:ext>
                </a:extLst>
              </p:cNvPr>
              <p:cNvPicPr/>
              <p:nvPr/>
            </p:nvPicPr>
            <p:blipFill>
              <a:blip r:embed="rId18"/>
              <a:stretch>
                <a:fillRect/>
              </a:stretch>
            </p:blipFill>
            <p:spPr>
              <a:xfrm>
                <a:off x="932206" y="4033052"/>
                <a:ext cx="85356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דיו 30">
                <a:extLst>
                  <a:ext uri="{FF2B5EF4-FFF2-40B4-BE49-F238E27FC236}">
                    <a16:creationId xmlns:a16="http://schemas.microsoft.com/office/drawing/2014/main" id="{20F21FA2-7E25-4F8E-8A91-47F952E889CC}"/>
                  </a:ext>
                </a:extLst>
              </p14:cNvPr>
              <p14:cNvContentPartPr/>
              <p14:nvPr/>
            </p14:nvContentPartPr>
            <p14:xfrm>
              <a:off x="1011766" y="4237532"/>
              <a:ext cx="755640" cy="360"/>
            </p14:xfrm>
          </p:contentPart>
        </mc:Choice>
        <mc:Fallback xmlns="">
          <p:pic>
            <p:nvPicPr>
              <p:cNvPr id="31" name="דיו 30">
                <a:extLst>
                  <a:ext uri="{FF2B5EF4-FFF2-40B4-BE49-F238E27FC236}">
                    <a16:creationId xmlns:a16="http://schemas.microsoft.com/office/drawing/2014/main" id="{20F21FA2-7E25-4F8E-8A91-47F952E889CC}"/>
                  </a:ext>
                </a:extLst>
              </p:cNvPr>
              <p:cNvPicPr/>
              <p:nvPr/>
            </p:nvPicPr>
            <p:blipFill>
              <a:blip r:embed="rId20"/>
              <a:stretch>
                <a:fillRect/>
              </a:stretch>
            </p:blipFill>
            <p:spPr>
              <a:xfrm>
                <a:off x="975766" y="4165892"/>
                <a:ext cx="8272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דיו 31">
                <a:extLst>
                  <a:ext uri="{FF2B5EF4-FFF2-40B4-BE49-F238E27FC236}">
                    <a16:creationId xmlns:a16="http://schemas.microsoft.com/office/drawing/2014/main" id="{B1F6894E-AB51-465A-B607-0B87547C8356}"/>
                  </a:ext>
                </a:extLst>
              </p14:cNvPr>
              <p14:cNvContentPartPr/>
              <p14:nvPr/>
            </p14:nvContentPartPr>
            <p14:xfrm>
              <a:off x="1011766" y="4483772"/>
              <a:ext cx="747000" cy="360"/>
            </p14:xfrm>
          </p:contentPart>
        </mc:Choice>
        <mc:Fallback xmlns="">
          <p:pic>
            <p:nvPicPr>
              <p:cNvPr id="32" name="דיו 31">
                <a:extLst>
                  <a:ext uri="{FF2B5EF4-FFF2-40B4-BE49-F238E27FC236}">
                    <a16:creationId xmlns:a16="http://schemas.microsoft.com/office/drawing/2014/main" id="{B1F6894E-AB51-465A-B607-0B87547C8356}"/>
                  </a:ext>
                </a:extLst>
              </p:cNvPr>
              <p:cNvPicPr/>
              <p:nvPr/>
            </p:nvPicPr>
            <p:blipFill>
              <a:blip r:embed="rId22"/>
              <a:stretch>
                <a:fillRect/>
              </a:stretch>
            </p:blipFill>
            <p:spPr>
              <a:xfrm>
                <a:off x="975766" y="4412132"/>
                <a:ext cx="818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 name="דיו 32">
                <a:extLst>
                  <a:ext uri="{FF2B5EF4-FFF2-40B4-BE49-F238E27FC236}">
                    <a16:creationId xmlns:a16="http://schemas.microsoft.com/office/drawing/2014/main" id="{6B24B4CA-46E7-4E04-A68D-0B9ABC3460C7}"/>
                  </a:ext>
                </a:extLst>
              </p14:cNvPr>
              <p14:cNvContentPartPr/>
              <p14:nvPr/>
            </p14:nvContentPartPr>
            <p14:xfrm>
              <a:off x="1020766" y="4562972"/>
              <a:ext cx="755280" cy="45000"/>
            </p14:xfrm>
          </p:contentPart>
        </mc:Choice>
        <mc:Fallback xmlns="">
          <p:pic>
            <p:nvPicPr>
              <p:cNvPr id="33" name="דיו 32">
                <a:extLst>
                  <a:ext uri="{FF2B5EF4-FFF2-40B4-BE49-F238E27FC236}">
                    <a16:creationId xmlns:a16="http://schemas.microsoft.com/office/drawing/2014/main" id="{6B24B4CA-46E7-4E04-A68D-0B9ABC3460C7}"/>
                  </a:ext>
                </a:extLst>
              </p:cNvPr>
              <p:cNvPicPr/>
              <p:nvPr/>
            </p:nvPicPr>
            <p:blipFill>
              <a:blip r:embed="rId24"/>
              <a:stretch>
                <a:fillRect/>
              </a:stretch>
            </p:blipFill>
            <p:spPr>
              <a:xfrm>
                <a:off x="984766" y="4490972"/>
                <a:ext cx="8269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4" name="דיו 33">
                <a:extLst>
                  <a:ext uri="{FF2B5EF4-FFF2-40B4-BE49-F238E27FC236}">
                    <a16:creationId xmlns:a16="http://schemas.microsoft.com/office/drawing/2014/main" id="{10579635-8A18-467E-9A17-8392AC3F0AC8}"/>
                  </a:ext>
                </a:extLst>
              </p14:cNvPr>
              <p14:cNvContentPartPr/>
              <p14:nvPr/>
            </p14:nvContentPartPr>
            <p14:xfrm>
              <a:off x="2611966" y="3779972"/>
              <a:ext cx="860760" cy="9360"/>
            </p14:xfrm>
          </p:contentPart>
        </mc:Choice>
        <mc:Fallback xmlns="">
          <p:pic>
            <p:nvPicPr>
              <p:cNvPr id="34" name="דיו 33">
                <a:extLst>
                  <a:ext uri="{FF2B5EF4-FFF2-40B4-BE49-F238E27FC236}">
                    <a16:creationId xmlns:a16="http://schemas.microsoft.com/office/drawing/2014/main" id="{10579635-8A18-467E-9A17-8392AC3F0AC8}"/>
                  </a:ext>
                </a:extLst>
              </p:cNvPr>
              <p:cNvPicPr/>
              <p:nvPr/>
            </p:nvPicPr>
            <p:blipFill>
              <a:blip r:embed="rId26"/>
              <a:stretch>
                <a:fillRect/>
              </a:stretch>
            </p:blipFill>
            <p:spPr>
              <a:xfrm>
                <a:off x="2576326" y="3708332"/>
                <a:ext cx="9324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דיו 34">
                <a:extLst>
                  <a:ext uri="{FF2B5EF4-FFF2-40B4-BE49-F238E27FC236}">
                    <a16:creationId xmlns:a16="http://schemas.microsoft.com/office/drawing/2014/main" id="{158670AE-4BE4-49D4-A5BE-613F40426783}"/>
                  </a:ext>
                </a:extLst>
              </p14:cNvPr>
              <p14:cNvContentPartPr/>
              <p14:nvPr/>
            </p14:nvContentPartPr>
            <p14:xfrm>
              <a:off x="2619886" y="3806252"/>
              <a:ext cx="865440" cy="115200"/>
            </p14:xfrm>
          </p:contentPart>
        </mc:Choice>
        <mc:Fallback xmlns="">
          <p:pic>
            <p:nvPicPr>
              <p:cNvPr id="35" name="דיו 34">
                <a:extLst>
                  <a:ext uri="{FF2B5EF4-FFF2-40B4-BE49-F238E27FC236}">
                    <a16:creationId xmlns:a16="http://schemas.microsoft.com/office/drawing/2014/main" id="{158670AE-4BE4-49D4-A5BE-613F40426783}"/>
                  </a:ext>
                </a:extLst>
              </p:cNvPr>
              <p:cNvPicPr/>
              <p:nvPr/>
            </p:nvPicPr>
            <p:blipFill>
              <a:blip r:embed="rId28"/>
              <a:stretch>
                <a:fillRect/>
              </a:stretch>
            </p:blipFill>
            <p:spPr>
              <a:xfrm>
                <a:off x="2583886" y="3734612"/>
                <a:ext cx="9370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דיו 35">
                <a:extLst>
                  <a:ext uri="{FF2B5EF4-FFF2-40B4-BE49-F238E27FC236}">
                    <a16:creationId xmlns:a16="http://schemas.microsoft.com/office/drawing/2014/main" id="{F5C1E06E-9996-43DE-9327-C2CD8BC1ED9F}"/>
                  </a:ext>
                </a:extLst>
              </p14:cNvPr>
              <p14:cNvContentPartPr/>
              <p14:nvPr/>
            </p14:nvContentPartPr>
            <p14:xfrm>
              <a:off x="2619886" y="3999932"/>
              <a:ext cx="852840" cy="17640"/>
            </p14:xfrm>
          </p:contentPart>
        </mc:Choice>
        <mc:Fallback xmlns="">
          <p:pic>
            <p:nvPicPr>
              <p:cNvPr id="36" name="דיו 35">
                <a:extLst>
                  <a:ext uri="{FF2B5EF4-FFF2-40B4-BE49-F238E27FC236}">
                    <a16:creationId xmlns:a16="http://schemas.microsoft.com/office/drawing/2014/main" id="{F5C1E06E-9996-43DE-9327-C2CD8BC1ED9F}"/>
                  </a:ext>
                </a:extLst>
              </p:cNvPr>
              <p:cNvPicPr/>
              <p:nvPr/>
            </p:nvPicPr>
            <p:blipFill>
              <a:blip r:embed="rId30"/>
              <a:stretch>
                <a:fillRect/>
              </a:stretch>
            </p:blipFill>
            <p:spPr>
              <a:xfrm>
                <a:off x="2584246" y="3928292"/>
                <a:ext cx="9244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דיו 36">
                <a:extLst>
                  <a:ext uri="{FF2B5EF4-FFF2-40B4-BE49-F238E27FC236}">
                    <a16:creationId xmlns:a16="http://schemas.microsoft.com/office/drawing/2014/main" id="{7FA163C5-9B3E-4538-AADA-2B6A30D57FBF}"/>
                  </a:ext>
                </a:extLst>
              </p14:cNvPr>
              <p14:cNvContentPartPr/>
              <p14:nvPr/>
            </p14:nvContentPartPr>
            <p14:xfrm>
              <a:off x="2603326" y="4104692"/>
              <a:ext cx="905040" cy="29520"/>
            </p14:xfrm>
          </p:contentPart>
        </mc:Choice>
        <mc:Fallback xmlns="">
          <p:pic>
            <p:nvPicPr>
              <p:cNvPr id="37" name="דיו 36">
                <a:extLst>
                  <a:ext uri="{FF2B5EF4-FFF2-40B4-BE49-F238E27FC236}">
                    <a16:creationId xmlns:a16="http://schemas.microsoft.com/office/drawing/2014/main" id="{7FA163C5-9B3E-4538-AADA-2B6A30D57FBF}"/>
                  </a:ext>
                </a:extLst>
              </p:cNvPr>
              <p:cNvPicPr/>
              <p:nvPr/>
            </p:nvPicPr>
            <p:blipFill>
              <a:blip r:embed="rId32"/>
              <a:stretch>
                <a:fillRect/>
              </a:stretch>
            </p:blipFill>
            <p:spPr>
              <a:xfrm>
                <a:off x="2567326" y="4032692"/>
                <a:ext cx="976680" cy="173160"/>
              </a:xfrm>
              <a:prstGeom prst="rect">
                <a:avLst/>
              </a:prstGeom>
            </p:spPr>
          </p:pic>
        </mc:Fallback>
      </mc:AlternateContent>
      <p:sp>
        <p:nvSpPr>
          <p:cNvPr id="38" name="TextBox 37">
            <a:extLst>
              <a:ext uri="{FF2B5EF4-FFF2-40B4-BE49-F238E27FC236}">
                <a16:creationId xmlns:a16="http://schemas.microsoft.com/office/drawing/2014/main" id="{4138EBC5-73CB-4C1A-A0A2-0FD1E1609E0D}"/>
              </a:ext>
            </a:extLst>
          </p:cNvPr>
          <p:cNvSpPr txBox="1"/>
          <p:nvPr/>
        </p:nvSpPr>
        <p:spPr>
          <a:xfrm>
            <a:off x="634001" y="6321669"/>
            <a:ext cx="6883422" cy="276999"/>
          </a:xfrm>
          <a:prstGeom prst="rect">
            <a:avLst/>
          </a:prstGeom>
          <a:noFill/>
        </p:spPr>
        <p:txBody>
          <a:bodyPr wrap="square" rtlCol="1">
            <a:spAutoFit/>
          </a:bodyPr>
          <a:lstStyle/>
          <a:p>
            <a:r>
              <a:rPr lang="en-US" sz="1200" dirty="0">
                <a:solidFill>
                  <a:schemeClr val="bg1"/>
                </a:solidFill>
                <a:latin typeface="Arial" panose="020B0604020202020204" pitchFamily="34" charset="0"/>
                <a:cs typeface="Arial" panose="020B0604020202020204" pitchFamily="34" charset="0"/>
                <a:hlinkClick r:id="rId33">
                  <a:extLst>
                    <a:ext uri="{A12FA001-AC4F-418D-AE19-62706E023703}">
                      <ahyp:hlinkClr xmlns:ahyp="http://schemas.microsoft.com/office/drawing/2018/hyperlinkcolor" val="tx"/>
                    </a:ext>
                  </a:extLst>
                </a:hlinkClick>
              </a:rPr>
              <a:t>https://www.steveschoger.com/status-code-poster/</a:t>
            </a:r>
            <a:r>
              <a:rPr lang="he-IL" sz="1200" dirty="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 </a:t>
            </a:r>
            <a:r>
              <a:rPr lang="he-IL" sz="1200" dirty="0">
                <a:solidFill>
                  <a:schemeClr val="bg1"/>
                </a:solidFill>
                <a:latin typeface="Arial" panose="020B0604020202020204" pitchFamily="34" charset="0"/>
                <a:cs typeface="Arial" panose="020B0604020202020204" pitchFamily="34" charset="0"/>
              </a:rPr>
              <a:t>מקור:</a:t>
            </a:r>
          </a:p>
        </p:txBody>
      </p:sp>
    </p:spTree>
    <p:extLst>
      <p:ext uri="{BB962C8B-B14F-4D97-AF65-F5344CB8AC3E}">
        <p14:creationId xmlns:p14="http://schemas.microsoft.com/office/powerpoint/2010/main" val="401713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C7F3A95-EA51-4AFC-90A4-EF910FE250FA}"/>
              </a:ext>
            </a:extLst>
          </p:cNvPr>
          <p:cNvSpPr>
            <a:spLocks noGrp="1"/>
          </p:cNvSpPr>
          <p:nvPr>
            <p:ph idx="1"/>
          </p:nvPr>
        </p:nvSpPr>
        <p:spPr>
          <a:xfrm>
            <a:off x="838200" y="386863"/>
            <a:ext cx="8068408" cy="3613638"/>
          </a:xfrm>
        </p:spPr>
        <p:txBody>
          <a:bodyPr/>
          <a:lstStyle/>
          <a:p>
            <a:r>
              <a:rPr lang="he-IL" dirty="0"/>
              <a:t>בגירסאת 1.0 היה צורך לפתוח חיבור </a:t>
            </a:r>
            <a:r>
              <a:rPr lang="en-US" dirty="0"/>
              <a:t>TCP</a:t>
            </a:r>
            <a:r>
              <a:rPr lang="he-IL" dirty="0"/>
              <a:t> בשביל כל בקשה שנוצרה כאשר בגירסא 1.1 החיבור היה נשאר פתוח לאחר הבקשה הראשונה ונסגר לאחר הבקשה האחרונה, בנוסף גירסאת 1.1 השתמשה ב</a:t>
            </a:r>
            <a:r>
              <a:rPr lang="en-US" dirty="0"/>
              <a:t>pipeline</a:t>
            </a:r>
            <a:r>
              <a:rPr lang="he-IL" dirty="0"/>
              <a:t> על מנת להשתמש בחיבור הפתוח תוך שליחה מהירה יותר של בקשות בלי לחכות לתשובה על כל בקשה. (יש לשים לב כמובן שהתשובות לבקשות צריכות לחזור בסדר שהן נשלחו ולכן תיווצר בעיית </a:t>
            </a:r>
            <a:r>
              <a:rPr lang="en-US" dirty="0"/>
              <a:t>head of line blocking</a:t>
            </a:r>
            <a:r>
              <a:rPr lang="he-IL" dirty="0"/>
              <a:t> אותה נראה בהמשך)</a:t>
            </a:r>
          </a:p>
        </p:txBody>
      </p:sp>
      <p:sp>
        <p:nvSpPr>
          <p:cNvPr id="2" name="TextBox 1">
            <a:extLst>
              <a:ext uri="{FF2B5EF4-FFF2-40B4-BE49-F238E27FC236}">
                <a16:creationId xmlns:a16="http://schemas.microsoft.com/office/drawing/2014/main" id="{1AF82654-8F45-4941-9C07-117A11B5D9A7}"/>
              </a:ext>
            </a:extLst>
          </p:cNvPr>
          <p:cNvSpPr txBox="1"/>
          <p:nvPr/>
        </p:nvSpPr>
        <p:spPr>
          <a:xfrm>
            <a:off x="518746" y="6040314"/>
            <a:ext cx="8695591" cy="276999"/>
          </a:xfrm>
          <a:prstGeom prst="rect">
            <a:avLst/>
          </a:prstGeom>
          <a:noFill/>
        </p:spPr>
        <p:txBody>
          <a:bodyPr wrap="square" rtlCol="1">
            <a:spAutoFit/>
          </a:bodyPr>
          <a:lstStyle/>
          <a:p>
            <a:r>
              <a:rPr lang="en-US" sz="1200" dirty="0">
                <a:solidFill>
                  <a:schemeClr val="bg1"/>
                </a:solidFill>
                <a:hlinkClick r:id="rId2">
                  <a:extLst>
                    <a:ext uri="{A12FA001-AC4F-418D-AE19-62706E023703}">
                      <ahyp:hlinkClr xmlns:ahyp="http://schemas.microsoft.com/office/drawing/2018/hyperlinkcolor" val="tx"/>
                    </a:ext>
                  </a:extLst>
                </a:hlinkClick>
              </a:rPr>
              <a:t>http://www.differencebetween.net/technology/protocols-formats/difference-between-http-1-0-and-1-1/</a:t>
            </a:r>
            <a:r>
              <a:rPr lang="he-IL" sz="1200" dirty="0">
                <a:solidFill>
                  <a:schemeClr val="bg1"/>
                </a:solidFill>
              </a:rPr>
              <a:t> מקור: </a:t>
            </a:r>
          </a:p>
        </p:txBody>
      </p:sp>
    </p:spTree>
    <p:extLst>
      <p:ext uri="{BB962C8B-B14F-4D97-AF65-F5344CB8AC3E}">
        <p14:creationId xmlns:p14="http://schemas.microsoft.com/office/powerpoint/2010/main" val="146831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מציין מיקום תוכן 4">
            <a:extLst>
              <a:ext uri="{FF2B5EF4-FFF2-40B4-BE49-F238E27FC236}">
                <a16:creationId xmlns:a16="http://schemas.microsoft.com/office/drawing/2014/main" id="{BC1C4D6B-9B4A-41D2-8F82-D86E07C6D3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6692" y="786117"/>
            <a:ext cx="8058616" cy="4956048"/>
          </a:xfrm>
          <a:custGeom>
            <a:avLst/>
            <a:gdLst>
              <a:gd name="connsiteX0" fmla="*/ 497480 w 10607040"/>
              <a:gd name="connsiteY0" fmla="*/ 0 h 4956048"/>
              <a:gd name="connsiteX1" fmla="*/ 10607040 w 10607040"/>
              <a:gd name="connsiteY1" fmla="*/ 0 h 4956048"/>
              <a:gd name="connsiteX2" fmla="*/ 10607040 w 10607040"/>
              <a:gd name="connsiteY2" fmla="*/ 4485407 h 4956048"/>
              <a:gd name="connsiteX3" fmla="*/ 10131692 w 10607040"/>
              <a:gd name="connsiteY3" fmla="*/ 4956048 h 4956048"/>
              <a:gd name="connsiteX4" fmla="*/ 0 w 10607040"/>
              <a:gd name="connsiteY4" fmla="*/ 4956048 h 4956048"/>
              <a:gd name="connsiteX5" fmla="*/ 0 w 10607040"/>
              <a:gd name="connsiteY5" fmla="*/ 492554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
        <p:nvSpPr>
          <p:cNvPr id="6" name="TextBox 5">
            <a:extLst>
              <a:ext uri="{FF2B5EF4-FFF2-40B4-BE49-F238E27FC236}">
                <a16:creationId xmlns:a16="http://schemas.microsoft.com/office/drawing/2014/main" id="{CD4F86D7-9F86-4F49-937F-5B90D4324C2F}"/>
              </a:ext>
            </a:extLst>
          </p:cNvPr>
          <p:cNvSpPr txBox="1"/>
          <p:nvPr/>
        </p:nvSpPr>
        <p:spPr>
          <a:xfrm>
            <a:off x="993531" y="6277708"/>
            <a:ext cx="9131777" cy="276999"/>
          </a:xfrm>
          <a:prstGeom prst="rect">
            <a:avLst/>
          </a:prstGeom>
          <a:noFill/>
        </p:spPr>
        <p:txBody>
          <a:bodyPr wrap="square" rtlCol="1">
            <a:spAutoFit/>
          </a:bodyPr>
          <a:lstStyle/>
          <a:p>
            <a:r>
              <a:rPr lang="en-US" sz="1200" dirty="0">
                <a:solidFill>
                  <a:schemeClr val="bg1"/>
                </a:solidFill>
                <a:latin typeface="Arial" panose="020B0604020202020204" pitchFamily="34" charset="0"/>
                <a:cs typeface="Arial" panose="020B0604020202020204" pitchFamily="34" charset="0"/>
                <a:hlinkClick r:id="rId3"/>
              </a:rPr>
              <a:t>https://www.slideshare.net/samitbodade/httppresentation</a:t>
            </a:r>
            <a:r>
              <a:rPr lang="he-IL" sz="1200" dirty="0">
                <a:solidFill>
                  <a:schemeClr val="bg1"/>
                </a:solidFill>
                <a:latin typeface="Arial" panose="020B0604020202020204" pitchFamily="34" charset="0"/>
                <a:cs typeface="Arial" panose="020B0604020202020204" pitchFamily="34" charset="0"/>
              </a:rPr>
              <a:t> מקור: </a:t>
            </a:r>
          </a:p>
        </p:txBody>
      </p:sp>
    </p:spTree>
    <p:extLst>
      <p:ext uri="{BB962C8B-B14F-4D97-AF65-F5344CB8AC3E}">
        <p14:creationId xmlns:p14="http://schemas.microsoft.com/office/powerpoint/2010/main" val="242465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D6CFB6C-6ECB-4250-B68E-01966297A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8359141-C085-46E4-B4EC-42F9599BA7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A903156-0F0C-44A5-9019-0CAF51EB49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6E5E851-3725-463F-9451-2FFEF5D3E0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4209D59-6810-40C2-B8D6-6DACF8A06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0BE1027C-ABCB-4C82-91A2-F67B9A5A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1EE1F00-3D22-41EF-91F0-B30220A73810}"/>
              </a:ext>
            </a:extLst>
          </p:cNvPr>
          <p:cNvSpPr>
            <a:spLocks noGrp="1"/>
          </p:cNvSpPr>
          <p:nvPr>
            <p:ph type="title"/>
          </p:nvPr>
        </p:nvSpPr>
        <p:spPr>
          <a:xfrm>
            <a:off x="665641" y="4473679"/>
            <a:ext cx="9552558" cy="1233251"/>
          </a:xfrm>
        </p:spPr>
        <p:txBody>
          <a:bodyPr vert="horz" lIns="91440" tIns="45720" rIns="91440" bIns="45720" rtlCol="0" anchor="b">
            <a:normAutofit/>
          </a:bodyPr>
          <a:lstStyle/>
          <a:p>
            <a:pPr rtl="0"/>
            <a:r>
              <a:rPr lang="en-US" sz="4800" dirty="0"/>
              <a:t>http 1.1 Vs. http 1.0</a:t>
            </a:r>
          </a:p>
        </p:txBody>
      </p:sp>
      <p:grpSp>
        <p:nvGrpSpPr>
          <p:cNvPr id="24" name="Group 23">
            <a:extLst>
              <a:ext uri="{FF2B5EF4-FFF2-40B4-BE49-F238E27FC236}">
                <a16:creationId xmlns:a16="http://schemas.microsoft.com/office/drawing/2014/main" id="{0CC57C46-4659-4AF2-9180-2DEED214CD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CFB52317-0F00-40C0-B1F2-33ED6D30D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468ACF9-4EF2-4251-9FAD-3F225BF7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E4A3ECD-6924-4912-B117-3C617B584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1DFE1F5-FA7A-403F-B9D9-0434E2BE2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2CF27E4-09D0-444E-B18D-F90487103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1" name="Snip Diagonal Corner Rectangle 12">
            <a:extLst>
              <a:ext uri="{FF2B5EF4-FFF2-40B4-BE49-F238E27FC236}">
                <a16:creationId xmlns:a16="http://schemas.microsoft.com/office/drawing/2014/main" id="{FDAF26D5-7469-49F5-902D-571FA58A7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מציין מיקום תוכן 4">
            <a:extLst>
              <a:ext uri="{FF2B5EF4-FFF2-40B4-BE49-F238E27FC236}">
                <a16:creationId xmlns:a16="http://schemas.microsoft.com/office/drawing/2014/main" id="{F0DB1C69-4DD8-4792-9BD0-930F539D76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9985" y="734062"/>
            <a:ext cx="3421321" cy="3533228"/>
          </a:xfrm>
          <a:prstGeom prst="rect">
            <a:avLst/>
          </a:prstGeom>
        </p:spPr>
      </p:pic>
      <p:pic>
        <p:nvPicPr>
          <p:cNvPr id="7" name="תמונה 6">
            <a:extLst>
              <a:ext uri="{FF2B5EF4-FFF2-40B4-BE49-F238E27FC236}">
                <a16:creationId xmlns:a16="http://schemas.microsoft.com/office/drawing/2014/main" id="{F7A6E1E3-8637-4964-A676-244B408BC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416" y="729369"/>
            <a:ext cx="3602830" cy="3533229"/>
          </a:xfrm>
          <a:prstGeom prst="rect">
            <a:avLst/>
          </a:prstGeom>
        </p:spPr>
      </p:pic>
      <mc:AlternateContent xmlns:mc="http://schemas.openxmlformats.org/markup-compatibility/2006" xmlns:p14="http://schemas.microsoft.com/office/powerpoint/2010/main">
        <mc:Choice Requires="p14">
          <p:contentPart p14:bwMode="auto" r:id="rId4">
            <p14:nvContentPartPr>
              <p14:cNvPr id="23" name="דיו 22">
                <a:extLst>
                  <a:ext uri="{FF2B5EF4-FFF2-40B4-BE49-F238E27FC236}">
                    <a16:creationId xmlns:a16="http://schemas.microsoft.com/office/drawing/2014/main" id="{94E0E940-3E22-44F8-97CB-595F3AB3DC4A}"/>
                  </a:ext>
                </a:extLst>
              </p14:cNvPr>
              <p14:cNvContentPartPr/>
              <p14:nvPr/>
            </p14:nvContentPartPr>
            <p14:xfrm>
              <a:off x="1433686" y="2857292"/>
              <a:ext cx="1203840" cy="18360"/>
            </p14:xfrm>
          </p:contentPart>
        </mc:Choice>
        <mc:Fallback xmlns="">
          <p:pic>
            <p:nvPicPr>
              <p:cNvPr id="23" name="דיו 22">
                <a:extLst>
                  <a:ext uri="{FF2B5EF4-FFF2-40B4-BE49-F238E27FC236}">
                    <a16:creationId xmlns:a16="http://schemas.microsoft.com/office/drawing/2014/main" id="{94E0E940-3E22-44F8-97CB-595F3AB3DC4A}"/>
                  </a:ext>
                </a:extLst>
              </p:cNvPr>
              <p:cNvPicPr/>
              <p:nvPr/>
            </p:nvPicPr>
            <p:blipFill>
              <a:blip r:embed="rId5"/>
              <a:stretch>
                <a:fillRect/>
              </a:stretch>
            </p:blipFill>
            <p:spPr>
              <a:xfrm>
                <a:off x="1416046" y="2821292"/>
                <a:ext cx="12394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דיו 29">
                <a:extLst>
                  <a:ext uri="{FF2B5EF4-FFF2-40B4-BE49-F238E27FC236}">
                    <a16:creationId xmlns:a16="http://schemas.microsoft.com/office/drawing/2014/main" id="{1DD46DAD-FB9B-4CDC-BF4A-8B252B6B3E97}"/>
                  </a:ext>
                </a:extLst>
              </p14:cNvPr>
              <p14:cNvContentPartPr/>
              <p14:nvPr/>
            </p14:nvContentPartPr>
            <p14:xfrm>
              <a:off x="1425046" y="2998412"/>
              <a:ext cx="1230480" cy="8640"/>
            </p14:xfrm>
          </p:contentPart>
        </mc:Choice>
        <mc:Fallback xmlns="">
          <p:pic>
            <p:nvPicPr>
              <p:cNvPr id="30" name="דיו 29">
                <a:extLst>
                  <a:ext uri="{FF2B5EF4-FFF2-40B4-BE49-F238E27FC236}">
                    <a16:creationId xmlns:a16="http://schemas.microsoft.com/office/drawing/2014/main" id="{1DD46DAD-FB9B-4CDC-BF4A-8B252B6B3E97}"/>
                  </a:ext>
                </a:extLst>
              </p:cNvPr>
              <p:cNvPicPr/>
              <p:nvPr/>
            </p:nvPicPr>
            <p:blipFill>
              <a:blip r:embed="rId7"/>
              <a:stretch>
                <a:fillRect/>
              </a:stretch>
            </p:blipFill>
            <p:spPr>
              <a:xfrm>
                <a:off x="1407046" y="2962772"/>
                <a:ext cx="1266120" cy="80280"/>
              </a:xfrm>
              <a:prstGeom prst="rect">
                <a:avLst/>
              </a:prstGeom>
            </p:spPr>
          </p:pic>
        </mc:Fallback>
      </mc:AlternateContent>
      <p:sp>
        <p:nvSpPr>
          <p:cNvPr id="32" name="TextBox 31">
            <a:extLst>
              <a:ext uri="{FF2B5EF4-FFF2-40B4-BE49-F238E27FC236}">
                <a16:creationId xmlns:a16="http://schemas.microsoft.com/office/drawing/2014/main" id="{AAE2A3D3-9FDB-4A84-911F-4437EA57CE81}"/>
              </a:ext>
            </a:extLst>
          </p:cNvPr>
          <p:cNvSpPr txBox="1"/>
          <p:nvPr/>
        </p:nvSpPr>
        <p:spPr>
          <a:xfrm>
            <a:off x="791308" y="6172200"/>
            <a:ext cx="7746023" cy="276999"/>
          </a:xfrm>
          <a:prstGeom prst="rect">
            <a:avLst/>
          </a:prstGeom>
          <a:noFill/>
        </p:spPr>
        <p:txBody>
          <a:bodyPr wrap="square" rtlCol="1">
            <a:spAutoFit/>
          </a:bodyPr>
          <a:lstStyle/>
          <a:p>
            <a:r>
              <a:rPr lang="en-US" sz="1200" dirty="0">
                <a:solidFill>
                  <a:schemeClr val="bg1"/>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https://medium.com/platform-engineer/evolution-of-http-69cfe6531ba0</a:t>
            </a:r>
            <a:r>
              <a:rPr lang="he-IL" sz="1200" dirty="0">
                <a:solidFill>
                  <a:schemeClr val="bg1"/>
                </a:solidFill>
                <a:latin typeface="Arial" panose="020B0604020202020204" pitchFamily="34" charset="0"/>
                <a:cs typeface="Arial" panose="020B0604020202020204" pitchFamily="34" charset="0"/>
              </a:rPr>
              <a:t> מקור:</a:t>
            </a:r>
          </a:p>
        </p:txBody>
      </p:sp>
    </p:spTree>
    <p:extLst>
      <p:ext uri="{BB962C8B-B14F-4D97-AF65-F5344CB8AC3E}">
        <p14:creationId xmlns:p14="http://schemas.microsoft.com/office/powerpoint/2010/main" val="243540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0531B2-B98C-4F60-ACF2-A61FEB20143C}"/>
              </a:ext>
            </a:extLst>
          </p:cNvPr>
          <p:cNvSpPr>
            <a:spLocks noGrp="1"/>
          </p:cNvSpPr>
          <p:nvPr>
            <p:ph type="title"/>
          </p:nvPr>
        </p:nvSpPr>
        <p:spPr>
          <a:xfrm>
            <a:off x="7618413" y="685800"/>
            <a:ext cx="4573587" cy="1507067"/>
          </a:xfrm>
        </p:spPr>
        <p:txBody>
          <a:bodyPr/>
          <a:lstStyle/>
          <a:p>
            <a:r>
              <a:rPr lang="en-US" dirty="0"/>
              <a:t>Keep-alive header</a:t>
            </a:r>
            <a:endParaRPr lang="he-IL" dirty="0"/>
          </a:p>
        </p:txBody>
      </p:sp>
      <p:sp>
        <p:nvSpPr>
          <p:cNvPr id="4" name="TextBox 3">
            <a:extLst>
              <a:ext uri="{FF2B5EF4-FFF2-40B4-BE49-F238E27FC236}">
                <a16:creationId xmlns:a16="http://schemas.microsoft.com/office/drawing/2014/main" id="{48639703-FC9B-432F-A823-396478BA6C47}"/>
              </a:ext>
            </a:extLst>
          </p:cNvPr>
          <p:cNvSpPr txBox="1"/>
          <p:nvPr/>
        </p:nvSpPr>
        <p:spPr>
          <a:xfrm>
            <a:off x="650631" y="1257300"/>
            <a:ext cx="6866792" cy="1200329"/>
          </a:xfrm>
          <a:prstGeom prst="rect">
            <a:avLst/>
          </a:prstGeom>
          <a:noFill/>
        </p:spPr>
        <p:txBody>
          <a:bodyPr wrap="square" rtlCol="1">
            <a:spAutoFit/>
          </a:bodyPr>
          <a:lstStyle/>
          <a:p>
            <a:pPr algn="r" rtl="1"/>
            <a:r>
              <a:rPr lang="he-IL" dirty="0">
                <a:solidFill>
                  <a:schemeClr val="bg1"/>
                </a:solidFill>
              </a:rPr>
              <a:t>הלקוח, השרת או כל מתווך יכול לספק מידע ל</a:t>
            </a:r>
            <a:r>
              <a:rPr lang="en-US" dirty="0">
                <a:solidFill>
                  <a:schemeClr val="bg1"/>
                </a:solidFill>
              </a:rPr>
              <a:t>keep alive header</a:t>
            </a:r>
            <a:r>
              <a:rPr lang="he-IL" dirty="0">
                <a:solidFill>
                  <a:schemeClr val="bg1"/>
                </a:solidFill>
              </a:rPr>
              <a:t> באופן עצמאי.</a:t>
            </a:r>
          </a:p>
          <a:p>
            <a:pPr algn="r" rtl="1"/>
            <a:r>
              <a:rPr lang="he-IL" dirty="0">
                <a:solidFill>
                  <a:schemeClr val="bg1"/>
                </a:solidFill>
              </a:rPr>
              <a:t>בנוסף השרת יכול להוסיף </a:t>
            </a:r>
            <a:r>
              <a:rPr lang="en-US" dirty="0">
                <a:solidFill>
                  <a:schemeClr val="bg1"/>
                </a:solidFill>
              </a:rPr>
              <a:t>timeout</a:t>
            </a:r>
            <a:r>
              <a:rPr lang="he-IL" dirty="0">
                <a:solidFill>
                  <a:schemeClr val="bg1"/>
                </a:solidFill>
              </a:rPr>
              <a:t> ו-</a:t>
            </a:r>
            <a:r>
              <a:rPr lang="en-US" dirty="0">
                <a:solidFill>
                  <a:schemeClr val="bg1"/>
                </a:solidFill>
              </a:rPr>
              <a:t>max parameters</a:t>
            </a:r>
            <a:r>
              <a:rPr lang="he-IL" dirty="0">
                <a:solidFill>
                  <a:schemeClr val="bg1"/>
                </a:solidFill>
              </a:rPr>
              <a:t> על מנת לקבוע זמן סופי / מספר בקשות סופי לחיבור.</a:t>
            </a:r>
          </a:p>
        </p:txBody>
      </p:sp>
    </p:spTree>
    <p:extLst>
      <p:ext uri="{BB962C8B-B14F-4D97-AF65-F5344CB8AC3E}">
        <p14:creationId xmlns:p14="http://schemas.microsoft.com/office/powerpoint/2010/main" val="3132118281"/>
      </p:ext>
    </p:extLst>
  </p:cSld>
  <p:clrMapOvr>
    <a:masterClrMapping/>
  </p:clrMapOvr>
</p:sld>
</file>

<file path=ppt/theme/theme1.xml><?xml version="1.0" encoding="utf-8"?>
<a:theme xmlns:a="http://schemas.openxmlformats.org/drawingml/2006/main" name="פרוסה">
  <a:themeElements>
    <a:clrScheme name="פרוסה">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פרוסה">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פרוסה">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0</TotalTime>
  <Words>537</Words>
  <Application>Microsoft Office PowerPoint</Application>
  <PresentationFormat>מסך רחב</PresentationFormat>
  <Paragraphs>38</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Arial</vt:lpstr>
      <vt:lpstr>Century Gothic</vt:lpstr>
      <vt:lpstr>Gisha</vt:lpstr>
      <vt:lpstr>Wingdings 3</vt:lpstr>
      <vt:lpstr>פרוסה</vt:lpstr>
      <vt:lpstr>HTTP</vt:lpstr>
      <vt:lpstr>HTTP בקצרה </vt:lpstr>
      <vt:lpstr>אז איך זה תכלס עובד? </vt:lpstr>
      <vt:lpstr>HTTP 1.0 Vs. HTTP 1.1</vt:lpstr>
      <vt:lpstr>Status codes</vt:lpstr>
      <vt:lpstr>מצגת של PowerPoint‏</vt:lpstr>
      <vt:lpstr>מצגת של PowerPoint‏</vt:lpstr>
      <vt:lpstr>http 1.1 Vs. http 1.0</vt:lpstr>
      <vt:lpstr>Keep-alive header</vt:lpstr>
      <vt:lpstr>HTTP2</vt:lpstr>
      <vt:lpstr>http/2 server push</vt:lpstr>
      <vt:lpstr>Head of line blocking</vt:lpstr>
      <vt:lpstr>Head of line blocking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dc:creator>Ori</dc:creator>
  <cp:lastModifiedBy>Ori</cp:lastModifiedBy>
  <cp:revision>1</cp:revision>
  <dcterms:created xsi:type="dcterms:W3CDTF">2019-01-07T22:07:07Z</dcterms:created>
  <dcterms:modified xsi:type="dcterms:W3CDTF">2019-01-07T22:07:47Z</dcterms:modified>
</cp:coreProperties>
</file>