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256" r:id="rId2"/>
    <p:sldId id="257" r:id="rId3"/>
    <p:sldId id="260" r:id="rId4"/>
    <p:sldId id="259" r:id="rId5"/>
    <p:sldId id="258" r:id="rId6"/>
    <p:sldId id="261" r:id="rId7"/>
    <p:sldId id="262" r:id="rId8"/>
    <p:sldId id="28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0896" autoAdjust="0"/>
  </p:normalViewPr>
  <p:slideViewPr>
    <p:cSldViewPr snapToGrid="0">
      <p:cViewPr varScale="1">
        <p:scale>
          <a:sx n="61" d="100"/>
          <a:sy n="61" d="100"/>
        </p:scale>
        <p:origin x="149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8362079-4893-4C67-834C-8D4145AF3BE3}" type="datetimeFigureOut">
              <a:rPr lang="he-IL" smtClean="0"/>
              <a:t>י"ח/אדר 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2B2A0E8-9DEF-48E9-AA86-C6165E707182}" type="slidenum">
              <a:rPr lang="he-IL" smtClean="0"/>
              <a:t>‹#›</a:t>
            </a:fld>
            <a:endParaRPr lang="he-IL"/>
          </a:p>
        </p:txBody>
      </p:sp>
    </p:spTree>
    <p:extLst>
      <p:ext uri="{BB962C8B-B14F-4D97-AF65-F5344CB8AC3E}">
        <p14:creationId xmlns:p14="http://schemas.microsoft.com/office/powerpoint/2010/main" val="38357463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בעצם כדי לשנות את הפרוטוקול נהיה חייבים לשנות גם את ה</a:t>
            </a:r>
            <a:r>
              <a:rPr lang="en-US" dirty="0"/>
              <a:t>firewall</a:t>
            </a:r>
            <a:r>
              <a:rPr lang="he-IL" dirty="0"/>
              <a:t> ואת ה</a:t>
            </a:r>
            <a:r>
              <a:rPr lang="en-US" dirty="0"/>
              <a:t>NAT</a:t>
            </a:r>
            <a:r>
              <a:rPr lang="he-IL" dirty="0"/>
              <a:t> </a:t>
            </a:r>
            <a:r>
              <a:rPr lang="he-IL" dirty="0" err="1"/>
              <a:t>וכו</a:t>
            </a:r>
            <a:r>
              <a:rPr lang="he-IL" dirty="0"/>
              <a:t>'. כלומר נצטרך לתת הרשאה לשינויים ב</a:t>
            </a:r>
            <a:r>
              <a:rPr lang="en-US" dirty="0"/>
              <a:t>TCP</a:t>
            </a:r>
            <a:r>
              <a:rPr lang="he-IL" dirty="0"/>
              <a:t> אצל ה</a:t>
            </a:r>
            <a:r>
              <a:rPr lang="en-US" dirty="0"/>
              <a:t>middleboxes</a:t>
            </a:r>
            <a:r>
              <a:rPr lang="he-IL" dirty="0"/>
              <a:t>. מכיוון שדברים אלה דורשים שינויים של חברות שונות עם אינטרסים שונים ייקח זמן רב לבצע שינוי אפילו קטן בפרוטוקול </a:t>
            </a:r>
            <a:r>
              <a:rPr lang="en-US" dirty="0"/>
              <a:t>TCP</a:t>
            </a:r>
            <a:r>
              <a:rPr lang="he-IL" dirty="0"/>
              <a:t> ולבצע פריסה שלו. לכן יש צורך בפרוטוקול חדש- </a:t>
            </a:r>
            <a:r>
              <a:rPr lang="en-US" dirty="0"/>
              <a:t>QUIC</a:t>
            </a:r>
            <a:r>
              <a:rPr lang="he-IL" dirty="0"/>
              <a:t>!</a:t>
            </a:r>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3</a:t>
            </a:fld>
            <a:endParaRPr lang="he-IL"/>
          </a:p>
        </p:txBody>
      </p:sp>
    </p:spTree>
    <p:extLst>
      <p:ext uri="{BB962C8B-B14F-4D97-AF65-F5344CB8AC3E}">
        <p14:creationId xmlns:p14="http://schemas.microsoft.com/office/powerpoint/2010/main" val="3028584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יצירת זרם מתבצעת בשליחה של הביט הראשון דרך זרם שעוד לא אותחל, וסגירת זרם מדווחת לצד השני (שרת או לקוח תלוי מי ישלח את: ) בשליחת ביט </a:t>
            </a:r>
            <a:r>
              <a:rPr lang="en-US" sz="1200" kern="1200" dirty="0">
                <a:solidFill>
                  <a:schemeClr val="tx1"/>
                </a:solidFill>
                <a:effectLst/>
                <a:latin typeface="+mn-lt"/>
                <a:ea typeface="+mn-ea"/>
                <a:cs typeface="+mn-cs"/>
              </a:rPr>
              <a:t>FIN</a:t>
            </a:r>
            <a:r>
              <a:rPr lang="he-IL" sz="1200" kern="1200" dirty="0">
                <a:solidFill>
                  <a:schemeClr val="tx1"/>
                </a:solidFill>
                <a:effectLst/>
                <a:latin typeface="+mn-lt"/>
                <a:ea typeface="+mn-ea"/>
                <a:cs typeface="+mn-cs"/>
              </a:rPr>
              <a:t> בשליחה האחרונה. כאשר הלקוח או השרת מחליטים שזרם </a:t>
            </a:r>
            <a:r>
              <a:rPr lang="he-IL" sz="1200" kern="1200" dirty="0" err="1">
                <a:solidFill>
                  <a:schemeClr val="tx1"/>
                </a:solidFill>
                <a:effectLst/>
                <a:latin typeface="+mn-lt"/>
                <a:ea typeface="+mn-ea"/>
                <a:cs typeface="+mn-cs"/>
              </a:rPr>
              <a:t>מסויים</a:t>
            </a:r>
            <a:r>
              <a:rPr lang="he-IL" sz="1200" kern="1200" dirty="0">
                <a:solidFill>
                  <a:schemeClr val="tx1"/>
                </a:solidFill>
                <a:effectLst/>
                <a:latin typeface="+mn-lt"/>
                <a:ea typeface="+mn-ea"/>
                <a:cs typeface="+mn-cs"/>
              </a:rPr>
              <a:t> כבר לא נצרך, הזרם יכול להסגר ללא סגירה של כל החיבור.</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12</a:t>
            </a:fld>
            <a:endParaRPr lang="he-IL"/>
          </a:p>
        </p:txBody>
      </p:sp>
    </p:spTree>
    <p:extLst>
      <p:ext uri="{BB962C8B-B14F-4D97-AF65-F5344CB8AC3E}">
        <p14:creationId xmlns:p14="http://schemas.microsoft.com/office/powerpoint/2010/main" val="346116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הסבר על מבנה הפקטה, בעיקר על המבנה הלא מוצפן כלומר על:</a:t>
            </a:r>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Flags, Connection ID, Version Number, Diversification Nonce, and Packet Number</a:t>
            </a:r>
          </a:p>
          <a:p>
            <a:pPr rtl="0"/>
            <a:r>
              <a:rPr lang="en-US" sz="1200" kern="1200" dirty="0">
                <a:solidFill>
                  <a:schemeClr val="tx1"/>
                </a:solidFill>
                <a:effectLst/>
                <a:latin typeface="+mn-lt"/>
                <a:ea typeface="+mn-ea"/>
                <a:cs typeface="+mn-cs"/>
              </a:rPr>
              <a:t> </a:t>
            </a:r>
          </a:p>
          <a:p>
            <a:pPr rtl="1"/>
            <a:r>
              <a:rPr lang="he-IL" sz="1200" kern="1200" dirty="0">
                <a:solidFill>
                  <a:schemeClr val="tx1"/>
                </a:solidFill>
                <a:effectLst/>
                <a:latin typeface="+mn-lt"/>
                <a:ea typeface="+mn-ea"/>
                <a:cs typeface="+mn-cs"/>
              </a:rPr>
              <a:t>כאשר המודגשים מופיעים רק בפקטות ההתחלתיות.</a:t>
            </a:r>
          </a:p>
          <a:p>
            <a:pPr rtl="1"/>
            <a:endParaRPr lang="he-IL"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באדום (בריבוע הכחול)- ה</a:t>
            </a:r>
            <a:r>
              <a:rPr lang="en-US" sz="1200" kern="1200" dirty="0">
                <a:solidFill>
                  <a:schemeClr val="tx1"/>
                </a:solidFill>
                <a:effectLst/>
                <a:latin typeface="+mn-lt"/>
                <a:ea typeface="+mn-ea"/>
                <a:cs typeface="+mn-cs"/>
              </a:rPr>
              <a:t>Header</a:t>
            </a:r>
            <a:r>
              <a:rPr lang="he-IL" sz="1200" kern="1200" dirty="0">
                <a:solidFill>
                  <a:schemeClr val="tx1"/>
                </a:solidFill>
                <a:effectLst/>
                <a:latin typeface="+mn-lt"/>
                <a:ea typeface="+mn-ea"/>
                <a:cs typeface="+mn-cs"/>
              </a:rPr>
              <a:t> של הפקטה, הוא מאומת אך לא מוצפן.</a:t>
            </a:r>
          </a:p>
          <a:p>
            <a:pPr rtl="1"/>
            <a:r>
              <a:rPr lang="he-IL" sz="1200" kern="1200" dirty="0">
                <a:solidFill>
                  <a:schemeClr val="tx1"/>
                </a:solidFill>
                <a:effectLst/>
                <a:latin typeface="+mn-lt"/>
                <a:ea typeface="+mn-ea"/>
                <a:cs typeface="+mn-cs"/>
              </a:rPr>
              <a:t>בירוק (מחוץ </a:t>
            </a:r>
            <a:r>
              <a:rPr lang="he-IL" sz="1200" kern="1200">
                <a:solidFill>
                  <a:schemeClr val="tx1"/>
                </a:solidFill>
                <a:effectLst/>
                <a:latin typeface="+mn-lt"/>
                <a:ea typeface="+mn-ea"/>
                <a:cs typeface="+mn-cs"/>
              </a:rPr>
              <a:t>לריבוע) – גוף הפקטה, מוצפן.</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13</a:t>
            </a:fld>
            <a:endParaRPr lang="he-IL"/>
          </a:p>
        </p:txBody>
      </p:sp>
    </p:spTree>
    <p:extLst>
      <p:ext uri="{BB962C8B-B14F-4D97-AF65-F5344CB8AC3E}">
        <p14:creationId xmlns:p14="http://schemas.microsoft.com/office/powerpoint/2010/main" val="158785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השרת מבין על פי המהירות שהקליינט מקבל את החבילה מה המהירות של התקשורת </a:t>
            </a:r>
            <a:r>
              <a:rPr lang="he-IL" sz="1200" kern="1200" dirty="0" err="1">
                <a:solidFill>
                  <a:schemeClr val="tx1"/>
                </a:solidFill>
                <a:effectLst/>
                <a:latin typeface="+mn-lt"/>
                <a:ea typeface="+mn-ea"/>
                <a:cs typeface="+mn-cs"/>
              </a:rPr>
              <a:t>בינהם</a:t>
            </a:r>
            <a:r>
              <a:rPr lang="he-IL" sz="1200" kern="1200" dirty="0">
                <a:solidFill>
                  <a:schemeClr val="tx1"/>
                </a:solidFill>
                <a:effectLst/>
                <a:latin typeface="+mn-lt"/>
                <a:ea typeface="+mn-ea"/>
                <a:cs typeface="+mn-cs"/>
              </a:rPr>
              <a:t> ואז הוא מחליט את קצב השליחה ,הבעיה שהוא מקבל על חבילה </a:t>
            </a:r>
            <a:r>
              <a:rPr lang="en-US" sz="1200" kern="1200" dirty="0">
                <a:solidFill>
                  <a:schemeClr val="tx1"/>
                </a:solidFill>
                <a:effectLst/>
                <a:latin typeface="+mn-lt"/>
                <a:ea typeface="+mn-ea"/>
                <a:cs typeface="+mn-cs"/>
              </a:rPr>
              <a:t>X</a:t>
            </a:r>
            <a:r>
              <a:rPr lang="he-IL" sz="1200" kern="1200" dirty="0">
                <a:solidFill>
                  <a:schemeClr val="tx1"/>
                </a:solidFill>
                <a:effectLst/>
                <a:latin typeface="+mn-lt"/>
                <a:ea typeface="+mn-ea"/>
                <a:cs typeface="+mn-cs"/>
              </a:rPr>
              <a:t> ולא יודע איזה חבילה זו </a:t>
            </a:r>
            <a:r>
              <a:rPr lang="he-IL" sz="1200" kern="1200" dirty="0" err="1">
                <a:solidFill>
                  <a:schemeClr val="tx1"/>
                </a:solidFill>
                <a:effectLst/>
                <a:latin typeface="+mn-lt"/>
                <a:ea typeface="+mn-ea"/>
                <a:cs typeface="+mn-cs"/>
              </a:rPr>
              <a:t>היתה</a:t>
            </a:r>
            <a:r>
              <a:rPr lang="he-IL" sz="1200" kern="1200" dirty="0">
                <a:solidFill>
                  <a:schemeClr val="tx1"/>
                </a:solidFill>
                <a:effectLst/>
                <a:latin typeface="+mn-lt"/>
                <a:ea typeface="+mn-ea"/>
                <a:cs typeface="+mn-cs"/>
              </a:rPr>
              <a:t> יוצרת בעיה בחישוב שלו לגביי המהירות של הקליינט </a:t>
            </a:r>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14</a:t>
            </a:fld>
            <a:endParaRPr lang="he-IL"/>
          </a:p>
        </p:txBody>
      </p:sp>
    </p:spTree>
    <p:extLst>
      <p:ext uri="{BB962C8B-B14F-4D97-AF65-F5344CB8AC3E}">
        <p14:creationId xmlns:p14="http://schemas.microsoft.com/office/powerpoint/2010/main" val="332084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משתמש ב</a:t>
            </a:r>
            <a:r>
              <a:rPr lang="en-US" sz="1200" kern="1200" dirty="0">
                <a:solidFill>
                  <a:schemeClr val="tx1"/>
                </a:solidFill>
                <a:effectLst/>
                <a:latin typeface="+mn-lt"/>
                <a:ea typeface="+mn-ea"/>
                <a:cs typeface="+mn-cs"/>
              </a:rPr>
              <a:t>connection-level flow control</a:t>
            </a:r>
            <a:r>
              <a:rPr lang="he-IL" sz="1200" kern="1200" dirty="0">
                <a:solidFill>
                  <a:schemeClr val="tx1"/>
                </a:solidFill>
                <a:effectLst/>
                <a:latin typeface="+mn-lt"/>
                <a:ea typeface="+mn-ea"/>
                <a:cs typeface="+mn-cs"/>
              </a:rPr>
              <a:t> אשר מגביל את גודל ה</a:t>
            </a:r>
            <a:r>
              <a:rPr lang="en-US" sz="1200" kern="1200" dirty="0">
                <a:solidFill>
                  <a:schemeClr val="tx1"/>
                </a:solidFill>
                <a:effectLst/>
                <a:latin typeface="+mn-lt"/>
                <a:ea typeface="+mn-ea"/>
                <a:cs typeface="+mn-cs"/>
              </a:rPr>
              <a:t>buffer</a:t>
            </a:r>
            <a:r>
              <a:rPr lang="he-IL" sz="1200" kern="1200" dirty="0">
                <a:solidFill>
                  <a:schemeClr val="tx1"/>
                </a:solidFill>
                <a:effectLst/>
                <a:latin typeface="+mn-lt"/>
                <a:ea typeface="+mn-ea"/>
                <a:cs typeface="+mn-cs"/>
              </a:rPr>
              <a:t> המצטבר שהשולח יכול לצרוך בכל ה</a:t>
            </a:r>
            <a:r>
              <a:rPr lang="en-US" sz="1200" kern="1200" dirty="0" err="1">
                <a:solidFill>
                  <a:schemeClr val="tx1"/>
                </a:solidFill>
                <a:effectLst/>
                <a:latin typeface="+mn-lt"/>
                <a:ea typeface="+mn-ea"/>
                <a:cs typeface="+mn-cs"/>
              </a:rPr>
              <a:t>sream</a:t>
            </a:r>
            <a:r>
              <a:rPr lang="he-IL" sz="1200" kern="1200" dirty="0">
                <a:solidFill>
                  <a:schemeClr val="tx1"/>
                </a:solidFill>
                <a:effectLst/>
                <a:latin typeface="+mn-lt"/>
                <a:ea typeface="+mn-ea"/>
                <a:cs typeface="+mn-cs"/>
              </a:rPr>
              <a:t>-ים של המקבל, ובנוסף משתמש ב</a:t>
            </a:r>
            <a:r>
              <a:rPr lang="en-US" sz="1200" kern="1200" dirty="0">
                <a:solidFill>
                  <a:schemeClr val="tx1"/>
                </a:solidFill>
                <a:effectLst/>
                <a:latin typeface="+mn-lt"/>
                <a:ea typeface="+mn-ea"/>
                <a:cs typeface="+mn-cs"/>
              </a:rPr>
              <a:t>stream level flow control</a:t>
            </a:r>
            <a:r>
              <a:rPr lang="he-IL" sz="1200" kern="1200" dirty="0">
                <a:solidFill>
                  <a:schemeClr val="tx1"/>
                </a:solidFill>
                <a:effectLst/>
                <a:latin typeface="+mn-lt"/>
                <a:ea typeface="+mn-ea"/>
                <a:cs typeface="+mn-cs"/>
              </a:rPr>
              <a:t> אשר מגביל את ה</a:t>
            </a:r>
            <a:r>
              <a:rPr lang="en-US" sz="1200" kern="1200" dirty="0">
                <a:solidFill>
                  <a:schemeClr val="tx1"/>
                </a:solidFill>
                <a:effectLst/>
                <a:latin typeface="+mn-lt"/>
                <a:ea typeface="+mn-ea"/>
                <a:cs typeface="+mn-cs"/>
              </a:rPr>
              <a:t>buffer</a:t>
            </a:r>
            <a:r>
              <a:rPr lang="he-IL" sz="1200" kern="1200" dirty="0">
                <a:solidFill>
                  <a:schemeClr val="tx1"/>
                </a:solidFill>
                <a:effectLst/>
                <a:latin typeface="+mn-lt"/>
                <a:ea typeface="+mn-ea"/>
                <a:cs typeface="+mn-cs"/>
              </a:rPr>
              <a:t> שהשולח יכול לצרוך על כל </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 בודד.</a:t>
            </a:r>
            <a:endParaRPr lang="en-US" sz="1200" kern="1200" dirty="0">
              <a:solidFill>
                <a:schemeClr val="tx1"/>
              </a:solidFill>
              <a:effectLst/>
              <a:latin typeface="+mn-lt"/>
              <a:ea typeface="+mn-ea"/>
              <a:cs typeface="+mn-cs"/>
            </a:endParaRPr>
          </a:p>
          <a:p>
            <a:endParaRPr lang="he-IL" dirty="0"/>
          </a:p>
          <a:p>
            <a:pPr rtl="1"/>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בדומה ל</a:t>
            </a:r>
            <a:r>
              <a:rPr lang="en-US" sz="1200" kern="1200" dirty="0">
                <a:solidFill>
                  <a:schemeClr val="tx1"/>
                </a:solidFill>
                <a:effectLst/>
                <a:latin typeface="+mn-lt"/>
                <a:ea typeface="+mn-ea"/>
                <a:cs typeface="+mn-cs"/>
              </a:rPr>
              <a:t>HTTP2</a:t>
            </a:r>
            <a:r>
              <a:rPr lang="he-IL" sz="1200" kern="1200" dirty="0">
                <a:solidFill>
                  <a:schemeClr val="tx1"/>
                </a:solidFill>
                <a:effectLst/>
                <a:latin typeface="+mn-lt"/>
                <a:ea typeface="+mn-ea"/>
                <a:cs typeface="+mn-cs"/>
              </a:rPr>
              <a:t>, משתמש ב</a:t>
            </a:r>
            <a:r>
              <a:rPr lang="en-US" sz="1200" kern="1200" dirty="0">
                <a:solidFill>
                  <a:schemeClr val="tx1"/>
                </a:solidFill>
                <a:effectLst/>
                <a:latin typeface="+mn-lt"/>
                <a:ea typeface="+mn-ea"/>
                <a:cs typeface="+mn-cs"/>
              </a:rPr>
              <a:t>credit based flow control</a:t>
            </a:r>
            <a:r>
              <a:rPr lang="he-IL" sz="1200" kern="1200" dirty="0">
                <a:solidFill>
                  <a:schemeClr val="tx1"/>
                </a:solidFill>
                <a:effectLst/>
                <a:latin typeface="+mn-lt"/>
                <a:ea typeface="+mn-ea"/>
                <a:cs typeface="+mn-cs"/>
              </a:rPr>
              <a:t> אשר משמש כמודל לבקרה על גודל ה</a:t>
            </a:r>
            <a:r>
              <a:rPr lang="en-US" sz="1200" kern="1200" dirty="0">
                <a:solidFill>
                  <a:schemeClr val="tx1"/>
                </a:solidFill>
                <a:effectLst/>
                <a:latin typeface="+mn-lt"/>
                <a:ea typeface="+mn-ea"/>
                <a:cs typeface="+mn-cs"/>
              </a:rPr>
              <a:t>buffer</a:t>
            </a:r>
            <a:r>
              <a:rPr lang="he-IL" sz="1200" kern="1200" dirty="0">
                <a:solidFill>
                  <a:schemeClr val="tx1"/>
                </a:solidFill>
                <a:effectLst/>
                <a:latin typeface="+mn-lt"/>
                <a:ea typeface="+mn-ea"/>
                <a:cs typeface="+mn-cs"/>
              </a:rPr>
              <a:t> של המקבל, כאשר יש תעבורה על </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 מסוים, המקבל שולח מדי פעם </a:t>
            </a:r>
            <a:r>
              <a:rPr lang="en-US" sz="1200" kern="1200" dirty="0">
                <a:solidFill>
                  <a:schemeClr val="tx1"/>
                </a:solidFill>
                <a:effectLst/>
                <a:latin typeface="+mn-lt"/>
                <a:ea typeface="+mn-ea"/>
                <a:cs typeface="+mn-cs"/>
              </a:rPr>
              <a:t>window update frames </a:t>
            </a:r>
            <a:r>
              <a:rPr lang="he-IL" sz="1200" kern="1200" dirty="0">
                <a:solidFill>
                  <a:schemeClr val="tx1"/>
                </a:solidFill>
                <a:effectLst/>
                <a:latin typeface="+mn-lt"/>
                <a:ea typeface="+mn-ea"/>
                <a:cs typeface="+mn-cs"/>
              </a:rPr>
              <a:t>אשר מגדיל את הגבלת ה</a:t>
            </a:r>
            <a:r>
              <a:rPr lang="en-US" sz="1200" kern="1200" dirty="0">
                <a:solidFill>
                  <a:schemeClr val="tx1"/>
                </a:solidFill>
                <a:effectLst/>
                <a:latin typeface="+mn-lt"/>
                <a:ea typeface="+mn-ea"/>
                <a:cs typeface="+mn-cs"/>
              </a:rPr>
              <a:t>buffer</a:t>
            </a:r>
            <a:r>
              <a:rPr lang="he-IL" sz="1200" kern="1200" dirty="0">
                <a:solidFill>
                  <a:schemeClr val="tx1"/>
                </a:solidFill>
                <a:effectLst/>
                <a:latin typeface="+mn-lt"/>
                <a:ea typeface="+mn-ea"/>
                <a:cs typeface="+mn-cs"/>
              </a:rPr>
              <a:t> ב</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 ובכך מאפשר לשני הצדדים לשלוח יותר </a:t>
            </a:r>
            <a:r>
              <a:rPr lang="en-US" sz="1200" kern="1200" dirty="0">
                <a:solidFill>
                  <a:schemeClr val="tx1"/>
                </a:solidFill>
                <a:effectLst/>
                <a:latin typeface="+mn-lt"/>
                <a:ea typeface="+mn-ea"/>
                <a:cs typeface="+mn-cs"/>
              </a:rPr>
              <a:t>DATA</a:t>
            </a:r>
            <a:r>
              <a:rPr lang="he-IL" sz="1200" kern="1200" dirty="0">
                <a:solidFill>
                  <a:schemeClr val="tx1"/>
                </a:solidFill>
                <a:effectLst/>
                <a:latin typeface="+mn-lt"/>
                <a:ea typeface="+mn-ea"/>
                <a:cs typeface="+mn-cs"/>
              </a:rPr>
              <a:t> על אותו </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 ה</a:t>
            </a:r>
            <a:r>
              <a:rPr lang="en-US" sz="1200" kern="1200" dirty="0">
                <a:solidFill>
                  <a:schemeClr val="tx1"/>
                </a:solidFill>
                <a:effectLst/>
                <a:latin typeface="+mn-lt"/>
                <a:ea typeface="+mn-ea"/>
                <a:cs typeface="+mn-cs"/>
              </a:rPr>
              <a:t>connection level flow control</a:t>
            </a:r>
            <a:r>
              <a:rPr lang="he-IL" sz="1200" kern="1200" dirty="0">
                <a:solidFill>
                  <a:schemeClr val="tx1"/>
                </a:solidFill>
                <a:effectLst/>
                <a:latin typeface="+mn-lt"/>
                <a:ea typeface="+mn-ea"/>
                <a:cs typeface="+mn-cs"/>
              </a:rPr>
              <a:t> עובד באופן דומה ל</a:t>
            </a:r>
            <a:r>
              <a:rPr lang="en-US" sz="1200" kern="1200" dirty="0">
                <a:solidFill>
                  <a:schemeClr val="tx1"/>
                </a:solidFill>
                <a:effectLst/>
                <a:latin typeface="+mn-lt"/>
                <a:ea typeface="+mn-ea"/>
                <a:cs typeface="+mn-cs"/>
              </a:rPr>
              <a:t>stream level flow control</a:t>
            </a:r>
            <a:r>
              <a:rPr lang="he-IL" sz="1200" kern="1200" dirty="0">
                <a:solidFill>
                  <a:schemeClr val="tx1"/>
                </a:solidFill>
                <a:effectLst/>
                <a:latin typeface="+mn-lt"/>
                <a:ea typeface="+mn-ea"/>
                <a:cs typeface="+mn-cs"/>
              </a:rPr>
              <a:t> אך הוא מבצע זאת על כל החיבור, כלומר על כל ה</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-ים.</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המימוש ב</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משתמש בגודל חלון של </a:t>
            </a:r>
            <a:r>
              <a:rPr lang="en-US" sz="1200" kern="1200" dirty="0">
                <a:solidFill>
                  <a:schemeClr val="tx1"/>
                </a:solidFill>
                <a:effectLst/>
                <a:latin typeface="+mn-lt"/>
                <a:ea typeface="+mn-ea"/>
                <a:cs typeface="+mn-cs"/>
              </a:rPr>
              <a:t>connection level</a:t>
            </a:r>
            <a:r>
              <a:rPr lang="he-IL" sz="1200" kern="1200" dirty="0">
                <a:solidFill>
                  <a:schemeClr val="tx1"/>
                </a:solidFill>
                <a:effectLst/>
                <a:latin typeface="+mn-lt"/>
                <a:ea typeface="+mn-ea"/>
                <a:cs typeface="+mn-cs"/>
              </a:rPr>
              <a:t> גדול משמעותית משל ה</a:t>
            </a:r>
            <a:r>
              <a:rPr lang="en-US" sz="1200" kern="1200" dirty="0">
                <a:solidFill>
                  <a:schemeClr val="tx1"/>
                </a:solidFill>
                <a:effectLst/>
                <a:latin typeface="+mn-lt"/>
                <a:ea typeface="+mn-ea"/>
                <a:cs typeface="+mn-cs"/>
              </a:rPr>
              <a:t>stream level</a:t>
            </a:r>
            <a:r>
              <a:rPr lang="he-IL" sz="1200" kern="1200" dirty="0">
                <a:solidFill>
                  <a:schemeClr val="tx1"/>
                </a:solidFill>
                <a:effectLst/>
                <a:latin typeface="+mn-lt"/>
                <a:ea typeface="+mn-ea"/>
                <a:cs typeface="+mn-cs"/>
              </a:rPr>
              <a:t> וזאת כדי לאפשר למספר רב של </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-ים במקביל לבצע התקדמות.</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15</a:t>
            </a:fld>
            <a:endParaRPr lang="he-IL"/>
          </a:p>
        </p:txBody>
      </p:sp>
    </p:spTree>
    <p:extLst>
      <p:ext uri="{BB962C8B-B14F-4D97-AF65-F5344CB8AC3E}">
        <p14:creationId xmlns:p14="http://schemas.microsoft.com/office/powerpoint/2010/main" val="106347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אז איך ביצעו את </a:t>
            </a:r>
            <a:r>
              <a:rPr lang="he-IL" sz="1200" kern="1200" dirty="0" err="1">
                <a:solidFill>
                  <a:schemeClr val="tx1"/>
                </a:solidFill>
                <a:effectLst/>
                <a:latin typeface="+mn-lt"/>
                <a:ea typeface="+mn-ea"/>
                <a:cs typeface="+mn-cs"/>
              </a:rPr>
              <a:t>הניסוים</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גוגל השתמשו בדפדפן כרום כדי לבצע בו בהתחלה ניסוים על מספר מצומצם באחוזים על המשתמשים שלה.</a:t>
            </a:r>
          </a:p>
          <a:p>
            <a:pPr rtl="1"/>
            <a:r>
              <a:rPr lang="he-IL" sz="1200" kern="1200" dirty="0">
                <a:solidFill>
                  <a:schemeClr val="tx1"/>
                </a:solidFill>
                <a:effectLst/>
                <a:latin typeface="+mn-lt"/>
                <a:ea typeface="+mn-ea"/>
                <a:cs typeface="+mn-cs"/>
              </a:rPr>
              <a:t>את הבדיקות של שילוב </a:t>
            </a:r>
            <a:r>
              <a:rPr lang="he-IL" sz="1200" kern="1200" dirty="0" err="1">
                <a:solidFill>
                  <a:schemeClr val="tx1"/>
                </a:solidFill>
                <a:effectLst/>
                <a:latin typeface="+mn-lt"/>
                <a:ea typeface="+mn-ea"/>
                <a:cs typeface="+mn-cs"/>
              </a:rPr>
              <a:t>הקויק</a:t>
            </a:r>
            <a:r>
              <a:rPr lang="he-IL" sz="1200" kern="1200" dirty="0">
                <a:solidFill>
                  <a:schemeClr val="tx1"/>
                </a:solidFill>
                <a:effectLst/>
                <a:latin typeface="+mn-lt"/>
                <a:ea typeface="+mn-ea"/>
                <a:cs typeface="+mn-cs"/>
              </a:rPr>
              <a:t> הם ביצעו על שני תחומים: החיפוש- </a:t>
            </a:r>
            <a:r>
              <a:rPr lang="en-US" sz="1200" kern="1200" dirty="0">
                <a:solidFill>
                  <a:schemeClr val="tx1"/>
                </a:solidFill>
                <a:effectLst/>
                <a:latin typeface="+mn-lt"/>
                <a:ea typeface="+mn-ea"/>
                <a:cs typeface="+mn-cs"/>
              </a:rPr>
              <a:t>google search</a:t>
            </a:r>
            <a:r>
              <a:rPr lang="he-IL" sz="1200" kern="1200" dirty="0">
                <a:solidFill>
                  <a:schemeClr val="tx1"/>
                </a:solidFill>
                <a:effectLst/>
                <a:latin typeface="+mn-lt"/>
                <a:ea typeface="+mn-ea"/>
                <a:cs typeface="+mn-cs"/>
              </a:rPr>
              <a:t> </a:t>
            </a:r>
            <a:r>
              <a:rPr lang="he-IL" sz="1200" kern="1200" dirty="0" err="1">
                <a:solidFill>
                  <a:schemeClr val="tx1"/>
                </a:solidFill>
                <a:effectLst/>
                <a:latin typeface="+mn-lt"/>
                <a:ea typeface="+mn-ea"/>
                <a:cs typeface="+mn-cs"/>
              </a:rPr>
              <a:t>ויוטיוב</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כדי למנוע מצבים בהם יש פגיעה במשתמשים שעוברים את הניסוי לגוגל יש אפשרות לכבות מרחוק במעין כפתורים פיצ'רים בשרתים ובכך למנוע אפשרות שבאג יפגע </a:t>
            </a:r>
            <a:r>
              <a:rPr lang="he-IL" sz="1200" kern="1200" dirty="0" err="1">
                <a:solidFill>
                  <a:schemeClr val="tx1"/>
                </a:solidFill>
                <a:effectLst/>
                <a:latin typeface="+mn-lt"/>
                <a:ea typeface="+mn-ea"/>
                <a:cs typeface="+mn-cs"/>
              </a:rPr>
              <a:t>בחווית</a:t>
            </a:r>
            <a:r>
              <a:rPr lang="he-IL" sz="1200" kern="1200" dirty="0">
                <a:solidFill>
                  <a:schemeClr val="tx1"/>
                </a:solidFill>
                <a:effectLst/>
                <a:latin typeface="+mn-lt"/>
                <a:ea typeface="+mn-ea"/>
                <a:cs typeface="+mn-cs"/>
              </a:rPr>
              <a:t> משתמש.</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17</a:t>
            </a:fld>
            <a:endParaRPr lang="he-IL"/>
          </a:p>
        </p:txBody>
      </p:sp>
    </p:spTree>
    <p:extLst>
      <p:ext uri="{BB962C8B-B14F-4D97-AF65-F5344CB8AC3E}">
        <p14:creationId xmlns:p14="http://schemas.microsoft.com/office/powerpoint/2010/main" val="38241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בתמונה המצורפת ניתן לראות את כמות הפחתת העיכוב בחיפוש (באחוזים) במשך 18 חודשים. ניתן לראות 2 אירועים יוצאי דופן.</a:t>
            </a:r>
          </a:p>
          <a:p>
            <a:pPr lvl="0" rtl="1"/>
            <a:r>
              <a:rPr lang="he-IL" sz="1200" kern="1200" dirty="0">
                <a:solidFill>
                  <a:schemeClr val="tx1"/>
                </a:solidFill>
                <a:effectLst/>
                <a:latin typeface="+mn-lt"/>
                <a:ea typeface="+mn-ea"/>
                <a:cs typeface="+mn-cs"/>
              </a:rPr>
              <a:t>1. אי הצפנת </a:t>
            </a:r>
            <a:r>
              <a:rPr lang="en-US" sz="1200" kern="1200" dirty="0">
                <a:solidFill>
                  <a:schemeClr val="tx1"/>
                </a:solidFill>
                <a:effectLst/>
                <a:latin typeface="+mn-lt"/>
                <a:ea typeface="+mn-ea"/>
                <a:cs typeface="+mn-cs"/>
              </a:rPr>
              <a:t>DATA</a:t>
            </a:r>
            <a:r>
              <a:rPr lang="he-IL" sz="1200" kern="1200" dirty="0">
                <a:solidFill>
                  <a:schemeClr val="tx1"/>
                </a:solidFill>
                <a:effectLst/>
                <a:latin typeface="+mn-lt"/>
                <a:ea typeface="+mn-ea"/>
                <a:cs typeface="+mn-cs"/>
              </a:rPr>
              <a:t> ב </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 כמו שניתן לראות בתמונה, בדצמבר 2015 גילו נקודת תורפה ביישום של </a:t>
            </a:r>
            <a:r>
              <a:rPr lang="en-US" sz="1200" kern="1200" dirty="0">
                <a:solidFill>
                  <a:schemeClr val="tx1"/>
                </a:solidFill>
                <a:effectLst/>
                <a:latin typeface="+mn-lt"/>
                <a:ea typeface="+mn-ea"/>
                <a:cs typeface="+mn-cs"/>
              </a:rPr>
              <a:t>QUIQ-hand-shake</a:t>
            </a:r>
            <a:r>
              <a:rPr lang="he-IL" sz="1200" kern="1200" dirty="0">
                <a:solidFill>
                  <a:schemeClr val="tx1"/>
                </a:solidFill>
                <a:effectLst/>
                <a:latin typeface="+mn-lt"/>
                <a:ea typeface="+mn-ea"/>
                <a:cs typeface="+mn-cs"/>
              </a:rPr>
              <a:t>. נקודת התורפה אותרה כבאג בקוד של הקליינט אשר גרמה לשליחת </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באופן בלתי מוצפן במקרי קצה נדירים במיוחד. התגובה המידית הייתה לבטל את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מהשרתים בעזרת פיצ'ר של הדלקה\כיבוי (עליו דובר בסעיף 4). הכיבוי מתבטא ב0% מאמצע דצמבר ועד לאמצע ינואר, שם סיימו לתקן את הבעיה והחזירו את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לשרתים.</a:t>
            </a:r>
            <a:endParaRPr lang="en-US" sz="1200" kern="1200" dirty="0">
              <a:solidFill>
                <a:schemeClr val="tx1"/>
              </a:solidFill>
              <a:effectLst/>
              <a:latin typeface="+mn-lt"/>
              <a:ea typeface="+mn-ea"/>
              <a:cs typeface="+mn-cs"/>
            </a:endParaRPr>
          </a:p>
          <a:p>
            <a:pPr lvl="0" rtl="1"/>
            <a:r>
              <a:rPr lang="he-IL" sz="1200" kern="1200" dirty="0">
                <a:solidFill>
                  <a:schemeClr val="tx1"/>
                </a:solidFill>
                <a:effectLst/>
                <a:latin typeface="+mn-lt"/>
                <a:ea typeface="+mn-ea"/>
                <a:cs typeface="+mn-cs"/>
              </a:rPr>
              <a:t>2. הגדלת השימוש ב</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בפלאפונים :  חלק משמעותי מהמשתמשים ב</a:t>
            </a:r>
            <a:r>
              <a:rPr lang="en-US" sz="1200" kern="1200" dirty="0">
                <a:solidFill>
                  <a:schemeClr val="tx1"/>
                </a:solidFill>
                <a:effectLst/>
                <a:latin typeface="+mn-lt"/>
                <a:ea typeface="+mn-ea"/>
                <a:cs typeface="+mn-cs"/>
              </a:rPr>
              <a:t>QUIC </a:t>
            </a:r>
            <a:r>
              <a:rPr lang="he-IL" sz="1200" kern="1200" dirty="0">
                <a:solidFill>
                  <a:schemeClr val="tx1"/>
                </a:solidFill>
                <a:effectLst/>
                <a:latin typeface="+mn-lt"/>
                <a:ea typeface="+mn-ea"/>
                <a:cs typeface="+mn-cs"/>
              </a:rPr>
              <a:t>הם המשתמשים הנעזרים </a:t>
            </a:r>
            <a:r>
              <a:rPr lang="he-IL" sz="1200" kern="1200" dirty="0" err="1">
                <a:solidFill>
                  <a:schemeClr val="tx1"/>
                </a:solidFill>
                <a:effectLst/>
                <a:latin typeface="+mn-lt"/>
                <a:ea typeface="+mn-ea"/>
                <a:cs typeface="+mn-cs"/>
              </a:rPr>
              <a:t>בסמארטפונים</a:t>
            </a:r>
            <a:r>
              <a:rPr lang="he-IL" sz="1200" kern="1200" dirty="0">
                <a:solidFill>
                  <a:schemeClr val="tx1"/>
                </a:solidFill>
                <a:effectLst/>
                <a:latin typeface="+mn-lt"/>
                <a:ea typeface="+mn-ea"/>
                <a:cs typeface="+mn-cs"/>
              </a:rPr>
              <a:t> (שימוש באפליקציית החיפוש של גוגל לדוגמא). בספטמבר 2016 אפליקציית </a:t>
            </a:r>
            <a:r>
              <a:rPr lang="en-US" sz="1200" kern="1200" dirty="0">
                <a:solidFill>
                  <a:schemeClr val="tx1"/>
                </a:solidFill>
                <a:effectLst/>
                <a:latin typeface="+mn-lt"/>
                <a:ea typeface="+mn-ea"/>
                <a:cs typeface="+mn-cs"/>
              </a:rPr>
              <a:t>YOUTUBE</a:t>
            </a:r>
            <a:r>
              <a:rPr lang="he-IL" sz="1200" kern="1200" dirty="0">
                <a:solidFill>
                  <a:schemeClr val="tx1"/>
                </a:solidFill>
                <a:effectLst/>
                <a:latin typeface="+mn-lt"/>
                <a:ea typeface="+mn-ea"/>
                <a:cs typeface="+mn-cs"/>
              </a:rPr>
              <a:t> החלה להשתמש ב</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גם כן ולכן </a:t>
            </a:r>
            <a:r>
              <a:rPr lang="he-IL" sz="1200" kern="1200" dirty="0" err="1">
                <a:solidFill>
                  <a:schemeClr val="tx1"/>
                </a:solidFill>
                <a:effectLst/>
                <a:latin typeface="+mn-lt"/>
                <a:ea typeface="+mn-ea"/>
                <a:cs typeface="+mn-cs"/>
              </a:rPr>
              <a:t>ניתו</a:t>
            </a:r>
            <a:r>
              <a:rPr lang="he-IL" sz="1200" kern="1200" dirty="0">
                <a:solidFill>
                  <a:schemeClr val="tx1"/>
                </a:solidFill>
                <a:effectLst/>
                <a:latin typeface="+mn-lt"/>
                <a:ea typeface="+mn-ea"/>
                <a:cs typeface="+mn-cs"/>
              </a:rPr>
              <a:t> לראות קפיצה משמעותית מ15% ל-30%.</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20</a:t>
            </a:fld>
            <a:endParaRPr lang="he-IL"/>
          </a:p>
        </p:txBody>
      </p:sp>
    </p:spTree>
    <p:extLst>
      <p:ext uri="{BB962C8B-B14F-4D97-AF65-F5344CB8AC3E}">
        <p14:creationId xmlns:p14="http://schemas.microsoft.com/office/powerpoint/2010/main" val="48007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תשתיות השרתים שלנו (גוגל) אוספות ביצועי </a:t>
            </a:r>
            <a:r>
              <a:rPr lang="en-US" sz="1200" kern="1200" dirty="0">
                <a:solidFill>
                  <a:schemeClr val="tx1"/>
                </a:solidFill>
                <a:effectLst/>
                <a:latin typeface="+mn-lt"/>
                <a:ea typeface="+mn-ea"/>
                <a:cs typeface="+mn-cs"/>
              </a:rPr>
              <a:t>DATA</a:t>
            </a:r>
            <a:r>
              <a:rPr lang="he-IL" sz="1200" kern="1200" dirty="0">
                <a:solidFill>
                  <a:schemeClr val="tx1"/>
                </a:solidFill>
                <a:effectLst/>
                <a:latin typeface="+mn-lt"/>
                <a:ea typeface="+mn-ea"/>
                <a:cs typeface="+mn-cs"/>
              </a:rPr>
              <a:t> שמיוצאים ע"י שרתי </a:t>
            </a:r>
            <a:r>
              <a:rPr lang="en-US" sz="1200" kern="1200" dirty="0">
                <a:solidFill>
                  <a:schemeClr val="tx1"/>
                </a:solidFill>
                <a:effectLst/>
                <a:latin typeface="+mn-lt"/>
                <a:ea typeface="+mn-ea"/>
                <a:cs typeface="+mn-cs"/>
              </a:rPr>
              <a:t>frontend</a:t>
            </a:r>
            <a:r>
              <a:rPr lang="he-IL" sz="1200" kern="1200" dirty="0">
                <a:solidFill>
                  <a:schemeClr val="tx1"/>
                </a:solidFill>
                <a:effectLst/>
                <a:latin typeface="+mn-lt"/>
                <a:ea typeface="+mn-ea"/>
                <a:cs typeface="+mn-cs"/>
              </a:rPr>
              <a:t> ומקובצים לפי ערכים ספציפיים לשירות. לשם הדוגמא נשתמש ב</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he-IL" dirty="0"/>
          </a:p>
          <a:p>
            <a:pPr rtl="1"/>
            <a:r>
              <a:rPr lang="he-IL" sz="1200" kern="1200" dirty="0">
                <a:solidFill>
                  <a:schemeClr val="tx1"/>
                </a:solidFill>
                <a:effectLst/>
                <a:latin typeface="+mn-lt"/>
                <a:ea typeface="+mn-ea"/>
                <a:cs typeface="+mn-cs"/>
              </a:rPr>
              <a:t>אנחנו ננתח את השיפור ב</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 בין משתמשים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למשתמשים של </a:t>
            </a:r>
            <a:r>
              <a:rPr lang="en-US" sz="1200" kern="1200" dirty="0">
                <a:solidFill>
                  <a:schemeClr val="tx1"/>
                </a:solidFill>
                <a:effectLst/>
                <a:latin typeface="+mn-lt"/>
                <a:ea typeface="+mn-ea"/>
                <a:cs typeface="+mn-cs"/>
              </a:rPr>
              <a:t>TLS/TCP</a:t>
            </a:r>
            <a:r>
              <a:rPr lang="he-IL" sz="1200" kern="1200" dirty="0">
                <a:solidFill>
                  <a:schemeClr val="tx1"/>
                </a:solidFill>
                <a:effectLst/>
                <a:latin typeface="+mn-lt"/>
                <a:ea typeface="+mn-ea"/>
                <a:cs typeface="+mn-cs"/>
              </a:rPr>
              <a:t> במשך תקופה של 18 חודשים (כמו שניתן לראות בתמונה בראש הדף).</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במהלך 18 החודשים ניתן להבחין ב2 נסיגות ובעליה אחת.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הנסיגה הראשונה התחילה ביולי 2015 ונמשכה כ5 חודשים. הירידה יוחסה לשינויים בתשתית השרתים ולבאג בתצורת הקליינט, אשר יחדיו גרמו להרבה קליינטים להפסיק "לדבר"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בהדרגה.</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הירידה השנייה והשיפור ראינו בשקופית הקודמת.</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21</a:t>
            </a:fld>
            <a:endParaRPr lang="he-IL"/>
          </a:p>
        </p:txBody>
      </p:sp>
    </p:spTree>
    <p:extLst>
      <p:ext uri="{BB962C8B-B14F-4D97-AF65-F5344CB8AC3E}">
        <p14:creationId xmlns:p14="http://schemas.microsoft.com/office/powerpoint/2010/main" val="68835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לפני שנמשיך בהשפעה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נראה 2 תובנות על השפעת שינויי רשת על יישומים.</a:t>
            </a:r>
            <a:endParaRPr lang="en-US" sz="1200" kern="1200" dirty="0">
              <a:solidFill>
                <a:schemeClr val="tx1"/>
              </a:solidFill>
              <a:effectLst/>
              <a:latin typeface="+mn-lt"/>
              <a:ea typeface="+mn-ea"/>
              <a:cs typeface="+mn-cs"/>
            </a:endParaRPr>
          </a:p>
          <a:p>
            <a:pPr lvl="0" rtl="1"/>
            <a:r>
              <a:rPr lang="he-IL" sz="1200" kern="1200" dirty="0">
                <a:solidFill>
                  <a:schemeClr val="tx1"/>
                </a:solidFill>
                <a:effectLst/>
                <a:latin typeface="+mn-lt"/>
                <a:ea typeface="+mn-ea"/>
                <a:cs typeface="+mn-cs"/>
              </a:rPr>
              <a:t>הרשתות הן רק מרכיב אחד של מדדי יישום מקצה לקצה. </a:t>
            </a:r>
            <a:endParaRPr lang="en-US" sz="1200" kern="1200" dirty="0">
              <a:solidFill>
                <a:schemeClr val="tx1"/>
              </a:solidFill>
              <a:effectLst/>
              <a:latin typeface="+mn-lt"/>
              <a:ea typeface="+mn-ea"/>
              <a:cs typeface="+mn-cs"/>
            </a:endParaRPr>
          </a:p>
          <a:p>
            <a:pPr lvl="0" rtl="1"/>
            <a:r>
              <a:rPr lang="he-IL" sz="1200" b="1" kern="1200" dirty="0">
                <a:solidFill>
                  <a:schemeClr val="tx1"/>
                </a:solidFill>
                <a:effectLst/>
                <a:latin typeface="+mn-lt"/>
                <a:ea typeface="+mn-ea"/>
                <a:cs typeface="+mn-cs"/>
              </a:rPr>
              <a:t>הרגישות של ערכי היישום לשינויים ברשת תלויה ב"בגרות" של היישום. כלומר ככל שהיישום יותר מתקדם ואופטימלי כך יותר קשה לשפר ערכי קצה לקצה בו.</a:t>
            </a:r>
            <a:endParaRPr lang="en-US" sz="1200" b="1"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24</a:t>
            </a:fld>
            <a:endParaRPr lang="he-IL"/>
          </a:p>
        </p:txBody>
      </p:sp>
    </p:spTree>
    <p:extLst>
      <p:ext uri="{BB962C8B-B14F-4D97-AF65-F5344CB8AC3E}">
        <p14:creationId xmlns:p14="http://schemas.microsoft.com/office/powerpoint/2010/main" val="1374315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בממוצע, כל חיפוש יחידי שמבוצע על ידי המשתמש מתבצע בתגובה של </a:t>
            </a:r>
            <a:r>
              <a:rPr lang="en-US" sz="1200" kern="1200" dirty="0">
                <a:solidFill>
                  <a:schemeClr val="tx1"/>
                </a:solidFill>
                <a:effectLst/>
                <a:latin typeface="+mn-lt"/>
                <a:ea typeface="+mn-ea"/>
                <a:cs typeface="+mn-cs"/>
              </a:rPr>
              <a:t>100KB</a:t>
            </a:r>
            <a:r>
              <a:rPr lang="he-IL" sz="1200" kern="1200" dirty="0">
                <a:solidFill>
                  <a:schemeClr val="tx1"/>
                </a:solidFill>
                <a:effectLst/>
                <a:latin typeface="+mn-lt"/>
                <a:ea typeface="+mn-ea"/>
                <a:cs typeface="+mn-cs"/>
              </a:rPr>
              <a:t> עבור מחשבים ו</a:t>
            </a:r>
            <a:r>
              <a:rPr lang="en-US" sz="1200" kern="1200" dirty="0">
                <a:solidFill>
                  <a:schemeClr val="tx1"/>
                </a:solidFill>
                <a:effectLst/>
                <a:latin typeface="+mn-lt"/>
                <a:ea typeface="+mn-ea"/>
                <a:cs typeface="+mn-cs"/>
              </a:rPr>
              <a:t>40KB</a:t>
            </a:r>
            <a:r>
              <a:rPr lang="he-IL" sz="1200" kern="1200" dirty="0">
                <a:solidFill>
                  <a:schemeClr val="tx1"/>
                </a:solidFill>
                <a:effectLst/>
                <a:latin typeface="+mn-lt"/>
                <a:ea typeface="+mn-ea"/>
                <a:cs typeface="+mn-cs"/>
              </a:rPr>
              <a:t> עבור פלאפונים. בתור ערך, </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 מייצג עיכוב שליחה עבור מטענים קטנים רגישים לעיכוב ומונפקים בצורה דינאמית.</a:t>
            </a:r>
            <a:endParaRPr lang="en-US" sz="1200" kern="1200" dirty="0">
              <a:solidFill>
                <a:schemeClr val="tx1"/>
              </a:solidFill>
              <a:effectLst/>
              <a:latin typeface="+mn-lt"/>
              <a:ea typeface="+mn-ea"/>
              <a:cs typeface="+mn-cs"/>
            </a:endParaRPr>
          </a:p>
          <a:p>
            <a:endParaRPr lang="he-IL" dirty="0"/>
          </a:p>
          <a:p>
            <a:pPr rtl="1"/>
            <a:r>
              <a:rPr lang="he-IL" sz="1200" kern="1200" dirty="0">
                <a:solidFill>
                  <a:schemeClr val="tx1"/>
                </a:solidFill>
                <a:effectLst/>
                <a:latin typeface="+mn-lt"/>
                <a:ea typeface="+mn-ea"/>
                <a:cs typeface="+mn-cs"/>
              </a:rPr>
              <a:t>כמו שמופיע ב</a:t>
            </a:r>
            <a:r>
              <a:rPr lang="en-US" sz="1200" kern="1200" dirty="0">
                <a:solidFill>
                  <a:schemeClr val="tx1"/>
                </a:solidFill>
                <a:effectLst/>
                <a:latin typeface="+mn-lt"/>
                <a:ea typeface="+mn-ea"/>
                <a:cs typeface="+mn-cs"/>
              </a:rPr>
              <a:t>table 1</a:t>
            </a:r>
            <a:r>
              <a:rPr lang="he-IL" sz="1200" kern="1200" dirty="0">
                <a:solidFill>
                  <a:schemeClr val="tx1"/>
                </a:solidFill>
                <a:effectLst/>
                <a:latin typeface="+mn-lt"/>
                <a:ea typeface="+mn-ea"/>
                <a:cs typeface="+mn-cs"/>
              </a:rPr>
              <a:t> משתמשי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חווים </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 מופחת. לפי הטבלה ניתן לראות שהשיפורים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משתפרים ככל שה</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 עולה. השיפורים האלה מגיעים בעיקר מהפחתת ה</a:t>
            </a:r>
            <a:r>
              <a:rPr lang="en-US" sz="1200" kern="1200" dirty="0">
                <a:solidFill>
                  <a:schemeClr val="tx1"/>
                </a:solidFill>
                <a:effectLst/>
                <a:latin typeface="+mn-lt"/>
                <a:ea typeface="+mn-ea"/>
                <a:cs typeface="+mn-cs"/>
              </a:rPr>
              <a:t>Handshake RTT</a:t>
            </a:r>
            <a:r>
              <a:rPr lang="he-IL" sz="1200" kern="1200" dirty="0">
                <a:solidFill>
                  <a:schemeClr val="tx1"/>
                </a:solidFill>
                <a:effectLst/>
                <a:latin typeface="+mn-lt"/>
                <a:ea typeface="+mn-ea"/>
                <a:cs typeface="+mn-cs"/>
              </a:rPr>
              <a:t>. (ב</a:t>
            </a:r>
            <a:r>
              <a:rPr lang="en-US" sz="1200" kern="1200" dirty="0">
                <a:solidFill>
                  <a:schemeClr val="tx1"/>
                </a:solidFill>
                <a:effectLst/>
                <a:latin typeface="+mn-lt"/>
                <a:ea typeface="+mn-ea"/>
                <a:cs typeface="+mn-cs"/>
              </a:rPr>
              <a:t>figure 9 </a:t>
            </a:r>
            <a:r>
              <a:rPr lang="he-IL" sz="1200" kern="1200" dirty="0">
                <a:solidFill>
                  <a:schemeClr val="tx1"/>
                </a:solidFill>
                <a:effectLst/>
                <a:latin typeface="+mn-lt"/>
                <a:ea typeface="+mn-ea"/>
                <a:cs typeface="+mn-cs"/>
              </a:rPr>
              <a:t>ניתן לראות שהפחתת ה</a:t>
            </a:r>
            <a:r>
              <a:rPr lang="en-US" sz="1200" kern="1200" dirty="0">
                <a:solidFill>
                  <a:schemeClr val="tx1"/>
                </a:solidFill>
                <a:effectLst/>
                <a:latin typeface="+mn-lt"/>
                <a:ea typeface="+mn-ea"/>
                <a:cs typeface="+mn-cs"/>
              </a:rPr>
              <a:t>latency</a:t>
            </a:r>
            <a:r>
              <a:rPr lang="he-IL" sz="1200" kern="1200" dirty="0">
                <a:solidFill>
                  <a:schemeClr val="tx1"/>
                </a:solidFill>
                <a:effectLst/>
                <a:latin typeface="+mn-lt"/>
                <a:ea typeface="+mn-ea"/>
                <a:cs typeface="+mn-cs"/>
              </a:rPr>
              <a:t> נובעת ישירות מהפחתת ה</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מהקליינט ל</a:t>
            </a:r>
            <a:r>
              <a:rPr lang="en-US" sz="1200" kern="1200" dirty="0">
                <a:solidFill>
                  <a:schemeClr val="tx1"/>
                </a:solidFill>
                <a:effectLst/>
                <a:latin typeface="+mn-lt"/>
                <a:ea typeface="+mn-ea"/>
                <a:cs typeface="+mn-cs"/>
              </a:rPr>
              <a:t>SERVER</a:t>
            </a:r>
            <a:r>
              <a:rPr lang="he-IL" sz="1200" kern="1200" dirty="0">
                <a:solidFill>
                  <a:schemeClr val="tx1"/>
                </a:solidFill>
                <a:effectLst/>
                <a:latin typeface="+mn-lt"/>
                <a:ea typeface="+mn-ea"/>
                <a:cs typeface="+mn-cs"/>
              </a:rPr>
              <a:t>). רוב ה</a:t>
            </a:r>
            <a:r>
              <a:rPr lang="en-US" sz="1200" kern="1200" dirty="0">
                <a:solidFill>
                  <a:schemeClr val="tx1"/>
                </a:solidFill>
                <a:effectLst/>
                <a:latin typeface="+mn-lt"/>
                <a:ea typeface="+mn-ea"/>
                <a:cs typeface="+mn-cs"/>
              </a:rPr>
              <a:t>latency reduction</a:t>
            </a:r>
            <a:r>
              <a:rPr lang="he-IL" sz="1200" kern="1200" dirty="0">
                <a:solidFill>
                  <a:schemeClr val="tx1"/>
                </a:solidFill>
                <a:effectLst/>
                <a:latin typeface="+mn-lt"/>
                <a:ea typeface="+mn-ea"/>
                <a:cs typeface="+mn-cs"/>
              </a:rPr>
              <a:t> נובע מה</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a:t>
            </a:r>
            <a:r>
              <a:rPr lang="en-US" sz="1200" kern="1200" dirty="0">
                <a:solidFill>
                  <a:schemeClr val="tx1"/>
                </a:solidFill>
                <a:effectLst/>
                <a:latin typeface="+mn-lt"/>
                <a:ea typeface="+mn-ea"/>
                <a:cs typeface="+mn-cs"/>
              </a:rPr>
              <a:t>table 1</a:t>
            </a:r>
            <a:r>
              <a:rPr lang="he-IL" sz="1200" kern="1200" dirty="0">
                <a:solidFill>
                  <a:schemeClr val="tx1"/>
                </a:solidFill>
                <a:effectLst/>
                <a:latin typeface="+mn-lt"/>
                <a:ea typeface="+mn-ea"/>
                <a:cs typeface="+mn-cs"/>
              </a:rPr>
              <a:t> ניתן גם לראות כי ההישגים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במובייל נמוכים מאלה של המחשבים (</a:t>
            </a:r>
            <a:r>
              <a:rPr lang="en-US" sz="1200" kern="1200" dirty="0">
                <a:solidFill>
                  <a:schemeClr val="tx1"/>
                </a:solidFill>
                <a:effectLst/>
                <a:latin typeface="+mn-lt"/>
                <a:ea typeface="+mn-ea"/>
                <a:cs typeface="+mn-cs"/>
              </a:rPr>
              <a:t>DESKTOP</a:t>
            </a:r>
            <a:r>
              <a:rPr lang="he-IL" sz="1200" kern="1200" dirty="0">
                <a:solidFill>
                  <a:schemeClr val="tx1"/>
                </a:solidFill>
                <a:effectLst/>
                <a:latin typeface="+mn-lt"/>
                <a:ea typeface="+mn-ea"/>
                <a:cs typeface="+mn-cs"/>
              </a:rPr>
              <a:t>). אחד ההסברים לכך הוא ש</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מצליח להשיג רק 68% הצלחה ב</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(לעומת ה</a:t>
            </a:r>
            <a:r>
              <a:rPr lang="en-US" sz="1200" kern="1200" dirty="0">
                <a:solidFill>
                  <a:schemeClr val="tx1"/>
                </a:solidFill>
                <a:effectLst/>
                <a:latin typeface="+mn-lt"/>
                <a:ea typeface="+mn-ea"/>
                <a:cs typeface="+mn-cs"/>
              </a:rPr>
              <a:t>DESKTOP</a:t>
            </a:r>
            <a:r>
              <a:rPr lang="he-IL" sz="1200" kern="1200" dirty="0">
                <a:solidFill>
                  <a:schemeClr val="tx1"/>
                </a:solidFill>
                <a:effectLst/>
                <a:latin typeface="+mn-lt"/>
                <a:ea typeface="+mn-ea"/>
                <a:cs typeface="+mn-cs"/>
              </a:rPr>
              <a:t> שם הוא משיג 88% הצלחה) וזאת כתוצאה מ2 דברים:</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(ראשית נזכור כי השגת </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דורשת גם </a:t>
            </a:r>
            <a:r>
              <a:rPr lang="en-US" sz="1200" kern="1200" dirty="0">
                <a:solidFill>
                  <a:schemeClr val="tx1"/>
                </a:solidFill>
                <a:effectLst/>
                <a:latin typeface="+mn-lt"/>
                <a:ea typeface="+mn-ea"/>
                <a:cs typeface="+mn-cs"/>
              </a:rPr>
              <a:t>valid server config</a:t>
            </a:r>
            <a:r>
              <a:rPr lang="he-IL" sz="1200" kern="1200" dirty="0">
                <a:solidFill>
                  <a:schemeClr val="tx1"/>
                </a:solidFill>
                <a:effectLst/>
                <a:latin typeface="+mn-lt"/>
                <a:ea typeface="+mn-ea"/>
                <a:cs typeface="+mn-cs"/>
              </a:rPr>
              <a:t> וגם </a:t>
            </a:r>
            <a:r>
              <a:rPr lang="en-US" sz="1200" kern="1200" dirty="0">
                <a:solidFill>
                  <a:schemeClr val="tx1"/>
                </a:solidFill>
                <a:effectLst/>
                <a:latin typeface="+mn-lt"/>
                <a:ea typeface="+mn-ea"/>
                <a:cs typeface="+mn-cs"/>
              </a:rPr>
              <a:t>valid source address token</a:t>
            </a:r>
            <a:r>
              <a:rPr lang="he-IL" sz="1200" kern="1200" dirty="0">
                <a:solidFill>
                  <a:schemeClr val="tx1"/>
                </a:solidFill>
                <a:effectLst/>
                <a:latin typeface="+mn-lt"/>
                <a:ea typeface="+mn-ea"/>
                <a:cs typeface="+mn-cs"/>
              </a:rPr>
              <a:t> בהודעת הקליינט במהלך ה</a:t>
            </a:r>
            <a:r>
              <a:rPr lang="en-US" sz="1200" kern="1200" dirty="0">
                <a:solidFill>
                  <a:schemeClr val="tx1"/>
                </a:solidFill>
                <a:effectLst/>
                <a:latin typeface="+mn-lt"/>
                <a:ea typeface="+mn-ea"/>
                <a:cs typeface="+mn-cs"/>
              </a:rPr>
              <a:t>handshake</a:t>
            </a:r>
            <a:r>
              <a:rPr lang="he-IL" sz="1200" kern="1200" dirty="0">
                <a:solidFill>
                  <a:schemeClr val="tx1"/>
                </a:solidFill>
                <a:effectLst/>
                <a:latin typeface="+mn-lt"/>
                <a:ea typeface="+mn-ea"/>
                <a:cs typeface="+mn-cs"/>
              </a:rPr>
              <a:t>. ושניהם מתקבלות אצל הקליינט מ</a:t>
            </a:r>
            <a:r>
              <a:rPr lang="en-US" sz="1200" kern="1200" dirty="0">
                <a:solidFill>
                  <a:schemeClr val="tx1"/>
                </a:solidFill>
                <a:effectLst/>
                <a:latin typeface="+mn-lt"/>
                <a:ea typeface="+mn-ea"/>
                <a:cs typeface="+mn-cs"/>
              </a:rPr>
              <a:t>handshake</a:t>
            </a:r>
            <a:r>
              <a:rPr lang="he-IL" sz="1200" kern="1200" dirty="0">
                <a:solidFill>
                  <a:schemeClr val="tx1"/>
                </a:solidFill>
                <a:effectLst/>
                <a:latin typeface="+mn-lt"/>
                <a:ea typeface="+mn-ea"/>
                <a:cs typeface="+mn-cs"/>
              </a:rPr>
              <a:t> ראשוני מוצלח.</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כעת, ה</a:t>
            </a:r>
            <a:r>
              <a:rPr lang="en-US" sz="1200" kern="1200" dirty="0">
                <a:solidFill>
                  <a:schemeClr val="tx1"/>
                </a:solidFill>
                <a:effectLst/>
                <a:latin typeface="+mn-lt"/>
                <a:ea typeface="+mn-ea"/>
                <a:cs typeface="+mn-cs"/>
              </a:rPr>
              <a:t>source address token</a:t>
            </a:r>
            <a:r>
              <a:rPr lang="he-IL" sz="1200" kern="1200" dirty="0">
                <a:solidFill>
                  <a:schemeClr val="tx1"/>
                </a:solidFill>
                <a:effectLst/>
                <a:latin typeface="+mn-lt"/>
                <a:ea typeface="+mn-ea"/>
                <a:cs typeface="+mn-cs"/>
              </a:rPr>
              <a:t> הוא הודעה מוצפנת המכילה את ה</a:t>
            </a:r>
            <a:r>
              <a:rPr lang="en-US" sz="1200" kern="1200" dirty="0">
                <a:solidFill>
                  <a:schemeClr val="tx1"/>
                </a:solidFill>
                <a:effectLst/>
                <a:latin typeface="+mn-lt"/>
                <a:ea typeface="+mn-ea"/>
                <a:cs typeface="+mn-cs"/>
              </a:rPr>
              <a:t>IP</a:t>
            </a:r>
            <a:r>
              <a:rPr lang="he-IL" sz="1200" kern="1200" dirty="0">
                <a:solidFill>
                  <a:schemeClr val="tx1"/>
                </a:solidFill>
                <a:effectLst/>
                <a:latin typeface="+mn-lt"/>
                <a:ea typeface="+mn-ea"/>
                <a:cs typeface="+mn-cs"/>
              </a:rPr>
              <a:t> של הקליינט </a:t>
            </a:r>
            <a:r>
              <a:rPr lang="he-IL" sz="1200" kern="1200" dirty="0" err="1">
                <a:solidFill>
                  <a:schemeClr val="tx1"/>
                </a:solidFill>
                <a:effectLst/>
                <a:latin typeface="+mn-lt"/>
                <a:ea typeface="+mn-ea"/>
                <a:cs typeface="+mn-cs"/>
              </a:rPr>
              <a:t>וה</a:t>
            </a:r>
            <a:r>
              <a:rPr lang="en-US" sz="1200" kern="1200" dirty="0">
                <a:solidFill>
                  <a:schemeClr val="tx1"/>
                </a:solidFill>
                <a:effectLst/>
                <a:latin typeface="+mn-lt"/>
                <a:ea typeface="+mn-ea"/>
                <a:cs typeface="+mn-cs"/>
              </a:rPr>
              <a:t>server config</a:t>
            </a:r>
            <a:r>
              <a:rPr lang="he-IL" sz="1200" kern="1200" dirty="0">
                <a:solidFill>
                  <a:schemeClr val="tx1"/>
                </a:solidFill>
                <a:effectLst/>
                <a:latin typeface="+mn-lt"/>
                <a:ea typeface="+mn-ea"/>
                <a:cs typeface="+mn-cs"/>
              </a:rPr>
              <a:t> מכיל את האישורים של השרת. )</a:t>
            </a:r>
            <a:endParaRPr lang="en-US" sz="1200" kern="1200" dirty="0">
              <a:solidFill>
                <a:schemeClr val="tx1"/>
              </a:solidFill>
              <a:effectLst/>
              <a:latin typeface="+mn-lt"/>
              <a:ea typeface="+mn-ea"/>
              <a:cs typeface="+mn-cs"/>
            </a:endParaRPr>
          </a:p>
          <a:p>
            <a:pPr lvl="0" rtl="1"/>
            <a:r>
              <a:rPr lang="he-IL" sz="1200" kern="1200" dirty="0">
                <a:solidFill>
                  <a:schemeClr val="tx1"/>
                </a:solidFill>
                <a:effectLst/>
                <a:latin typeface="+mn-lt"/>
                <a:ea typeface="+mn-ea"/>
                <a:cs typeface="+mn-cs"/>
              </a:rPr>
              <a:t>1. כאשר משתמשי מובייל מחליפים רשת הם משנים את כתובת ה</a:t>
            </a:r>
            <a:r>
              <a:rPr lang="en-US" sz="1200" kern="1200" dirty="0">
                <a:solidFill>
                  <a:schemeClr val="tx1"/>
                </a:solidFill>
                <a:effectLst/>
                <a:latin typeface="+mn-lt"/>
                <a:ea typeface="+mn-ea"/>
                <a:cs typeface="+mn-cs"/>
              </a:rPr>
              <a:t>IP</a:t>
            </a:r>
            <a:r>
              <a:rPr lang="he-IL" sz="1200" kern="1200" dirty="0">
                <a:solidFill>
                  <a:schemeClr val="tx1"/>
                </a:solidFill>
                <a:effectLst/>
                <a:latin typeface="+mn-lt"/>
                <a:ea typeface="+mn-ea"/>
                <a:cs typeface="+mn-cs"/>
              </a:rPr>
              <a:t> שלהם וזה מוציא מתוקף את ה</a:t>
            </a:r>
            <a:r>
              <a:rPr lang="en-US" sz="1200" kern="1200" dirty="0">
                <a:solidFill>
                  <a:schemeClr val="tx1"/>
                </a:solidFill>
                <a:effectLst/>
                <a:latin typeface="+mn-lt"/>
                <a:ea typeface="+mn-ea"/>
                <a:cs typeface="+mn-cs"/>
              </a:rPr>
              <a:t>source address token</a:t>
            </a:r>
            <a:r>
              <a:rPr lang="he-IL" sz="1200" kern="1200" dirty="0">
                <a:solidFill>
                  <a:schemeClr val="tx1"/>
                </a:solidFill>
                <a:effectLst/>
                <a:latin typeface="+mn-lt"/>
                <a:ea typeface="+mn-ea"/>
                <a:cs typeface="+mn-cs"/>
              </a:rPr>
              <a:t> שיש ברשותם.</a:t>
            </a:r>
            <a:endParaRPr lang="en-US" sz="1200" kern="1200" dirty="0">
              <a:solidFill>
                <a:schemeClr val="tx1"/>
              </a:solidFill>
              <a:effectLst/>
              <a:latin typeface="+mn-lt"/>
              <a:ea typeface="+mn-ea"/>
              <a:cs typeface="+mn-cs"/>
            </a:endParaRPr>
          </a:p>
          <a:p>
            <a:pPr lvl="0" rtl="1"/>
            <a:r>
              <a:rPr lang="he-IL" sz="1200" kern="12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Server config</a:t>
            </a:r>
            <a:r>
              <a:rPr lang="he-IL" sz="1200" kern="1200" dirty="0">
                <a:solidFill>
                  <a:schemeClr val="tx1"/>
                </a:solidFill>
                <a:effectLst/>
                <a:latin typeface="+mn-lt"/>
                <a:ea typeface="+mn-ea"/>
                <a:cs typeface="+mn-cs"/>
              </a:rPr>
              <a:t> ומפתחות שונים משומשים במרכזי נתונים (</a:t>
            </a:r>
            <a:r>
              <a:rPr lang="en-US" sz="1200" kern="1200" dirty="0">
                <a:solidFill>
                  <a:schemeClr val="tx1"/>
                </a:solidFill>
                <a:effectLst/>
                <a:latin typeface="+mn-lt"/>
                <a:ea typeface="+mn-ea"/>
                <a:cs typeface="+mn-cs"/>
              </a:rPr>
              <a:t>DATA CENTERS</a:t>
            </a:r>
            <a:r>
              <a:rPr lang="he-IL" sz="1200" kern="1200" dirty="0">
                <a:solidFill>
                  <a:schemeClr val="tx1"/>
                </a:solidFill>
                <a:effectLst/>
                <a:latin typeface="+mn-lt"/>
                <a:ea typeface="+mn-ea"/>
                <a:cs typeface="+mn-cs"/>
              </a:rPr>
              <a:t>) שונים. כאשר משתמש מובייל מחליף רשת הוא עלול להגיע למרכז נתונים אחר עם </a:t>
            </a:r>
            <a:r>
              <a:rPr lang="en-US" sz="1200" kern="1200" dirty="0">
                <a:solidFill>
                  <a:schemeClr val="tx1"/>
                </a:solidFill>
                <a:effectLst/>
                <a:latin typeface="+mn-lt"/>
                <a:ea typeface="+mn-ea"/>
                <a:cs typeface="+mn-cs"/>
              </a:rPr>
              <a:t>server config</a:t>
            </a:r>
            <a:r>
              <a:rPr lang="he-IL" sz="1200" kern="1200" dirty="0">
                <a:solidFill>
                  <a:schemeClr val="tx1"/>
                </a:solidFill>
                <a:effectLst/>
                <a:latin typeface="+mn-lt"/>
                <a:ea typeface="+mn-ea"/>
                <a:cs typeface="+mn-cs"/>
              </a:rPr>
              <a:t> שונים ולכן מה שיש אצלו כבר לא רלוונטי.</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ניתוחים של יומני שרת מראים שכל אחד מ2 הגורמים לעיל "תורמים" לכ50% מהפחתת הצלחת  ה</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25</a:t>
            </a:fld>
            <a:endParaRPr lang="he-IL"/>
          </a:p>
        </p:txBody>
      </p:sp>
    </p:spTree>
    <p:extLst>
      <p:ext uri="{BB962C8B-B14F-4D97-AF65-F5344CB8AC3E}">
        <p14:creationId xmlns:p14="http://schemas.microsoft.com/office/powerpoint/2010/main" val="1761580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ב</a:t>
            </a:r>
            <a:r>
              <a:rPr lang="en-US" sz="1200" kern="1200" dirty="0">
                <a:solidFill>
                  <a:schemeClr val="tx1"/>
                </a:solidFill>
                <a:effectLst/>
                <a:latin typeface="+mn-lt"/>
                <a:ea typeface="+mn-ea"/>
                <a:cs typeface="+mn-cs"/>
              </a:rPr>
              <a:t>table 1</a:t>
            </a:r>
            <a:r>
              <a:rPr lang="he-IL" sz="1200" kern="1200" dirty="0">
                <a:solidFill>
                  <a:schemeClr val="tx1"/>
                </a:solidFill>
                <a:effectLst/>
                <a:latin typeface="+mn-lt"/>
                <a:ea typeface="+mn-ea"/>
                <a:cs typeface="+mn-cs"/>
              </a:rPr>
              <a:t> (למעלה) ניתן לראות כי המשתמשים ב</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חווים פחות </a:t>
            </a:r>
            <a:r>
              <a:rPr lang="en-US" sz="1200" kern="1200" dirty="0">
                <a:solidFill>
                  <a:schemeClr val="tx1"/>
                </a:solidFill>
                <a:effectLst/>
                <a:latin typeface="+mn-lt"/>
                <a:ea typeface="+mn-ea"/>
                <a:cs typeface="+mn-cs"/>
              </a:rPr>
              <a:t>video latency</a:t>
            </a:r>
            <a:r>
              <a:rPr lang="he-IL" sz="1200" kern="1200" dirty="0">
                <a:solidFill>
                  <a:schemeClr val="tx1"/>
                </a:solidFill>
                <a:effectLst/>
                <a:latin typeface="+mn-lt"/>
                <a:ea typeface="+mn-ea"/>
                <a:cs typeface="+mn-cs"/>
              </a:rPr>
              <a:t> מאשר המשתמשים ב</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הן במובייל (אפליקציית </a:t>
            </a:r>
            <a:r>
              <a:rPr lang="en-US" sz="1200" kern="1200" dirty="0">
                <a:solidFill>
                  <a:schemeClr val="tx1"/>
                </a:solidFill>
                <a:effectLst/>
                <a:latin typeface="+mn-lt"/>
                <a:ea typeface="+mn-ea"/>
                <a:cs typeface="+mn-cs"/>
              </a:rPr>
              <a:t>YOUTUBE</a:t>
            </a:r>
            <a:r>
              <a:rPr lang="he-IL" sz="1200" kern="1200" dirty="0">
                <a:solidFill>
                  <a:schemeClr val="tx1"/>
                </a:solidFill>
                <a:effectLst/>
                <a:latin typeface="+mn-lt"/>
                <a:ea typeface="+mn-ea"/>
                <a:cs typeface="+mn-cs"/>
              </a:rPr>
              <a:t>) והן במחשבים.</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a:t>
            </a:r>
            <a:r>
              <a:rPr lang="en-US" sz="1200" kern="1200" dirty="0">
                <a:solidFill>
                  <a:schemeClr val="tx1"/>
                </a:solidFill>
                <a:effectLst/>
                <a:latin typeface="+mn-lt"/>
                <a:ea typeface="+mn-ea"/>
                <a:cs typeface="+mn-cs"/>
              </a:rPr>
              <a:t>figure 9 </a:t>
            </a:r>
            <a:r>
              <a:rPr lang="he-IL" sz="1200" kern="1200" dirty="0">
                <a:solidFill>
                  <a:schemeClr val="tx1"/>
                </a:solidFill>
                <a:effectLst/>
                <a:latin typeface="+mn-lt"/>
                <a:ea typeface="+mn-ea"/>
                <a:cs typeface="+mn-cs"/>
              </a:rPr>
              <a:t>ניתן לראות שהרווחים של </a:t>
            </a:r>
            <a:r>
              <a:rPr lang="en-US" sz="1200" kern="1200" dirty="0">
                <a:solidFill>
                  <a:schemeClr val="tx1"/>
                </a:solidFill>
                <a:effectLst/>
                <a:latin typeface="+mn-lt"/>
                <a:ea typeface="+mn-ea"/>
                <a:cs typeface="+mn-cs"/>
              </a:rPr>
              <a:t>video latency</a:t>
            </a:r>
            <a:r>
              <a:rPr lang="he-IL" sz="1200" kern="1200" dirty="0">
                <a:solidFill>
                  <a:schemeClr val="tx1"/>
                </a:solidFill>
                <a:effectLst/>
                <a:latin typeface="+mn-lt"/>
                <a:ea typeface="+mn-ea"/>
                <a:cs typeface="+mn-cs"/>
              </a:rPr>
              <a:t> גדלים ככל שעולה ה</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של הלקוח.</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בממוצע, 85% ממשתמשי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בחיבור </a:t>
            </a:r>
            <a:r>
              <a:rPr lang="he-IL" sz="1200" kern="1200" dirty="0" err="1">
                <a:solidFill>
                  <a:schemeClr val="tx1"/>
                </a:solidFill>
                <a:effectLst/>
                <a:latin typeface="+mn-lt"/>
                <a:ea typeface="+mn-ea"/>
                <a:cs typeface="+mn-cs"/>
              </a:rPr>
              <a:t>לוידאו</a:t>
            </a:r>
            <a:r>
              <a:rPr lang="he-IL" sz="1200" kern="1200" dirty="0">
                <a:solidFill>
                  <a:schemeClr val="tx1"/>
                </a:solidFill>
                <a:effectLst/>
                <a:latin typeface="+mn-lt"/>
                <a:ea typeface="+mn-ea"/>
                <a:cs typeface="+mn-cs"/>
              </a:rPr>
              <a:t> מקבלים </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והשאר (15%) מקבלים </a:t>
            </a:r>
            <a:r>
              <a:rPr lang="en-US" sz="1200" kern="1200" dirty="0">
                <a:solidFill>
                  <a:schemeClr val="tx1"/>
                </a:solidFill>
                <a:effectLst/>
                <a:latin typeface="+mn-lt"/>
                <a:ea typeface="+mn-ea"/>
                <a:cs typeface="+mn-cs"/>
              </a:rPr>
              <a:t>1-RTT Handshake</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rtl="1"/>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במובייל לא מצליח להגיע לרמות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על דסקטופ ,אפליקציית </a:t>
            </a:r>
            <a:r>
              <a:rPr lang="en-US" sz="1200" kern="1200" dirty="0">
                <a:solidFill>
                  <a:schemeClr val="tx1"/>
                </a:solidFill>
                <a:effectLst/>
                <a:latin typeface="+mn-lt"/>
                <a:ea typeface="+mn-ea"/>
                <a:cs typeface="+mn-cs"/>
              </a:rPr>
              <a:t>YOUTUBE</a:t>
            </a:r>
            <a:r>
              <a:rPr lang="he-IL" sz="1200" kern="1200" dirty="0">
                <a:solidFill>
                  <a:schemeClr val="tx1"/>
                </a:solidFill>
                <a:effectLst/>
                <a:latin typeface="+mn-lt"/>
                <a:ea typeface="+mn-ea"/>
                <a:cs typeface="+mn-cs"/>
              </a:rPr>
              <a:t> מגיעה ל</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רק ב65% מהמקרים, בנוסף האפליקציה של </a:t>
            </a:r>
            <a:r>
              <a:rPr lang="en-US" sz="1200" kern="1200" dirty="0">
                <a:solidFill>
                  <a:schemeClr val="tx1"/>
                </a:solidFill>
                <a:effectLst/>
                <a:latin typeface="+mn-lt"/>
                <a:ea typeface="+mn-ea"/>
                <a:cs typeface="+mn-cs"/>
              </a:rPr>
              <a:t>YOUTUBE</a:t>
            </a:r>
            <a:r>
              <a:rPr lang="he-IL" sz="1200" kern="1200" dirty="0">
                <a:solidFill>
                  <a:schemeClr val="tx1"/>
                </a:solidFill>
                <a:effectLst/>
                <a:latin typeface="+mn-lt"/>
                <a:ea typeface="+mn-ea"/>
                <a:cs typeface="+mn-cs"/>
              </a:rPr>
              <a:t> מבצעת את לחיצת היד ברקע בזמן שהמשתמש מחפש את הוידאו שהוא רוצה. האופטימיזציה הזאת מורידה את הרווח של </a:t>
            </a:r>
            <a:r>
              <a:rPr lang="en-US" sz="1200" kern="1200" dirty="0">
                <a:solidFill>
                  <a:schemeClr val="tx1"/>
                </a:solidFill>
                <a:effectLst/>
                <a:latin typeface="+mn-lt"/>
                <a:ea typeface="+mn-ea"/>
                <a:cs typeface="+mn-cs"/>
              </a:rPr>
              <a:t>0-RTT</a:t>
            </a:r>
            <a:r>
              <a:rPr lang="he-IL" sz="1200" kern="1200" dirty="0">
                <a:solidFill>
                  <a:schemeClr val="tx1"/>
                </a:solidFill>
                <a:effectLst/>
                <a:latin typeface="+mn-lt"/>
                <a:ea typeface="+mn-ea"/>
                <a:cs typeface="+mn-cs"/>
              </a:rPr>
              <a:t>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27</a:t>
            </a:fld>
            <a:endParaRPr lang="he-IL"/>
          </a:p>
        </p:txBody>
      </p:sp>
    </p:spTree>
    <p:extLst>
      <p:ext uri="{BB962C8B-B14F-4D97-AF65-F5344CB8AC3E}">
        <p14:creationId xmlns:p14="http://schemas.microsoft.com/office/powerpoint/2010/main" val="292582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חשוב לציין כי מהירות הפריסה היא דבר חשוב מאין כמותו, בגלל התקדמות ההתקפות על תשתיות האינטרנט. עיכוב בפריסה = עיכוב בהגנה.</a:t>
            </a:r>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4</a:t>
            </a:fld>
            <a:endParaRPr lang="he-IL"/>
          </a:p>
        </p:txBody>
      </p:sp>
    </p:spTree>
    <p:extLst>
      <p:ext uri="{BB962C8B-B14F-4D97-AF65-F5344CB8AC3E}">
        <p14:creationId xmlns:p14="http://schemas.microsoft.com/office/powerpoint/2010/main" val="4022676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en-US" sz="1200" kern="1200" dirty="0">
                <a:solidFill>
                  <a:schemeClr val="tx1"/>
                </a:solidFill>
                <a:effectLst/>
                <a:latin typeface="+mn-lt"/>
                <a:ea typeface="+mn-ea"/>
                <a:cs typeface="+mn-cs"/>
              </a:rPr>
              <a:t>2 Table </a:t>
            </a:r>
            <a:r>
              <a:rPr lang="he-IL" sz="1200" kern="1200" dirty="0">
                <a:solidFill>
                  <a:schemeClr val="tx1"/>
                </a:solidFill>
                <a:effectLst/>
                <a:latin typeface="+mn-lt"/>
                <a:ea typeface="+mn-ea"/>
                <a:cs typeface="+mn-cs"/>
              </a:rPr>
              <a:t> מציגה נתונים שמראים כי משתמשי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חוו </a:t>
            </a:r>
            <a:r>
              <a:rPr lang="en-US" sz="1200" kern="1200" dirty="0">
                <a:solidFill>
                  <a:schemeClr val="tx1"/>
                </a:solidFill>
                <a:effectLst/>
                <a:latin typeface="+mn-lt"/>
                <a:ea typeface="+mn-ea"/>
                <a:cs typeface="+mn-cs"/>
              </a:rPr>
              <a:t>Rebuffer Rate</a:t>
            </a:r>
            <a:r>
              <a:rPr lang="he-IL" sz="1200" kern="1200" dirty="0">
                <a:solidFill>
                  <a:schemeClr val="tx1"/>
                </a:solidFill>
                <a:effectLst/>
                <a:latin typeface="+mn-lt"/>
                <a:ea typeface="+mn-ea"/>
                <a:cs typeface="+mn-cs"/>
              </a:rPr>
              <a:t> מופחת בממוצע, והפחתה משמעותית ככל שאחוזי ה</a:t>
            </a:r>
            <a:r>
              <a:rPr lang="en-US" sz="1200" kern="1200" dirty="0">
                <a:solidFill>
                  <a:schemeClr val="tx1"/>
                </a:solidFill>
                <a:effectLst/>
                <a:latin typeface="+mn-lt"/>
                <a:ea typeface="+mn-ea"/>
                <a:cs typeface="+mn-cs"/>
              </a:rPr>
              <a:t>Rebuffer</a:t>
            </a:r>
            <a:r>
              <a:rPr lang="he-IL" sz="1200" kern="1200" dirty="0">
                <a:solidFill>
                  <a:schemeClr val="tx1"/>
                </a:solidFill>
                <a:effectLst/>
                <a:latin typeface="+mn-lt"/>
                <a:ea typeface="+mn-ea"/>
                <a:cs typeface="+mn-cs"/>
              </a:rPr>
              <a:t> עלו.</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תוצאות אלו (של טבלה 2) שונות באיכותן מהתוצאות של </a:t>
            </a:r>
            <a:r>
              <a:rPr lang="en-US" sz="1200" kern="1200" dirty="0">
                <a:solidFill>
                  <a:schemeClr val="tx1"/>
                </a:solidFill>
                <a:effectLst/>
                <a:latin typeface="+mn-lt"/>
                <a:ea typeface="+mn-ea"/>
                <a:cs typeface="+mn-cs"/>
              </a:rPr>
              <a:t>Search latency</a:t>
            </a:r>
            <a:r>
              <a:rPr lang="he-IL" sz="1200" kern="1200" dirty="0">
                <a:solidFill>
                  <a:schemeClr val="tx1"/>
                </a:solidFill>
                <a:effectLst/>
                <a:latin typeface="+mn-lt"/>
                <a:ea typeface="+mn-ea"/>
                <a:cs typeface="+mn-cs"/>
              </a:rPr>
              <a:t> ו-</a:t>
            </a:r>
            <a:r>
              <a:rPr lang="en-US" sz="1200" kern="1200" dirty="0">
                <a:solidFill>
                  <a:schemeClr val="tx1"/>
                </a:solidFill>
                <a:effectLst/>
                <a:latin typeface="+mn-lt"/>
                <a:ea typeface="+mn-ea"/>
                <a:cs typeface="+mn-cs"/>
              </a:rPr>
              <a:t>Video latency</a:t>
            </a:r>
            <a:r>
              <a:rPr lang="he-IL" sz="1200" kern="1200" dirty="0">
                <a:solidFill>
                  <a:schemeClr val="tx1"/>
                </a:solidFill>
                <a:effectLst/>
                <a:latin typeface="+mn-lt"/>
                <a:ea typeface="+mn-ea"/>
                <a:cs typeface="+mn-cs"/>
              </a:rPr>
              <a:t> מכיוון שהגורמים שתורמים לבדיקתם שונים: </a:t>
            </a:r>
            <a:r>
              <a:rPr lang="en-US" sz="1200" kern="1200" dirty="0">
                <a:solidFill>
                  <a:schemeClr val="tx1"/>
                </a:solidFill>
                <a:effectLst/>
                <a:latin typeface="+mn-lt"/>
                <a:ea typeface="+mn-ea"/>
                <a:cs typeface="+mn-cs"/>
              </a:rPr>
              <a:t>Rebuffer Rate</a:t>
            </a:r>
            <a:r>
              <a:rPr lang="he-IL" sz="1200" kern="1200" dirty="0">
                <a:solidFill>
                  <a:schemeClr val="tx1"/>
                </a:solidFill>
                <a:effectLst/>
                <a:latin typeface="+mn-lt"/>
                <a:ea typeface="+mn-ea"/>
                <a:cs typeface="+mn-cs"/>
              </a:rPr>
              <a:t> אינו רגיש ל</a:t>
            </a:r>
            <a:r>
              <a:rPr lang="en-US" sz="1200" kern="1200" dirty="0">
                <a:solidFill>
                  <a:schemeClr val="tx1"/>
                </a:solidFill>
                <a:effectLst/>
                <a:latin typeface="+mn-lt"/>
                <a:ea typeface="+mn-ea"/>
                <a:cs typeface="+mn-cs"/>
              </a:rPr>
              <a:t>Handshake latency</a:t>
            </a:r>
            <a:r>
              <a:rPr lang="he-IL" sz="1200" kern="1200" dirty="0">
                <a:solidFill>
                  <a:schemeClr val="tx1"/>
                </a:solidFill>
                <a:effectLst/>
                <a:latin typeface="+mn-lt"/>
                <a:ea typeface="+mn-ea"/>
                <a:cs typeface="+mn-cs"/>
              </a:rPr>
              <a:t> כלומר הפחתת ה</a:t>
            </a:r>
            <a:r>
              <a:rPr lang="en-US" sz="1200" kern="1200" dirty="0">
                <a:solidFill>
                  <a:schemeClr val="tx1"/>
                </a:solidFill>
                <a:effectLst/>
                <a:latin typeface="+mn-lt"/>
                <a:ea typeface="+mn-ea"/>
                <a:cs typeface="+mn-cs"/>
              </a:rPr>
              <a:t>handshake</a:t>
            </a:r>
            <a:r>
              <a:rPr lang="he-IL" sz="1200" kern="1200" dirty="0">
                <a:solidFill>
                  <a:schemeClr val="tx1"/>
                </a:solidFill>
                <a:effectLst/>
                <a:latin typeface="+mn-lt"/>
                <a:ea typeface="+mn-ea"/>
                <a:cs typeface="+mn-cs"/>
              </a:rPr>
              <a:t> ל</a:t>
            </a:r>
            <a:r>
              <a:rPr lang="en-US" sz="1200" kern="1200" dirty="0">
                <a:solidFill>
                  <a:schemeClr val="tx1"/>
                </a:solidFill>
                <a:effectLst/>
                <a:latin typeface="+mn-lt"/>
                <a:ea typeface="+mn-ea"/>
                <a:cs typeface="+mn-cs"/>
              </a:rPr>
              <a:t>0-RTT</a:t>
            </a:r>
            <a:r>
              <a:rPr lang="he-IL" sz="1200" kern="1200" dirty="0">
                <a:solidFill>
                  <a:schemeClr val="tx1"/>
                </a:solidFill>
                <a:effectLst/>
                <a:latin typeface="+mn-lt"/>
                <a:ea typeface="+mn-ea"/>
                <a:cs typeface="+mn-cs"/>
              </a:rPr>
              <a:t> כמעט ולא משפיע עליו.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מה שכן משפיע עליו הוא ה</a:t>
            </a:r>
            <a:r>
              <a:rPr lang="en-US" sz="1200" kern="1200" dirty="0">
                <a:solidFill>
                  <a:schemeClr val="tx1"/>
                </a:solidFill>
                <a:effectLst/>
                <a:latin typeface="+mn-lt"/>
                <a:ea typeface="+mn-ea"/>
                <a:cs typeface="+mn-cs"/>
              </a:rPr>
              <a:t>loss-recovery latency</a:t>
            </a:r>
            <a:r>
              <a:rPr lang="he-IL" sz="1200" kern="1200" dirty="0">
                <a:solidFill>
                  <a:schemeClr val="tx1"/>
                </a:solidFill>
                <a:effectLst/>
                <a:latin typeface="+mn-lt"/>
                <a:ea typeface="+mn-ea"/>
                <a:cs typeface="+mn-cs"/>
              </a:rPr>
              <a:t> מכיוון שאיבוד של </a:t>
            </a:r>
            <a:r>
              <a:rPr lang="en-US" sz="1200" kern="1200" dirty="0">
                <a:solidFill>
                  <a:schemeClr val="tx1"/>
                </a:solidFill>
                <a:effectLst/>
                <a:latin typeface="+mn-lt"/>
                <a:ea typeface="+mn-ea"/>
                <a:cs typeface="+mn-cs"/>
              </a:rPr>
              <a:t>DATA</a:t>
            </a:r>
            <a:r>
              <a:rPr lang="he-IL" sz="1200" kern="1200" dirty="0">
                <a:solidFill>
                  <a:schemeClr val="tx1"/>
                </a:solidFill>
                <a:effectLst/>
                <a:latin typeface="+mn-lt"/>
                <a:ea typeface="+mn-ea"/>
                <a:cs typeface="+mn-cs"/>
              </a:rPr>
              <a:t> של </a:t>
            </a:r>
            <a:r>
              <a:rPr lang="en-US" sz="1200" kern="1200" dirty="0">
                <a:solidFill>
                  <a:schemeClr val="tx1"/>
                </a:solidFill>
                <a:effectLst/>
                <a:latin typeface="+mn-lt"/>
                <a:ea typeface="+mn-ea"/>
                <a:cs typeface="+mn-cs"/>
              </a:rPr>
              <a:t>video </a:t>
            </a:r>
            <a:r>
              <a:rPr lang="he-IL" sz="1200" kern="1200" dirty="0">
                <a:solidFill>
                  <a:schemeClr val="tx1"/>
                </a:solidFill>
                <a:effectLst/>
                <a:latin typeface="+mn-lt"/>
                <a:ea typeface="+mn-ea"/>
                <a:cs typeface="+mn-cs"/>
              </a:rPr>
              <a:t>או של </a:t>
            </a:r>
            <a:r>
              <a:rPr lang="en-US" sz="1200" kern="1200" dirty="0">
                <a:solidFill>
                  <a:schemeClr val="tx1"/>
                </a:solidFill>
                <a:effectLst/>
                <a:latin typeface="+mn-lt"/>
                <a:ea typeface="+mn-ea"/>
                <a:cs typeface="+mn-cs"/>
              </a:rPr>
              <a:t>audio</a:t>
            </a:r>
            <a:r>
              <a:rPr lang="he-IL" sz="1200" kern="1200" dirty="0">
                <a:solidFill>
                  <a:schemeClr val="tx1"/>
                </a:solidFill>
                <a:effectLst/>
                <a:latin typeface="+mn-lt"/>
                <a:ea typeface="+mn-ea"/>
                <a:cs typeface="+mn-cs"/>
              </a:rPr>
              <a:t> באחד ה</a:t>
            </a:r>
            <a:r>
              <a:rPr lang="en-US" sz="1200" kern="1200" dirty="0" err="1">
                <a:solidFill>
                  <a:schemeClr val="tx1"/>
                </a:solidFill>
                <a:effectLst/>
                <a:latin typeface="+mn-lt"/>
                <a:ea typeface="+mn-ea"/>
                <a:cs typeface="+mn-cs"/>
              </a:rPr>
              <a:t>sream</a:t>
            </a:r>
            <a:r>
              <a:rPr lang="he-IL" sz="1200" kern="1200" dirty="0">
                <a:solidFill>
                  <a:schemeClr val="tx1"/>
                </a:solidFill>
                <a:effectLst/>
                <a:latin typeface="+mn-lt"/>
                <a:ea typeface="+mn-ea"/>
                <a:cs typeface="+mn-cs"/>
              </a:rPr>
              <a:t>-ים יכול לעצור את ניגון הוידאו. בנוסף ה</a:t>
            </a:r>
            <a:r>
              <a:rPr lang="en-US" sz="1200" kern="1200" dirty="0">
                <a:solidFill>
                  <a:schemeClr val="tx1"/>
                </a:solidFill>
                <a:effectLst/>
                <a:latin typeface="+mn-lt"/>
                <a:ea typeface="+mn-ea"/>
                <a:cs typeface="+mn-cs"/>
              </a:rPr>
              <a:t>rebuffer rate</a:t>
            </a:r>
            <a:r>
              <a:rPr lang="he-IL" sz="1200" kern="1200" dirty="0">
                <a:solidFill>
                  <a:schemeClr val="tx1"/>
                </a:solidFill>
                <a:effectLst/>
                <a:latin typeface="+mn-lt"/>
                <a:ea typeface="+mn-ea"/>
                <a:cs typeface="+mn-cs"/>
              </a:rPr>
              <a:t> מושפע גם מתפוקת החיבור באופן כללי אשר קובע את קצב העברת הוידאו ללקוח.</a:t>
            </a:r>
          </a:p>
          <a:p>
            <a:pPr rtl="1"/>
            <a:r>
              <a:rPr lang="en-US" sz="1200" u="sng" kern="1200" dirty="0">
                <a:solidFill>
                  <a:schemeClr val="tx1"/>
                </a:solidFill>
                <a:effectLst/>
                <a:latin typeface="+mn-lt"/>
                <a:ea typeface="+mn-ea"/>
                <a:cs typeface="+mn-cs"/>
              </a:rPr>
              <a:t>Loss Recovery Latency</a:t>
            </a:r>
            <a:r>
              <a:rPr lang="en-US" sz="1200"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ראשית, נשים לב ל</a:t>
            </a:r>
            <a:r>
              <a:rPr lang="en-US" sz="1200" kern="1200" dirty="0">
                <a:solidFill>
                  <a:schemeClr val="tx1"/>
                </a:solidFill>
                <a:effectLst/>
                <a:latin typeface="+mn-lt"/>
                <a:ea typeface="+mn-ea"/>
                <a:cs typeface="+mn-cs"/>
              </a:rPr>
              <a:t>figure 9</a:t>
            </a:r>
            <a:r>
              <a:rPr lang="he-IL" sz="1200" kern="1200" dirty="0">
                <a:solidFill>
                  <a:schemeClr val="tx1"/>
                </a:solidFill>
                <a:effectLst/>
                <a:latin typeface="+mn-lt"/>
                <a:ea typeface="+mn-ea"/>
                <a:cs typeface="+mn-cs"/>
              </a:rPr>
              <a:t> שמראה כי הרווח מ</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עולה ככל שעולה ה</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של הלקוח, אשר (לפי </a:t>
            </a:r>
            <a:r>
              <a:rPr lang="en-US" sz="1200" kern="1200" dirty="0">
                <a:solidFill>
                  <a:schemeClr val="tx1"/>
                </a:solidFill>
                <a:effectLst/>
                <a:latin typeface="+mn-lt"/>
                <a:ea typeface="+mn-ea"/>
                <a:cs typeface="+mn-cs"/>
              </a:rPr>
              <a:t>figure 10</a:t>
            </a:r>
            <a:r>
              <a:rPr lang="he-IL" sz="1200" kern="1200" dirty="0">
                <a:solidFill>
                  <a:schemeClr val="tx1"/>
                </a:solidFill>
                <a:effectLst/>
                <a:latin typeface="+mn-lt"/>
                <a:ea typeface="+mn-ea"/>
                <a:cs typeface="+mn-cs"/>
              </a:rPr>
              <a:t>) מתקשר גם לעלייה בהפסדי רשת.</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נגן הוידאו משתמש ב2 חיבורי </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לכל קטע השמעה. השימוש הזה ב2 חיבורים גורם ל"גילוי ההפסד" של </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להיות איטי יותר. </a:t>
            </a:r>
            <a:r>
              <a:rPr lang="en-US" sz="1200" kern="1200" dirty="0">
                <a:solidFill>
                  <a:schemeClr val="tx1"/>
                </a:solidFill>
                <a:effectLst/>
                <a:latin typeface="+mn-lt"/>
                <a:ea typeface="+mn-ea"/>
                <a:cs typeface="+mn-cs"/>
              </a:rPr>
              <a:t>DATA</a:t>
            </a:r>
            <a:r>
              <a:rPr lang="he-IL" sz="1200" kern="1200" dirty="0">
                <a:solidFill>
                  <a:schemeClr val="tx1"/>
                </a:solidFill>
                <a:effectLst/>
                <a:latin typeface="+mn-lt"/>
                <a:ea typeface="+mn-ea"/>
                <a:cs typeface="+mn-cs"/>
              </a:rPr>
              <a:t> ואישור קבלתה (</a:t>
            </a:r>
            <a:r>
              <a:rPr lang="en-US" sz="1200" kern="1200" dirty="0">
                <a:solidFill>
                  <a:schemeClr val="tx1"/>
                </a:solidFill>
                <a:effectLst/>
                <a:latin typeface="+mn-lt"/>
                <a:ea typeface="+mn-ea"/>
                <a:cs typeface="+mn-cs"/>
              </a:rPr>
              <a:t>ACK</a:t>
            </a:r>
            <a:r>
              <a:rPr lang="he-IL" sz="1200" kern="1200" dirty="0">
                <a:solidFill>
                  <a:schemeClr val="tx1"/>
                </a:solidFill>
                <a:effectLst/>
                <a:latin typeface="+mn-lt"/>
                <a:ea typeface="+mn-ea"/>
                <a:cs typeface="+mn-cs"/>
              </a:rPr>
              <a:t>) בחיבור אחד לא יכולים לסייע בגילוי הפסד בחיבור השני, מה שמצריך 2 </a:t>
            </a:r>
            <a:r>
              <a:rPr lang="en-US" sz="1200" kern="1200" dirty="0">
                <a:solidFill>
                  <a:schemeClr val="tx1"/>
                </a:solidFill>
                <a:effectLst/>
                <a:latin typeface="+mn-lt"/>
                <a:ea typeface="+mn-ea"/>
                <a:cs typeface="+mn-cs"/>
              </a:rPr>
              <a:t>recovery tails</a:t>
            </a:r>
            <a:r>
              <a:rPr lang="he-IL" sz="1200" kern="1200" dirty="0">
                <a:solidFill>
                  <a:schemeClr val="tx1"/>
                </a:solidFill>
                <a:effectLst/>
                <a:latin typeface="+mn-lt"/>
                <a:ea typeface="+mn-ea"/>
                <a:cs typeface="+mn-cs"/>
              </a:rPr>
              <a:t> (כלומר אחד לכל חיבור) מה משגדיל את הסיכויים לעלייה ב</a:t>
            </a:r>
            <a:r>
              <a:rPr lang="en-US" sz="1200" kern="1200" dirty="0">
                <a:solidFill>
                  <a:schemeClr val="tx1"/>
                </a:solidFill>
                <a:effectLst/>
                <a:latin typeface="+mn-lt"/>
                <a:ea typeface="+mn-ea"/>
                <a:cs typeface="+mn-cs"/>
              </a:rPr>
              <a:t>Tail recovery latency</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בנוסף, השיפור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ל-</a:t>
            </a:r>
            <a:r>
              <a:rPr lang="en-US" sz="1200" kern="1200" dirty="0">
                <a:solidFill>
                  <a:schemeClr val="tx1"/>
                </a:solidFill>
                <a:effectLst/>
                <a:latin typeface="+mn-lt"/>
                <a:ea typeface="+mn-ea"/>
                <a:cs typeface="+mn-cs"/>
              </a:rPr>
              <a:t>loss recovery</a:t>
            </a:r>
            <a:r>
              <a:rPr lang="he-IL" sz="1200" kern="1200" dirty="0">
                <a:solidFill>
                  <a:schemeClr val="tx1"/>
                </a:solidFill>
                <a:effectLst/>
                <a:latin typeface="+mn-lt"/>
                <a:ea typeface="+mn-ea"/>
                <a:cs typeface="+mn-cs"/>
              </a:rPr>
              <a:t> (שהוסבר כבר) מעלה את הגמישות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ל</a:t>
            </a:r>
            <a:r>
              <a:rPr lang="en-US" sz="1200" kern="1200" dirty="0">
                <a:solidFill>
                  <a:schemeClr val="tx1"/>
                </a:solidFill>
                <a:effectLst/>
                <a:latin typeface="+mn-lt"/>
                <a:ea typeface="+mn-ea"/>
                <a:cs typeface="+mn-cs"/>
              </a:rPr>
              <a:t>loss rates</a:t>
            </a:r>
            <a:r>
              <a:rPr lang="he-IL" sz="1200" kern="1200" dirty="0">
                <a:solidFill>
                  <a:schemeClr val="tx1"/>
                </a:solidFill>
                <a:effectLst/>
                <a:latin typeface="+mn-lt"/>
                <a:ea typeface="+mn-ea"/>
                <a:cs typeface="+mn-cs"/>
              </a:rPr>
              <a:t> גבוהים יותר.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כמו שרואים ב</a:t>
            </a:r>
            <a:r>
              <a:rPr lang="en-US" sz="1200" kern="1200" dirty="0">
                <a:solidFill>
                  <a:schemeClr val="tx1"/>
                </a:solidFill>
                <a:effectLst/>
                <a:latin typeface="+mn-lt"/>
                <a:ea typeface="+mn-ea"/>
                <a:cs typeface="+mn-cs"/>
              </a:rPr>
              <a:t>figure 9</a:t>
            </a:r>
            <a:r>
              <a:rPr lang="he-IL" sz="1200" kern="1200" dirty="0">
                <a:solidFill>
                  <a:schemeClr val="tx1"/>
                </a:solidFill>
                <a:effectLst/>
                <a:latin typeface="+mn-lt"/>
                <a:ea typeface="+mn-ea"/>
                <a:cs typeface="+mn-cs"/>
              </a:rPr>
              <a:t>, ה</a:t>
            </a:r>
            <a:r>
              <a:rPr lang="en-US" sz="1200" kern="1200" dirty="0">
                <a:solidFill>
                  <a:schemeClr val="tx1"/>
                </a:solidFill>
                <a:effectLst/>
                <a:latin typeface="+mn-lt"/>
                <a:ea typeface="+mn-ea"/>
                <a:cs typeface="+mn-cs"/>
              </a:rPr>
              <a:t>rebuffer rates</a:t>
            </a:r>
            <a:r>
              <a:rPr lang="he-IL" sz="1200" kern="1200" dirty="0">
                <a:solidFill>
                  <a:schemeClr val="tx1"/>
                </a:solidFill>
                <a:effectLst/>
                <a:latin typeface="+mn-lt"/>
                <a:ea typeface="+mn-ea"/>
                <a:cs typeface="+mn-cs"/>
              </a:rPr>
              <a:t> גם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וגם של </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עולים ביחס ישיר ל</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אולם ניתן לראות ש</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עולה בצורה מתונה יותר בגלל שה</a:t>
            </a:r>
            <a:r>
              <a:rPr lang="en-US" sz="1200" kern="1200" dirty="0">
                <a:solidFill>
                  <a:schemeClr val="tx1"/>
                </a:solidFill>
                <a:effectLst/>
                <a:latin typeface="+mn-lt"/>
                <a:ea typeface="+mn-ea"/>
                <a:cs typeface="+mn-cs"/>
              </a:rPr>
              <a:t>loss recovery</a:t>
            </a:r>
            <a:r>
              <a:rPr lang="he-IL" sz="1200" kern="1200" dirty="0">
                <a:solidFill>
                  <a:schemeClr val="tx1"/>
                </a:solidFill>
                <a:effectLst/>
                <a:latin typeface="+mn-lt"/>
                <a:ea typeface="+mn-ea"/>
                <a:cs typeface="+mn-cs"/>
              </a:rPr>
              <a:t> שלו יותר גמיש </a:t>
            </a:r>
            <a:r>
              <a:rPr lang="he-IL" sz="1200" kern="1200" dirty="0" err="1">
                <a:solidFill>
                  <a:schemeClr val="tx1"/>
                </a:solidFill>
                <a:effectLst/>
                <a:latin typeface="+mn-lt"/>
                <a:ea typeface="+mn-ea"/>
                <a:cs typeface="+mn-cs"/>
              </a:rPr>
              <a:t>לאיבודים</a:t>
            </a:r>
            <a:r>
              <a:rPr lang="he-IL" sz="1200" kern="1200" dirty="0">
                <a:solidFill>
                  <a:schemeClr val="tx1"/>
                </a:solidFill>
                <a:effectLst/>
                <a:latin typeface="+mn-lt"/>
                <a:ea typeface="+mn-ea"/>
                <a:cs typeface="+mn-cs"/>
              </a:rPr>
              <a:t> גדולים יותר מאשר </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en-US" sz="1200" u="sng" kern="1200" dirty="0">
                <a:solidFill>
                  <a:schemeClr val="tx1"/>
                </a:solidFill>
                <a:effectLst/>
                <a:latin typeface="+mn-lt"/>
                <a:ea typeface="+mn-ea"/>
                <a:cs typeface="+mn-cs"/>
              </a:rPr>
              <a:t>Connection Throughput</a:t>
            </a:r>
            <a:r>
              <a:rPr lang="en-US" sz="1200"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תפוקת החיבור מוכתבת ע"י "חלון העומס" של החיבור, כפי ששוערך ע"י ה</a:t>
            </a:r>
            <a:r>
              <a:rPr lang="en-US" sz="1200" kern="1200" dirty="0">
                <a:solidFill>
                  <a:schemeClr val="tx1"/>
                </a:solidFill>
                <a:effectLst/>
                <a:latin typeface="+mn-lt"/>
                <a:ea typeface="+mn-ea"/>
                <a:cs typeface="+mn-cs"/>
              </a:rPr>
              <a:t>congestion controller</a:t>
            </a:r>
            <a:r>
              <a:rPr lang="he-IL" sz="1200" kern="1200" dirty="0">
                <a:solidFill>
                  <a:schemeClr val="tx1"/>
                </a:solidFill>
                <a:effectLst/>
                <a:latin typeface="+mn-lt"/>
                <a:ea typeface="+mn-ea"/>
                <a:cs typeface="+mn-cs"/>
              </a:rPr>
              <a:t> של השולח, ו"בחלון הקבלה" של החיבור כפי שחושב ע"י ה</a:t>
            </a:r>
            <a:r>
              <a:rPr lang="en-US" sz="1200" kern="1200" dirty="0">
                <a:solidFill>
                  <a:schemeClr val="tx1"/>
                </a:solidFill>
                <a:effectLst/>
                <a:latin typeface="+mn-lt"/>
                <a:ea typeface="+mn-ea"/>
                <a:cs typeface="+mn-cs"/>
              </a:rPr>
              <a:t>flow controller</a:t>
            </a:r>
            <a:r>
              <a:rPr lang="he-IL" sz="1200" kern="1200" dirty="0">
                <a:solidFill>
                  <a:schemeClr val="tx1"/>
                </a:solidFill>
                <a:effectLst/>
                <a:latin typeface="+mn-lt"/>
                <a:ea typeface="+mn-ea"/>
                <a:cs typeface="+mn-cs"/>
              </a:rPr>
              <a:t> של המקבל. עבור </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נתון, ה</a:t>
            </a:r>
            <a:r>
              <a:rPr lang="en-US" sz="1200" kern="1200" dirty="0">
                <a:solidFill>
                  <a:schemeClr val="tx1"/>
                </a:solidFill>
                <a:effectLst/>
                <a:latin typeface="+mn-lt"/>
                <a:ea typeface="+mn-ea"/>
                <a:cs typeface="+mn-cs"/>
              </a:rPr>
              <a:t>send rate</a:t>
            </a:r>
            <a:r>
              <a:rPr lang="he-IL" sz="1200" kern="1200" dirty="0">
                <a:solidFill>
                  <a:schemeClr val="tx1"/>
                </a:solidFill>
                <a:effectLst/>
                <a:latin typeface="+mn-lt"/>
                <a:ea typeface="+mn-ea"/>
                <a:cs typeface="+mn-cs"/>
              </a:rPr>
              <a:t> המקסימלי של חיבור מוגבל ישירות דרך  ה</a:t>
            </a:r>
            <a:r>
              <a:rPr lang="en-US" sz="1200" kern="1200" dirty="0">
                <a:solidFill>
                  <a:schemeClr val="tx1"/>
                </a:solidFill>
                <a:effectLst/>
                <a:latin typeface="+mn-lt"/>
                <a:ea typeface="+mn-ea"/>
                <a:cs typeface="+mn-cs"/>
              </a:rPr>
              <a:t>connection max achievable congestion</a:t>
            </a:r>
            <a:r>
              <a:rPr lang="he-IL" sz="1200" kern="1200" dirty="0">
                <a:solidFill>
                  <a:schemeClr val="tx1"/>
                </a:solidFill>
                <a:effectLst/>
                <a:latin typeface="+mn-lt"/>
                <a:ea typeface="+mn-ea"/>
                <a:cs typeface="+mn-cs"/>
              </a:rPr>
              <a:t> ו"חלון קבלה".</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(צריך פה עוד הסבר, לא הבנתי עד הסוף)</a:t>
            </a:r>
            <a:endParaRPr lang="en-US" sz="1200" kern="1200" dirty="0">
              <a:solidFill>
                <a:schemeClr val="tx1"/>
              </a:solidFill>
              <a:effectLst/>
              <a:latin typeface="+mn-lt"/>
              <a:ea typeface="+mn-ea"/>
              <a:cs typeface="+mn-cs"/>
            </a:endParaRPr>
          </a:p>
          <a:p>
            <a:pPr rtl="1"/>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29</a:t>
            </a:fld>
            <a:endParaRPr lang="he-IL"/>
          </a:p>
        </p:txBody>
      </p:sp>
    </p:spTree>
    <p:extLst>
      <p:ext uri="{BB962C8B-B14F-4D97-AF65-F5344CB8AC3E}">
        <p14:creationId xmlns:p14="http://schemas.microsoft.com/office/powerpoint/2010/main" val="141601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בפסקה זו נתמקד בשוני ההשפעה של </a:t>
            </a:r>
            <a:r>
              <a:rPr lang="en-US" dirty="0"/>
              <a:t>QUIC</a:t>
            </a:r>
            <a:r>
              <a:rPr lang="he-IL" dirty="0"/>
              <a:t> לפי </a:t>
            </a:r>
            <a:r>
              <a:rPr lang="he-IL" dirty="0" err="1"/>
              <a:t>איזורים</a:t>
            </a:r>
            <a:r>
              <a:rPr lang="he-IL" dirty="0"/>
              <a:t>. לפי הנתון בטבלה 3 </a:t>
            </a:r>
            <a:r>
              <a:rPr lang="he-IL" dirty="0" err="1"/>
              <a:t>באיזורים</a:t>
            </a:r>
            <a:r>
              <a:rPr lang="he-IL" dirty="0"/>
              <a:t> בהם ה</a:t>
            </a:r>
            <a:r>
              <a:rPr lang="en-US" dirty="0"/>
              <a:t>RTT</a:t>
            </a:r>
            <a:r>
              <a:rPr lang="he-IL" dirty="0"/>
              <a:t> נמוך יותר </a:t>
            </a:r>
            <a:r>
              <a:rPr lang="en-US" dirty="0"/>
              <a:t>QUIC</a:t>
            </a:r>
            <a:r>
              <a:rPr lang="he-IL" dirty="0"/>
              <a:t> משפיע פחות </a:t>
            </a:r>
            <a:r>
              <a:rPr lang="he-IL" dirty="0" err="1"/>
              <a:t>ובאיזורים</a:t>
            </a:r>
            <a:r>
              <a:rPr lang="he-IL" dirty="0"/>
              <a:t> בהם ה</a:t>
            </a:r>
            <a:r>
              <a:rPr lang="en-US" dirty="0"/>
              <a:t>RTT </a:t>
            </a:r>
            <a:r>
              <a:rPr lang="he-IL" dirty="0"/>
              <a:t>גבוה יותר </a:t>
            </a:r>
            <a:r>
              <a:rPr lang="en-US" dirty="0"/>
              <a:t>QUIC</a:t>
            </a:r>
            <a:r>
              <a:rPr lang="he-IL" dirty="0"/>
              <a:t> משפיע יותר.</a:t>
            </a: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30</a:t>
            </a:fld>
            <a:endParaRPr lang="he-IL"/>
          </a:p>
        </p:txBody>
      </p:sp>
    </p:spTree>
    <p:extLst>
      <p:ext uri="{BB962C8B-B14F-4D97-AF65-F5344CB8AC3E}">
        <p14:creationId xmlns:p14="http://schemas.microsoft.com/office/powerpoint/2010/main" val="714512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ביישום הראשוני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הדגש היה על פיתוח מהיר של פיצ'רים וקלות </a:t>
            </a:r>
            <a:r>
              <a:rPr lang="he-IL" sz="1200" kern="1200" dirty="0" err="1">
                <a:solidFill>
                  <a:schemeClr val="tx1"/>
                </a:solidFill>
                <a:effectLst/>
                <a:latin typeface="+mn-lt"/>
                <a:ea typeface="+mn-ea"/>
                <a:cs typeface="+mn-cs"/>
              </a:rPr>
              <a:t>הדיבאגינג</a:t>
            </a:r>
            <a:r>
              <a:rPr lang="he-IL" sz="1200" kern="1200" dirty="0">
                <a:solidFill>
                  <a:schemeClr val="tx1"/>
                </a:solidFill>
                <a:effectLst/>
                <a:latin typeface="+mn-lt"/>
                <a:ea typeface="+mn-ea"/>
                <a:cs typeface="+mn-cs"/>
              </a:rPr>
              <a:t>, ולא יעילות המעבד. כאשר החלו למדוד את העלות של העברת התעבורה של </a:t>
            </a:r>
            <a:r>
              <a:rPr lang="en-US" sz="1200" kern="1200" dirty="0">
                <a:solidFill>
                  <a:schemeClr val="tx1"/>
                </a:solidFill>
                <a:effectLst/>
                <a:latin typeface="+mn-lt"/>
                <a:ea typeface="+mn-ea"/>
                <a:cs typeface="+mn-cs"/>
              </a:rPr>
              <a:t>YOUTUBE </a:t>
            </a:r>
            <a:r>
              <a:rPr lang="he-IL" sz="1200" kern="1200" dirty="0">
                <a:solidFill>
                  <a:schemeClr val="tx1"/>
                </a:solidFill>
                <a:effectLst/>
                <a:latin typeface="+mn-lt"/>
                <a:ea typeface="+mn-ea"/>
                <a:cs typeface="+mn-cs"/>
              </a:rPr>
              <a:t>על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נמצא כי ניצול ה</a:t>
            </a:r>
            <a:r>
              <a:rPr lang="en-US" sz="1200" kern="1200" dirty="0">
                <a:solidFill>
                  <a:schemeClr val="tx1"/>
                </a:solidFill>
                <a:effectLst/>
                <a:latin typeface="+mn-lt"/>
                <a:ea typeface="+mn-ea"/>
                <a:cs typeface="+mn-cs"/>
              </a:rPr>
              <a:t>CPU</a:t>
            </a:r>
            <a:r>
              <a:rPr lang="he-IL" sz="1200" kern="1200" dirty="0">
                <a:solidFill>
                  <a:schemeClr val="tx1"/>
                </a:solidFill>
                <a:effectLst/>
                <a:latin typeface="+mn-lt"/>
                <a:ea typeface="+mn-ea"/>
                <a:cs typeface="+mn-cs"/>
              </a:rPr>
              <a:t> גדול פי 3.5 מאשר ב</a:t>
            </a:r>
            <a:r>
              <a:rPr lang="en-US" sz="1200" kern="1200" dirty="0">
                <a:solidFill>
                  <a:schemeClr val="tx1"/>
                </a:solidFill>
                <a:effectLst/>
                <a:latin typeface="+mn-lt"/>
                <a:ea typeface="+mn-ea"/>
                <a:cs typeface="+mn-cs"/>
              </a:rPr>
              <a:t>TLS/TCP</a:t>
            </a:r>
            <a:r>
              <a:rPr lang="he-IL" sz="1200" kern="1200" dirty="0">
                <a:solidFill>
                  <a:schemeClr val="tx1"/>
                </a:solidFill>
                <a:effectLst/>
                <a:latin typeface="+mn-lt"/>
                <a:ea typeface="+mn-ea"/>
                <a:cs typeface="+mn-cs"/>
              </a:rPr>
              <a:t>. שלושת המקורות העיקריים לעלות זו הם: קריפטוגרפיה, שליחה וקבלה של פקטות ב</a:t>
            </a:r>
            <a:r>
              <a:rPr lang="en-US" sz="1200" kern="1200" dirty="0">
                <a:solidFill>
                  <a:schemeClr val="tx1"/>
                </a:solidFill>
                <a:effectLst/>
                <a:latin typeface="+mn-lt"/>
                <a:ea typeface="+mn-ea"/>
                <a:cs typeface="+mn-cs"/>
              </a:rPr>
              <a:t>UDP</a:t>
            </a:r>
            <a:r>
              <a:rPr lang="he-IL" sz="1200" kern="1200" dirty="0">
                <a:solidFill>
                  <a:schemeClr val="tx1"/>
                </a:solidFill>
                <a:effectLst/>
                <a:latin typeface="+mn-lt"/>
                <a:ea typeface="+mn-ea"/>
                <a:cs typeface="+mn-cs"/>
              </a:rPr>
              <a:t> ושמירה על מצבו הפנימי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כדי למזער את עלויות הקריפטוגרפיה, גוגל השתמשו ב</a:t>
            </a:r>
            <a:r>
              <a:rPr lang="en-US" sz="1200" kern="1200" dirty="0">
                <a:solidFill>
                  <a:schemeClr val="tx1"/>
                </a:solidFill>
                <a:effectLst/>
                <a:latin typeface="+mn-lt"/>
                <a:ea typeface="+mn-ea"/>
                <a:cs typeface="+mn-cs"/>
              </a:rPr>
              <a:t>hand-optimized version of cipher</a:t>
            </a:r>
            <a:r>
              <a:rPr lang="he-IL" sz="1200" kern="1200" dirty="0">
                <a:solidFill>
                  <a:schemeClr val="tx1"/>
                </a:solidFill>
                <a:effectLst/>
                <a:latin typeface="+mn-lt"/>
                <a:ea typeface="+mn-ea"/>
                <a:cs typeface="+mn-cs"/>
              </a:rPr>
              <a:t> שמועדף על לקוחות מובייל.</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כדי לצמצם את עלויות שליחה וקבלה של פקטות, הם השתמשו בקבלת </a:t>
            </a:r>
            <a:r>
              <a:rPr lang="he-IL" sz="1200" kern="1200" dirty="0" err="1">
                <a:solidFill>
                  <a:schemeClr val="tx1"/>
                </a:solidFill>
                <a:effectLst/>
                <a:latin typeface="+mn-lt"/>
                <a:ea typeface="+mn-ea"/>
                <a:cs typeface="+mn-cs"/>
              </a:rPr>
              <a:t>פאקטות</a:t>
            </a:r>
            <a:r>
              <a:rPr lang="he-IL" sz="1200" kern="1200" dirty="0">
                <a:solidFill>
                  <a:schemeClr val="tx1"/>
                </a:solidFill>
                <a:effectLst/>
                <a:latin typeface="+mn-lt"/>
                <a:ea typeface="+mn-ea"/>
                <a:cs typeface="+mn-cs"/>
              </a:rPr>
              <a:t> אסינכרונית מה</a:t>
            </a:r>
            <a:r>
              <a:rPr lang="en-US" sz="1200" kern="1200" dirty="0">
                <a:solidFill>
                  <a:schemeClr val="tx1"/>
                </a:solidFill>
                <a:effectLst/>
                <a:latin typeface="+mn-lt"/>
                <a:ea typeface="+mn-ea"/>
                <a:cs typeface="+mn-cs"/>
              </a:rPr>
              <a:t>kernel</a:t>
            </a:r>
            <a:r>
              <a:rPr lang="he-IL" sz="1200" kern="1200" dirty="0">
                <a:solidFill>
                  <a:schemeClr val="tx1"/>
                </a:solidFill>
                <a:effectLst/>
                <a:latin typeface="+mn-lt"/>
                <a:ea typeface="+mn-ea"/>
                <a:cs typeface="+mn-cs"/>
              </a:rPr>
              <a:t> דרך </a:t>
            </a:r>
            <a:r>
              <a:rPr lang="en-US" sz="1200" kern="1200" dirty="0">
                <a:solidFill>
                  <a:schemeClr val="tx1"/>
                </a:solidFill>
                <a:effectLst/>
                <a:latin typeface="+mn-lt"/>
                <a:ea typeface="+mn-ea"/>
                <a:cs typeface="+mn-cs"/>
              </a:rPr>
              <a:t>memory-mapped application ring buffer</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ולבסוף, כדי לצמצם את שמירת המצב הפנימי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גוגל כתבו מחדש </a:t>
            </a:r>
            <a:r>
              <a:rPr lang="en-US" sz="1200" kern="1200" dirty="0">
                <a:solidFill>
                  <a:schemeClr val="tx1"/>
                </a:solidFill>
                <a:effectLst/>
                <a:latin typeface="+mn-lt"/>
                <a:ea typeface="+mn-ea"/>
                <a:cs typeface="+mn-cs"/>
              </a:rPr>
              <a:t>critical- paths</a:t>
            </a:r>
            <a:r>
              <a:rPr lang="he-IL" sz="1200" kern="1200" dirty="0">
                <a:solidFill>
                  <a:schemeClr val="tx1"/>
                </a:solidFill>
                <a:effectLst/>
                <a:latin typeface="+mn-lt"/>
                <a:ea typeface="+mn-ea"/>
                <a:cs typeface="+mn-cs"/>
              </a:rPr>
              <a:t> ומבני נתונים, כדי להיות יותר "יעילים במטמון" </a:t>
            </a:r>
            <a:r>
              <a:rPr lang="en-US" sz="1200" kern="1200" dirty="0">
                <a:solidFill>
                  <a:schemeClr val="tx1"/>
                </a:solidFill>
                <a:effectLst/>
                <a:latin typeface="+mn-lt"/>
                <a:ea typeface="+mn-ea"/>
                <a:cs typeface="+mn-cs"/>
              </a:rPr>
              <a:t>cache-efficient</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עם השיפורים האלה, הגענו למצב שהעלות היא רק פי 2 מאשר </a:t>
            </a:r>
            <a:r>
              <a:rPr lang="en-US" sz="1200" kern="1200" dirty="0">
                <a:solidFill>
                  <a:schemeClr val="tx1"/>
                </a:solidFill>
                <a:effectLst/>
                <a:latin typeface="+mn-lt"/>
                <a:ea typeface="+mn-ea"/>
                <a:cs typeface="+mn-cs"/>
              </a:rPr>
              <a:t>TLS\TCP</a:t>
            </a:r>
            <a:r>
              <a:rPr lang="he-IL" sz="1200" kern="1200" dirty="0">
                <a:solidFill>
                  <a:schemeClr val="tx1"/>
                </a:solidFill>
                <a:effectLst/>
                <a:latin typeface="+mn-lt"/>
                <a:ea typeface="+mn-ea"/>
                <a:cs typeface="+mn-cs"/>
              </a:rPr>
              <a:t>. בגוגל מאמינים שכל עוד </a:t>
            </a:r>
            <a:r>
              <a:rPr lang="en-US" sz="1200" kern="1200" dirty="0">
                <a:solidFill>
                  <a:schemeClr val="tx1"/>
                </a:solidFill>
                <a:effectLst/>
                <a:latin typeface="+mn-lt"/>
                <a:ea typeface="+mn-ea"/>
                <a:cs typeface="+mn-cs"/>
              </a:rPr>
              <a:t>QUIC </a:t>
            </a:r>
            <a:r>
              <a:rPr lang="he-IL" sz="1200" kern="1200" dirty="0">
                <a:solidFill>
                  <a:schemeClr val="tx1"/>
                </a:solidFill>
                <a:effectLst/>
                <a:latin typeface="+mn-lt"/>
                <a:ea typeface="+mn-ea"/>
                <a:cs typeface="+mn-cs"/>
              </a:rPr>
              <a:t>יישאר יקר יותר מ</a:t>
            </a:r>
            <a:r>
              <a:rPr lang="en-US" sz="1200" kern="1200" dirty="0">
                <a:solidFill>
                  <a:schemeClr val="tx1"/>
                </a:solidFill>
                <a:effectLst/>
                <a:latin typeface="+mn-lt"/>
                <a:ea typeface="+mn-ea"/>
                <a:cs typeface="+mn-cs"/>
              </a:rPr>
              <a:t>TLS\TCP </a:t>
            </a:r>
            <a:r>
              <a:rPr lang="he-IL" sz="1200" kern="1200" dirty="0">
                <a:solidFill>
                  <a:schemeClr val="tx1"/>
                </a:solidFill>
                <a:effectLst/>
                <a:latin typeface="+mn-lt"/>
                <a:ea typeface="+mn-ea"/>
                <a:cs typeface="+mn-cs"/>
              </a:rPr>
              <a:t>ייתכנו הפחתות נוספות.</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31</a:t>
            </a:fld>
            <a:endParaRPr lang="he-IL"/>
          </a:p>
        </p:txBody>
      </p:sp>
    </p:spTree>
    <p:extLst>
      <p:ext uri="{BB962C8B-B14F-4D97-AF65-F5344CB8AC3E}">
        <p14:creationId xmlns:p14="http://schemas.microsoft.com/office/powerpoint/2010/main" val="149507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במקרים מסוימים, ביצועי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יכולים להיות מוגבלים. בקטע זה נתאר את המקרים הידועים לנו.</a:t>
            </a:r>
          </a:p>
          <a:p>
            <a:pPr rtl="1"/>
            <a:r>
              <a:rPr lang="en-US" sz="1200" u="sng" kern="1200" dirty="0">
                <a:solidFill>
                  <a:schemeClr val="tx1"/>
                </a:solidFill>
                <a:effectLst/>
                <a:latin typeface="+mn-lt"/>
                <a:ea typeface="+mn-ea"/>
                <a:cs typeface="+mn-cs"/>
              </a:rPr>
              <a:t>Pre-warmed connections</a:t>
            </a:r>
            <a:r>
              <a:rPr lang="en-US" sz="1200"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כאשר אפליקציות יוצרות את ה</a:t>
            </a:r>
            <a:r>
              <a:rPr lang="en-US" sz="1200" kern="1200" dirty="0">
                <a:solidFill>
                  <a:schemeClr val="tx1"/>
                </a:solidFill>
                <a:effectLst/>
                <a:latin typeface="+mn-lt"/>
                <a:ea typeface="+mn-ea"/>
                <a:cs typeface="+mn-cs"/>
              </a:rPr>
              <a:t>Handshake</a:t>
            </a:r>
            <a:r>
              <a:rPr lang="he-IL" sz="1200" kern="1200" dirty="0">
                <a:solidFill>
                  <a:schemeClr val="tx1"/>
                </a:solidFill>
                <a:effectLst/>
                <a:latin typeface="+mn-lt"/>
                <a:ea typeface="+mn-ea"/>
                <a:cs typeface="+mn-cs"/>
              </a:rPr>
              <a:t> ברקע, כלומר מבצעות את לחיצת היד באופן יזום, יורדת ההשפעה של </a:t>
            </a:r>
            <a:r>
              <a:rPr lang="en-US" sz="1200" kern="1200" dirty="0">
                <a:solidFill>
                  <a:schemeClr val="tx1"/>
                </a:solidFill>
                <a:effectLst/>
                <a:latin typeface="+mn-lt"/>
                <a:ea typeface="+mn-ea"/>
                <a:cs typeface="+mn-cs"/>
              </a:rPr>
              <a:t>0-RTT Handshake</a:t>
            </a:r>
            <a:r>
              <a:rPr lang="he-IL" sz="1200" kern="1200" dirty="0">
                <a:solidFill>
                  <a:schemeClr val="tx1"/>
                </a:solidFill>
                <a:effectLst/>
                <a:latin typeface="+mn-lt"/>
                <a:ea typeface="+mn-ea"/>
                <a:cs typeface="+mn-cs"/>
              </a:rPr>
              <a:t>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נדגיש כי חלק מהאפליקציות לא יכולות לעשות זאת.</a:t>
            </a:r>
            <a:endParaRPr lang="en-US" sz="1200" kern="1200" dirty="0">
              <a:solidFill>
                <a:schemeClr val="tx1"/>
              </a:solidFill>
              <a:effectLst/>
              <a:latin typeface="+mn-lt"/>
              <a:ea typeface="+mn-ea"/>
              <a:cs typeface="+mn-cs"/>
            </a:endParaRPr>
          </a:p>
          <a:p>
            <a:pPr rtl="1"/>
            <a:r>
              <a:rPr lang="en-US" sz="1200" u="sng" kern="1200" dirty="0">
                <a:solidFill>
                  <a:schemeClr val="tx1"/>
                </a:solidFill>
                <a:effectLst/>
                <a:latin typeface="+mn-lt"/>
                <a:ea typeface="+mn-ea"/>
                <a:cs typeface="+mn-cs"/>
              </a:rPr>
              <a:t>High bandwidth, low-delay, low-loss networks</a:t>
            </a:r>
            <a:r>
              <a:rPr lang="en-US" sz="1200"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כאשר יש ללקוח פס-רחב, </a:t>
            </a:r>
            <a:r>
              <a:rPr lang="he-IL" sz="1200" kern="1200" dirty="0" err="1">
                <a:solidFill>
                  <a:schemeClr val="tx1"/>
                </a:solidFill>
                <a:effectLst/>
                <a:latin typeface="+mn-lt"/>
                <a:ea typeface="+mn-ea"/>
                <a:cs typeface="+mn-cs"/>
              </a:rPr>
              <a:t>דיליי</a:t>
            </a:r>
            <a:r>
              <a:rPr lang="he-IL" sz="1200" kern="1200" dirty="0">
                <a:solidFill>
                  <a:schemeClr val="tx1"/>
                </a:solidFill>
                <a:effectLst/>
                <a:latin typeface="+mn-lt"/>
                <a:ea typeface="+mn-ea"/>
                <a:cs typeface="+mn-cs"/>
              </a:rPr>
              <a:t> נמוך ו</a:t>
            </a:r>
            <a:r>
              <a:rPr lang="en-US" sz="1200" kern="1200" dirty="0">
                <a:solidFill>
                  <a:schemeClr val="tx1"/>
                </a:solidFill>
                <a:effectLst/>
                <a:latin typeface="+mn-lt"/>
                <a:ea typeface="+mn-ea"/>
                <a:cs typeface="+mn-cs"/>
              </a:rPr>
              <a:t>low loss rate</a:t>
            </a:r>
            <a:r>
              <a:rPr lang="he-I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מראה שיפור זעיר עד 0 שיפור ולעיתים אפילו תוצאות שליליות. כאשר משתמשים בפס רחב מאוד (מעל 100 מ"ב לשנייה) או עם </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מאוד נמוך (מס' נמוך של </a:t>
            </a:r>
            <a:r>
              <a:rPr lang="en-US" sz="1200" kern="1200" dirty="0" err="1">
                <a:solidFill>
                  <a:schemeClr val="tx1"/>
                </a:solidFill>
                <a:effectLst/>
                <a:latin typeface="+mn-lt"/>
                <a:ea typeface="+mn-ea"/>
                <a:cs typeface="+mn-cs"/>
              </a:rPr>
              <a:t>ms</a:t>
            </a:r>
            <a:r>
              <a:rPr lang="he-I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עלול להגיע לתוצאות פחות טובות משל </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ההנחה היא שזה נגרם כתוצאה מהגבלה ב</a:t>
            </a:r>
            <a:r>
              <a:rPr lang="en-US" sz="1200" kern="1200" dirty="0">
                <a:solidFill>
                  <a:schemeClr val="tx1"/>
                </a:solidFill>
                <a:effectLst/>
                <a:latin typeface="+mn-lt"/>
                <a:ea typeface="+mn-ea"/>
                <a:cs typeface="+mn-cs"/>
              </a:rPr>
              <a:t>client CPU</a:t>
            </a:r>
            <a:r>
              <a:rPr lang="he-IL" sz="1200" kern="1200" dirty="0">
                <a:solidFill>
                  <a:schemeClr val="tx1"/>
                </a:solidFill>
                <a:effectLst/>
                <a:latin typeface="+mn-lt"/>
                <a:ea typeface="+mn-ea"/>
                <a:cs typeface="+mn-cs"/>
              </a:rPr>
              <a:t> ו\או חוסר יעילות של ה</a:t>
            </a:r>
            <a:r>
              <a:rPr lang="en-US" sz="1200" kern="1200" dirty="0">
                <a:solidFill>
                  <a:schemeClr val="tx1"/>
                </a:solidFill>
                <a:effectLst/>
                <a:latin typeface="+mn-lt"/>
                <a:ea typeface="+mn-ea"/>
                <a:cs typeface="+mn-cs"/>
              </a:rPr>
              <a:t>scheduler</a:t>
            </a:r>
            <a:r>
              <a:rPr lang="he-IL" sz="1200" kern="1200" dirty="0">
                <a:solidFill>
                  <a:schemeClr val="tx1"/>
                </a:solidFill>
                <a:effectLst/>
                <a:latin typeface="+mn-lt"/>
                <a:ea typeface="+mn-ea"/>
                <a:cs typeface="+mn-cs"/>
              </a:rPr>
              <a:t> של הקליינט ב</a:t>
            </a:r>
            <a:r>
              <a:rPr lang="en-US" sz="1200" kern="1200" dirty="0">
                <a:solidFill>
                  <a:schemeClr val="tx1"/>
                </a:solidFill>
                <a:effectLst/>
                <a:latin typeface="+mn-lt"/>
                <a:ea typeface="+mn-ea"/>
                <a:cs typeface="+mn-cs"/>
              </a:rPr>
              <a:t>OS</a:t>
            </a:r>
            <a:r>
              <a:rPr lang="he-IL" sz="1200" kern="1200" dirty="0">
                <a:solidFill>
                  <a:schemeClr val="tx1"/>
                </a:solidFill>
                <a:effectLst/>
                <a:latin typeface="+mn-lt"/>
                <a:ea typeface="+mn-ea"/>
                <a:cs typeface="+mn-cs"/>
              </a:rPr>
              <a:t> או באפליקציה. אומנם אלה מקרים </a:t>
            </a:r>
            <a:r>
              <a:rPr lang="he-IL" sz="1200" kern="1200" dirty="0" err="1">
                <a:solidFill>
                  <a:schemeClr val="tx1"/>
                </a:solidFill>
                <a:effectLst/>
                <a:latin typeface="+mn-lt"/>
                <a:ea typeface="+mn-ea"/>
                <a:cs typeface="+mn-cs"/>
              </a:rPr>
              <a:t>מסויימים</a:t>
            </a:r>
            <a:r>
              <a:rPr lang="he-IL" sz="1200" kern="1200" dirty="0">
                <a:solidFill>
                  <a:schemeClr val="tx1"/>
                </a:solidFill>
                <a:effectLst/>
                <a:latin typeface="+mn-lt"/>
                <a:ea typeface="+mn-ea"/>
                <a:cs typeface="+mn-cs"/>
              </a:rPr>
              <a:t> מאוד אבל אנחנו (גוגל) מחפשים דרך להקל אותם.</a:t>
            </a:r>
            <a:endParaRPr lang="en-US" sz="1200" kern="1200" dirty="0">
              <a:solidFill>
                <a:schemeClr val="tx1"/>
              </a:solidFill>
              <a:effectLst/>
              <a:latin typeface="+mn-lt"/>
              <a:ea typeface="+mn-ea"/>
              <a:cs typeface="+mn-cs"/>
            </a:endParaRPr>
          </a:p>
          <a:p>
            <a:pPr rtl="1"/>
            <a:r>
              <a:rPr lang="en-US" sz="1200" u="sng" kern="1200" dirty="0">
                <a:solidFill>
                  <a:schemeClr val="tx1"/>
                </a:solidFill>
                <a:effectLst/>
                <a:latin typeface="+mn-lt"/>
                <a:ea typeface="+mn-ea"/>
                <a:cs typeface="+mn-cs"/>
              </a:rPr>
              <a:t>Mobile devices </a:t>
            </a:r>
            <a:r>
              <a:rPr lang="he-IL" sz="1200" kern="1200" dirty="0">
                <a:solidFill>
                  <a:schemeClr val="tx1"/>
                </a:solidFill>
                <a:effectLst/>
                <a:latin typeface="+mn-lt"/>
                <a:ea typeface="+mn-ea"/>
                <a:cs typeface="+mn-cs"/>
              </a:rPr>
              <a:t>– ההישגים של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צנועים יותר בגזרת המובייל מאשר בדסקטופ. כמו שכבר כתבנו למעלה זה נובע מכך שאפליקציות לפלאפון מעודנות יותר ובעצם מגבילות תוכן שמגיע למסך הקטן של הפלאפון מה שגורם להשפעה פחותה של שיפור התעבורה. גוגל עובדת באופן אקטיבי כדי לשפר את ביצועי </a:t>
            </a:r>
            <a:r>
              <a:rPr lang="en-US" sz="1200" kern="1200" dirty="0">
                <a:solidFill>
                  <a:schemeClr val="tx1"/>
                </a:solidFill>
                <a:effectLst/>
                <a:latin typeface="+mn-lt"/>
                <a:ea typeface="+mn-ea"/>
                <a:cs typeface="+mn-cs"/>
              </a:rPr>
              <a:t>QUIC</a:t>
            </a:r>
            <a:r>
              <a:rPr lang="he-IL" sz="1200" kern="1200" dirty="0">
                <a:solidFill>
                  <a:schemeClr val="tx1"/>
                </a:solidFill>
                <a:effectLst/>
                <a:latin typeface="+mn-lt"/>
                <a:ea typeface="+mn-ea"/>
                <a:cs typeface="+mn-cs"/>
              </a:rPr>
              <a:t> גם בגזרת המובייל.</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32</a:t>
            </a:fld>
            <a:endParaRPr lang="he-IL"/>
          </a:p>
        </p:txBody>
      </p:sp>
    </p:spTree>
    <p:extLst>
      <p:ext uri="{BB962C8B-B14F-4D97-AF65-F5344CB8AC3E}">
        <p14:creationId xmlns:p14="http://schemas.microsoft.com/office/powerpoint/2010/main" val="396278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 לוקח לנו 1 </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a:t>
            </a:r>
            <a:r>
              <a:rPr lang="he-IL" sz="1200" kern="1200" dirty="0" err="1">
                <a:solidFill>
                  <a:schemeClr val="tx1"/>
                </a:solidFill>
                <a:effectLst/>
                <a:latin typeface="+mn-lt"/>
                <a:ea typeface="+mn-ea"/>
                <a:cs typeface="+mn-cs"/>
              </a:rPr>
              <a:t>וה</a:t>
            </a:r>
            <a:r>
              <a:rPr lang="en-US" sz="1200" kern="1200" dirty="0">
                <a:solidFill>
                  <a:schemeClr val="tx1"/>
                </a:solidFill>
                <a:effectLst/>
                <a:latin typeface="+mn-lt"/>
                <a:ea typeface="+mn-ea"/>
                <a:cs typeface="+mn-cs"/>
              </a:rPr>
              <a:t>TLS</a:t>
            </a:r>
            <a:r>
              <a:rPr lang="he-IL" sz="1200" kern="1200" dirty="0">
                <a:solidFill>
                  <a:schemeClr val="tx1"/>
                </a:solidFill>
                <a:effectLst/>
                <a:latin typeface="+mn-lt"/>
                <a:ea typeface="+mn-ea"/>
                <a:cs typeface="+mn-cs"/>
              </a:rPr>
              <a:t> מוסיף עוד 2 </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 סך </a:t>
            </a:r>
            <a:r>
              <a:rPr lang="he-IL" sz="1200" kern="1200" dirty="0" err="1">
                <a:solidFill>
                  <a:schemeClr val="tx1"/>
                </a:solidFill>
                <a:effectLst/>
                <a:latin typeface="+mn-lt"/>
                <a:ea typeface="+mn-ea"/>
                <a:cs typeface="+mn-cs"/>
              </a:rPr>
              <a:t>הכל</a:t>
            </a:r>
            <a:r>
              <a:rPr lang="he-I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3-RTT</a:t>
            </a:r>
            <a:r>
              <a:rPr lang="he-IL" sz="1200" kern="1200" dirty="0">
                <a:solidFill>
                  <a:schemeClr val="tx1"/>
                </a:solidFill>
                <a:effectLst/>
                <a:latin typeface="+mn-lt"/>
                <a:ea typeface="+mn-ea"/>
                <a:cs typeface="+mn-cs"/>
              </a:rPr>
              <a:t> ל</a:t>
            </a:r>
            <a:r>
              <a:rPr lang="en-US" sz="1200" kern="1200" dirty="0">
                <a:solidFill>
                  <a:schemeClr val="tx1"/>
                </a:solidFill>
                <a:effectLst/>
                <a:latin typeface="+mn-lt"/>
                <a:ea typeface="+mn-ea"/>
                <a:cs typeface="+mn-cs"/>
              </a:rPr>
              <a:t>handshake</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5</a:t>
            </a:fld>
            <a:endParaRPr lang="he-IL"/>
          </a:p>
        </p:txBody>
      </p:sp>
    </p:spTree>
    <p:extLst>
      <p:ext uri="{BB962C8B-B14F-4D97-AF65-F5344CB8AC3E}">
        <p14:creationId xmlns:p14="http://schemas.microsoft.com/office/powerpoint/2010/main" val="287851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TCP</a:t>
            </a:r>
            <a:r>
              <a:rPr lang="he-IL" dirty="0"/>
              <a:t> משתמש ב</a:t>
            </a:r>
            <a:r>
              <a:rPr lang="en-US" dirty="0" err="1"/>
              <a:t>bytestream</a:t>
            </a:r>
            <a:r>
              <a:rPr lang="en-US" dirty="0"/>
              <a:t> abstract</a:t>
            </a:r>
            <a:r>
              <a:rPr lang="he-IL" dirty="0"/>
              <a:t> כלומר הוא מחלק את הסגמנטים שלו לפי </a:t>
            </a:r>
            <a:r>
              <a:rPr lang="en-US" dirty="0"/>
              <a:t>byte</a:t>
            </a:r>
            <a:r>
              <a:rPr lang="he-IL" dirty="0"/>
              <a:t>-ים מה שלא נותן שליטה לאפליקציות לנהל את ה</a:t>
            </a:r>
            <a:r>
              <a:rPr lang="en-US" dirty="0"/>
              <a:t>framing</a:t>
            </a:r>
            <a:r>
              <a:rPr lang="he-IL" dirty="0"/>
              <a:t> של התקשורת שלהם ובעצם יוצר סוג של </a:t>
            </a:r>
            <a:r>
              <a:rPr lang="en-US" dirty="0"/>
              <a:t>"latency tax”</a:t>
            </a:r>
            <a:r>
              <a:rPr lang="he-IL" dirty="0"/>
              <a:t> כאשר צריך לשלוח מחדש פקטה אבודה.</a:t>
            </a:r>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6</a:t>
            </a:fld>
            <a:endParaRPr lang="he-IL"/>
          </a:p>
        </p:txBody>
      </p:sp>
    </p:spTree>
    <p:extLst>
      <p:ext uri="{BB962C8B-B14F-4D97-AF65-F5344CB8AC3E}">
        <p14:creationId xmlns:p14="http://schemas.microsoft.com/office/powerpoint/2010/main" val="163350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הצפנת ה</a:t>
            </a:r>
            <a:r>
              <a:rPr lang="en-US" dirty="0"/>
              <a:t>header</a:t>
            </a:r>
            <a:r>
              <a:rPr lang="he-IL" dirty="0"/>
              <a:t> ע"י </a:t>
            </a:r>
            <a:r>
              <a:rPr lang="en-US" dirty="0"/>
              <a:t>QUIC</a:t>
            </a:r>
            <a:r>
              <a:rPr lang="he-IL" dirty="0"/>
              <a:t> מונעת התערבות של </a:t>
            </a:r>
            <a:r>
              <a:rPr lang="en-US" dirty="0"/>
              <a:t>middleboxes</a:t>
            </a:r>
            <a:r>
              <a:rPr lang="he-IL" dirty="0"/>
              <a:t>!</a:t>
            </a:r>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7</a:t>
            </a:fld>
            <a:endParaRPr lang="he-IL"/>
          </a:p>
        </p:txBody>
      </p:sp>
    </p:spTree>
    <p:extLst>
      <p:ext uri="{BB962C8B-B14F-4D97-AF65-F5344CB8AC3E}">
        <p14:creationId xmlns:p14="http://schemas.microsoft.com/office/powerpoint/2010/main" val="26798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הפרוטוקול משלב קריפטוגרפיה עם </a:t>
            </a:r>
            <a:r>
              <a:rPr lang="en-US" sz="1200" kern="1200" dirty="0">
                <a:solidFill>
                  <a:schemeClr val="tx1"/>
                </a:solidFill>
                <a:effectLst/>
                <a:latin typeface="+mn-lt"/>
                <a:ea typeface="+mn-ea"/>
                <a:cs typeface="+mn-cs"/>
              </a:rPr>
              <a:t>hand shake</a:t>
            </a:r>
            <a:r>
              <a:rPr lang="he-IL" sz="1200" kern="1200" dirty="0">
                <a:solidFill>
                  <a:schemeClr val="tx1"/>
                </a:solidFill>
                <a:effectLst/>
                <a:latin typeface="+mn-lt"/>
                <a:ea typeface="+mn-ea"/>
                <a:cs typeface="+mn-cs"/>
              </a:rPr>
              <a:t> כדי להוריד את מספר ה</a:t>
            </a:r>
            <a:r>
              <a:rPr lang="en-US" sz="1200" kern="1200" dirty="0">
                <a:solidFill>
                  <a:schemeClr val="tx1"/>
                </a:solidFill>
                <a:effectLst/>
                <a:latin typeface="+mn-lt"/>
                <a:ea typeface="+mn-ea"/>
                <a:cs typeface="+mn-cs"/>
              </a:rPr>
              <a:t>RTT</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הוא מבצע </a:t>
            </a:r>
            <a:r>
              <a:rPr lang="he-IL" sz="1200" kern="1200" dirty="0" err="1">
                <a:solidFill>
                  <a:schemeClr val="tx1"/>
                </a:solidFill>
                <a:effectLst/>
                <a:latin typeface="+mn-lt"/>
                <a:ea typeface="+mn-ea"/>
                <a:cs typeface="+mn-cs"/>
              </a:rPr>
              <a:t>ריבוב</a:t>
            </a:r>
            <a:r>
              <a:rPr lang="he-I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(multiplex)</a:t>
            </a:r>
            <a:r>
              <a:rPr lang="he-IL" sz="1200" kern="1200" dirty="0">
                <a:solidFill>
                  <a:schemeClr val="tx1"/>
                </a:solidFill>
                <a:effectLst/>
                <a:latin typeface="+mn-lt"/>
                <a:ea typeface="+mn-ea"/>
                <a:cs typeface="+mn-cs"/>
              </a:rPr>
              <a:t> של מספר בקשות ותשובות (מהלקוח ומהשרת) על בסיס חיבור יחיד ע"י סיפוק </a:t>
            </a:r>
            <a:r>
              <a:rPr lang="en-US" sz="1200" kern="1200" dirty="0">
                <a:solidFill>
                  <a:schemeClr val="tx1"/>
                </a:solidFill>
                <a:effectLst/>
                <a:latin typeface="+mn-lt"/>
                <a:ea typeface="+mn-ea"/>
                <a:cs typeface="+mn-cs"/>
              </a:rPr>
              <a:t>STREAM</a:t>
            </a:r>
            <a:r>
              <a:rPr lang="he-IL" sz="1200" kern="1200" dirty="0">
                <a:solidFill>
                  <a:schemeClr val="tx1"/>
                </a:solidFill>
                <a:effectLst/>
                <a:latin typeface="+mn-lt"/>
                <a:ea typeface="+mn-ea"/>
                <a:cs typeface="+mn-cs"/>
              </a:rPr>
              <a:t> לכל אחת מהבקשות\תשובות. דבר זה גורם לכך שלא תיתכן חסימה של תשובה או בקשה כלשהי בעקבות איבוד פקטה של חבילה/בקשה אחרת.</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הפרוטוקול מבצע קריפטוגרפיה </a:t>
            </a:r>
            <a:r>
              <a:rPr lang="he-IL" sz="1200" kern="1200" dirty="0" err="1">
                <a:solidFill>
                  <a:schemeClr val="tx1"/>
                </a:solidFill>
                <a:effectLst/>
                <a:latin typeface="+mn-lt"/>
                <a:ea typeface="+mn-ea"/>
                <a:cs typeface="+mn-cs"/>
              </a:rPr>
              <a:t>ואימותים</a:t>
            </a:r>
            <a:r>
              <a:rPr lang="he-IL" sz="1200" kern="1200" dirty="0">
                <a:solidFill>
                  <a:schemeClr val="tx1"/>
                </a:solidFill>
                <a:effectLst/>
                <a:latin typeface="+mn-lt"/>
                <a:ea typeface="+mn-ea"/>
                <a:cs typeface="+mn-cs"/>
              </a:rPr>
              <a:t> על מנת למנוע התערבות </a:t>
            </a:r>
            <a:r>
              <a:rPr lang="en-US" sz="1200" kern="1200" dirty="0">
                <a:solidFill>
                  <a:schemeClr val="tx1"/>
                </a:solidFill>
                <a:effectLst/>
                <a:latin typeface="+mn-lt"/>
                <a:ea typeface="+mn-ea"/>
                <a:cs typeface="+mn-cs"/>
              </a:rPr>
              <a:t>MIDDLEBOXES</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בנוסף הפרוטוקול משתמש בסימון </a:t>
            </a:r>
            <a:r>
              <a:rPr lang="he-IL" sz="1200" kern="1200" dirty="0" err="1">
                <a:solidFill>
                  <a:schemeClr val="tx1"/>
                </a:solidFill>
                <a:effectLst/>
                <a:latin typeface="+mn-lt"/>
                <a:ea typeface="+mn-ea"/>
                <a:cs typeface="+mn-cs"/>
              </a:rPr>
              <a:t>פאקטות</a:t>
            </a:r>
            <a:r>
              <a:rPr lang="he-IL" sz="1200" kern="1200" dirty="0">
                <a:solidFill>
                  <a:schemeClr val="tx1"/>
                </a:solidFill>
                <a:effectLst/>
                <a:latin typeface="+mn-lt"/>
                <a:ea typeface="+mn-ea"/>
                <a:cs typeface="+mn-cs"/>
              </a:rPr>
              <a:t> וכך כאשר פקטה נאבדת לא צריך לשלוח את כל הבקשה אלא רק את הפקטה הספציפית שנאבדה (בצורה טובה יותר מ</a:t>
            </a:r>
            <a:r>
              <a:rPr lang="en-US" sz="1200" kern="1200" dirty="0">
                <a:solidFill>
                  <a:schemeClr val="tx1"/>
                </a:solidFill>
                <a:effectLst/>
                <a:latin typeface="+mn-lt"/>
                <a:ea typeface="+mn-ea"/>
                <a:cs typeface="+mn-cs"/>
              </a:rPr>
              <a:t>TCP</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הפרוטוקול גם מספק </a:t>
            </a:r>
            <a:r>
              <a:rPr lang="en-US" sz="1200" kern="1200" dirty="0">
                <a:solidFill>
                  <a:schemeClr val="tx1"/>
                </a:solidFill>
                <a:effectLst/>
                <a:latin typeface="+mn-lt"/>
                <a:ea typeface="+mn-ea"/>
                <a:cs typeface="+mn-cs"/>
              </a:rPr>
              <a:t>CID</a:t>
            </a:r>
            <a:r>
              <a:rPr lang="he-IL" sz="1200" kern="1200" dirty="0">
                <a:solidFill>
                  <a:schemeClr val="tx1"/>
                </a:solidFill>
                <a:effectLst/>
                <a:latin typeface="+mn-lt"/>
                <a:ea typeface="+mn-ea"/>
                <a:cs typeface="+mn-cs"/>
              </a:rPr>
              <a:t> כלומר מספר זיהוי לחיבור עצמו וכך גם אם עברת בין </a:t>
            </a:r>
            <a:r>
              <a:rPr lang="en-US" sz="1200" kern="1200" dirty="0">
                <a:solidFill>
                  <a:schemeClr val="tx1"/>
                </a:solidFill>
                <a:effectLst/>
                <a:latin typeface="+mn-lt"/>
                <a:ea typeface="+mn-ea"/>
                <a:cs typeface="+mn-cs"/>
              </a:rPr>
              <a:t>IP</a:t>
            </a:r>
            <a:r>
              <a:rPr lang="he-IL" sz="1200" kern="1200" dirty="0">
                <a:solidFill>
                  <a:schemeClr val="tx1"/>
                </a:solidFill>
                <a:effectLst/>
                <a:latin typeface="+mn-lt"/>
                <a:ea typeface="+mn-ea"/>
                <a:cs typeface="+mn-cs"/>
              </a:rPr>
              <a:t> שונים (בעקבות מעבר בין רשתות) לא תצטרך אימות חדש (</a:t>
            </a:r>
            <a:r>
              <a:rPr lang="en-US" sz="1200" kern="1200" dirty="0">
                <a:solidFill>
                  <a:schemeClr val="tx1"/>
                </a:solidFill>
                <a:effectLst/>
                <a:latin typeface="+mn-lt"/>
                <a:ea typeface="+mn-ea"/>
                <a:cs typeface="+mn-cs"/>
              </a:rPr>
              <a:t>HAND SHAKE</a:t>
            </a:r>
            <a:r>
              <a:rPr lang="he-IL" sz="1200" kern="1200" dirty="0">
                <a:solidFill>
                  <a:schemeClr val="tx1"/>
                </a:solidFill>
                <a:effectLst/>
                <a:latin typeface="+mn-lt"/>
                <a:ea typeface="+mn-ea"/>
                <a:cs typeface="+mn-cs"/>
              </a:rPr>
              <a:t>) מכיוון שהחיבור נמשך לפי ה</a:t>
            </a:r>
            <a:r>
              <a:rPr lang="en-US" sz="1200" kern="1200" dirty="0">
                <a:solidFill>
                  <a:schemeClr val="tx1"/>
                </a:solidFill>
                <a:effectLst/>
                <a:latin typeface="+mn-lt"/>
                <a:ea typeface="+mn-ea"/>
                <a:cs typeface="+mn-cs"/>
              </a:rPr>
              <a:t>CID</a:t>
            </a:r>
            <a:r>
              <a:rPr lang="he-IL"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8</a:t>
            </a:fld>
            <a:endParaRPr lang="he-IL"/>
          </a:p>
        </p:txBody>
      </p:sp>
    </p:spTree>
    <p:extLst>
      <p:ext uri="{BB962C8B-B14F-4D97-AF65-F5344CB8AC3E}">
        <p14:creationId xmlns:p14="http://schemas.microsoft.com/office/powerpoint/2010/main" val="233590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Connection Establishment</a:t>
            </a:r>
            <a:r>
              <a:rPr lang="he-IL" sz="1200" b="0" i="0" u="none" strike="noStrike" kern="1200" baseline="0" dirty="0">
                <a:solidFill>
                  <a:schemeClr val="tx1"/>
                </a:solidFill>
                <a:latin typeface="+mn-lt"/>
                <a:ea typeface="+mn-ea"/>
                <a:cs typeface="+mn-cs"/>
              </a:rPr>
              <a:t>- </a:t>
            </a:r>
            <a:endParaRPr lang="he-IL" sz="1200"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בשלב הראשון הלקוח שולח </a:t>
            </a:r>
            <a:r>
              <a:rPr lang="en-US" sz="1200" kern="1200" dirty="0">
                <a:solidFill>
                  <a:schemeClr val="tx1"/>
                </a:solidFill>
                <a:effectLst/>
                <a:latin typeface="+mn-lt"/>
                <a:ea typeface="+mn-ea"/>
                <a:cs typeface="+mn-cs"/>
              </a:rPr>
              <a:t>CLIENT HELLO</a:t>
            </a:r>
            <a:r>
              <a:rPr lang="he-IL" sz="1200" kern="1200" dirty="0">
                <a:solidFill>
                  <a:schemeClr val="tx1"/>
                </a:solidFill>
                <a:effectLst/>
                <a:latin typeface="+mn-lt"/>
                <a:ea typeface="+mn-ea"/>
                <a:cs typeface="+mn-cs"/>
              </a:rPr>
              <a:t> כדי לקבל מהשרת את הדברים הבאים:  (במצגת)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הקליינט בודק עם גורם שלישי את </a:t>
            </a:r>
            <a:r>
              <a:rPr lang="he-IL" sz="1200" kern="1200" dirty="0" err="1">
                <a:solidFill>
                  <a:schemeClr val="tx1"/>
                </a:solidFill>
                <a:effectLst/>
                <a:latin typeface="+mn-lt"/>
                <a:ea typeface="+mn-ea"/>
                <a:cs typeface="+mn-cs"/>
              </a:rPr>
              <a:t>האימותים</a:t>
            </a:r>
            <a:r>
              <a:rPr lang="he-IL" sz="1200" kern="1200" dirty="0">
                <a:solidFill>
                  <a:schemeClr val="tx1"/>
                </a:solidFill>
                <a:effectLst/>
                <a:latin typeface="+mn-lt"/>
                <a:ea typeface="+mn-ea"/>
                <a:cs typeface="+mn-cs"/>
              </a:rPr>
              <a:t> שהשרת שלח לו כדי לוודא שהשרת זה אכן השרת ולא </a:t>
            </a:r>
            <a:r>
              <a:rPr lang="en-US" sz="1200" kern="1200" dirty="0">
                <a:solidFill>
                  <a:schemeClr val="tx1"/>
                </a:solidFill>
                <a:effectLst/>
                <a:latin typeface="+mn-lt"/>
                <a:ea typeface="+mn-ea"/>
                <a:cs typeface="+mn-cs"/>
              </a:rPr>
              <a:t>MAN IN THE MIDDLE</a:t>
            </a:r>
            <a:r>
              <a:rPr lang="he-IL" sz="1200" kern="1200" dirty="0">
                <a:solidFill>
                  <a:schemeClr val="tx1"/>
                </a:solidFill>
                <a:effectLst/>
                <a:latin typeface="+mn-lt"/>
                <a:ea typeface="+mn-ea"/>
                <a:cs typeface="+mn-cs"/>
              </a:rPr>
              <a:t> או כל דבר אחר..</a:t>
            </a:r>
            <a:endParaRPr lang="en-US" sz="1200"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9</a:t>
            </a:fld>
            <a:endParaRPr lang="he-IL"/>
          </a:p>
        </p:txBody>
      </p:sp>
    </p:spTree>
    <p:extLst>
      <p:ext uri="{BB962C8B-B14F-4D97-AF65-F5344CB8AC3E}">
        <p14:creationId xmlns:p14="http://schemas.microsoft.com/office/powerpoint/2010/main" val="59625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Connection Establishment</a:t>
            </a:r>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10</a:t>
            </a:fld>
            <a:endParaRPr lang="he-IL"/>
          </a:p>
        </p:txBody>
      </p:sp>
    </p:spTree>
    <p:extLst>
      <p:ext uri="{BB962C8B-B14F-4D97-AF65-F5344CB8AC3E}">
        <p14:creationId xmlns:p14="http://schemas.microsoft.com/office/powerpoint/2010/main" val="273948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Connection Establishment</a:t>
            </a:r>
            <a:endParaRPr lang="he-IL" sz="1200" b="0" i="0" u="none" strike="noStrike" kern="1200" baseline="0" dirty="0">
              <a:solidFill>
                <a:schemeClr val="tx1"/>
              </a:solidFill>
              <a:latin typeface="+mn-lt"/>
              <a:ea typeface="+mn-ea"/>
              <a:cs typeface="+mn-cs"/>
            </a:endParaRPr>
          </a:p>
          <a:p>
            <a:endParaRPr lang="he-IL" sz="1200" b="0" i="0" u="none" strike="noStrike" kern="1200" baseline="0" dirty="0">
              <a:solidFill>
                <a:schemeClr val="tx1"/>
              </a:solidFill>
              <a:latin typeface="+mn-lt"/>
              <a:ea typeface="+mn-ea"/>
              <a:cs typeface="+mn-cs"/>
            </a:endParaRPr>
          </a:p>
          <a:p>
            <a:r>
              <a:rPr lang="he-IL" sz="1200" kern="1200" dirty="0">
                <a:solidFill>
                  <a:schemeClr val="tx1"/>
                </a:solidFill>
                <a:effectLst/>
                <a:latin typeface="+mn-lt"/>
                <a:ea typeface="+mn-ea"/>
                <a:cs typeface="+mn-cs"/>
              </a:rPr>
              <a:t>כדי למנוע התקפות לאחור, הלקוח והשרת מבצעים את המשא ומתן הזה בתוך נגזרת הפונקציה של ה</a:t>
            </a:r>
            <a:r>
              <a:rPr lang="en-US" sz="1200" kern="1200" dirty="0">
                <a:solidFill>
                  <a:schemeClr val="tx1"/>
                </a:solidFill>
                <a:effectLst/>
                <a:latin typeface="+mn-lt"/>
                <a:ea typeface="+mn-ea"/>
                <a:cs typeface="+mn-cs"/>
              </a:rPr>
              <a:t>KEYS</a:t>
            </a:r>
            <a:r>
              <a:rPr lang="he-IL" sz="1200" kern="1200" dirty="0">
                <a:solidFill>
                  <a:schemeClr val="tx1"/>
                </a:solidFill>
                <a:effectLst/>
                <a:latin typeface="+mn-lt"/>
                <a:ea typeface="+mn-ea"/>
                <a:cs typeface="+mn-cs"/>
              </a:rPr>
              <a:t> (כלומר בזמן השלמת תהליך של המפתח הייחודי)</a:t>
            </a:r>
            <a:endParaRPr lang="he-IL" dirty="0"/>
          </a:p>
        </p:txBody>
      </p:sp>
      <p:sp>
        <p:nvSpPr>
          <p:cNvPr id="4" name="מציין מיקום של מספר שקופית 3"/>
          <p:cNvSpPr>
            <a:spLocks noGrp="1"/>
          </p:cNvSpPr>
          <p:nvPr>
            <p:ph type="sldNum" sz="quarter" idx="5"/>
          </p:nvPr>
        </p:nvSpPr>
        <p:spPr/>
        <p:txBody>
          <a:bodyPr/>
          <a:lstStyle/>
          <a:p>
            <a:fld id="{02B2A0E8-9DEF-48E9-AA86-C6165E707182}" type="slidenum">
              <a:rPr lang="he-IL" smtClean="0"/>
              <a:t>11</a:t>
            </a:fld>
            <a:endParaRPr lang="he-IL"/>
          </a:p>
        </p:txBody>
      </p:sp>
    </p:spTree>
    <p:extLst>
      <p:ext uri="{BB962C8B-B14F-4D97-AF65-F5344CB8AC3E}">
        <p14:creationId xmlns:p14="http://schemas.microsoft.com/office/powerpoint/2010/main" val="393632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E49BEA-B8F7-457D-A256-9895F2AB0C2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239FF85-B04C-41F6-B45E-3F5422ED6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F456391-1338-4C85-A120-9A386590DA93}"/>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437E3506-37CF-4B9F-A3FA-9ACFE22A26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39B851B-7390-4F4C-8DDB-0A749D2DDF36}"/>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179636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3E55E3-BB9B-4499-A533-DD6EBF845B6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F886998-47A3-4645-8AB3-0CBC2F1BC0B5}"/>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D0FD233-5DC9-47AB-93B1-FA0CF03F9BCC}"/>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1A99C45C-EC99-4FF2-BF38-C2D514BDBEF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E1FAED4-3EA2-45DD-B007-0751BFDA50E3}"/>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81001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0E346C4-8FA2-4F06-B691-ECE7CEADA2A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62C6D9B-62B6-4B6A-9CEA-5B0E823CB0A3}"/>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E10B840-7955-4DB8-9385-FD3939F996AE}"/>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3D0C3E8F-CC60-4B6C-AE65-D604DB2F4F2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E0BA8D9-C043-44EF-904C-DF14BFD77B24}"/>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55040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0C0D7F-B709-4C5F-BBE3-D53B831A13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2EDB268-07D3-4698-AEAB-3B0D250B1B32}"/>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0B752E4-7D4E-42C1-9F01-5AE9EDA058D9}"/>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16241EE7-A216-48A0-B2B7-22C78377620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803D2A0-A371-4F42-854E-74B457044B48}"/>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204107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3573EE-E97D-452B-BC15-79E52076E9B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B3E2EAE-863E-4A67-9876-B163D96AA9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FC349EFF-2402-44B7-B47A-35B909636356}"/>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BE916D0A-D140-4BD8-9405-A214B8AEF3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8522C74-ACBE-4812-856A-6CB0855A9CD5}"/>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27807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9737B6-6F8E-435F-B79F-9FB421DF073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8A17088-4124-404E-877B-4C3543D7EB38}"/>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F13E905-7F29-43B4-95C1-9D7C287B219D}"/>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F93E8E3-A175-4246-9FE1-8B37BFCC2937}"/>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6" name="מציין מיקום של כותרת תחתונה 5">
            <a:extLst>
              <a:ext uri="{FF2B5EF4-FFF2-40B4-BE49-F238E27FC236}">
                <a16:creationId xmlns:a16="http://schemas.microsoft.com/office/drawing/2014/main" id="{7C51EAE5-C12E-4E34-88A8-5F8BFCBEFFA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25B9357-5E1D-48BC-99B3-AEB15A1709EB}"/>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50935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CBE906-7371-4706-A4FC-4AE9F703924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333700-9BB4-468B-AF5B-739A26BC9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EB03B842-B0C7-4173-A62F-2537EDFF3446}"/>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58D210E-909F-46D1-9B6A-62DA6BB57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E8C00F54-DEE9-412D-A73A-DDD9C55097E0}"/>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AA8CA89-D585-42CA-BF90-254FEA897EF5}"/>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8" name="מציין מיקום של כותרת תחתונה 7">
            <a:extLst>
              <a:ext uri="{FF2B5EF4-FFF2-40B4-BE49-F238E27FC236}">
                <a16:creationId xmlns:a16="http://schemas.microsoft.com/office/drawing/2014/main" id="{A872DDFA-5E55-4A5A-BE61-898C34565A5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EB92968-D3D4-4533-9D4A-B57D7E27FE9D}"/>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142228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8A1344-66D5-4EE6-85B8-6485D2BFC4D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6A10F8D-B408-4A29-B893-E44609CB810E}"/>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4" name="מציין מיקום של כותרת תחתונה 3">
            <a:extLst>
              <a:ext uri="{FF2B5EF4-FFF2-40B4-BE49-F238E27FC236}">
                <a16:creationId xmlns:a16="http://schemas.microsoft.com/office/drawing/2014/main" id="{3F3097EB-B13C-4F63-8664-BCA8FA56EDB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246F3BA-644A-4147-9A1D-DE01CBCE3BA3}"/>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76862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E616DA-CB56-4545-A37F-F7E0CB3839AC}"/>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3" name="מציין מיקום של כותרת תחתונה 2">
            <a:extLst>
              <a:ext uri="{FF2B5EF4-FFF2-40B4-BE49-F238E27FC236}">
                <a16:creationId xmlns:a16="http://schemas.microsoft.com/office/drawing/2014/main" id="{D20FCE1F-EB8B-4741-B4E0-81E7DA8BD54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D0D9B507-9580-45A8-9AF3-AA33954D79E3}"/>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260242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752AB8-C5C0-4F50-9BDB-4E8A6751F05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3917AA4-ACEF-44E9-A234-5253813C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3F2D198-89CF-4AE5-A8CE-132A2F236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5C425CA0-BF64-4FA1-93C6-E1FB6FDC4217}"/>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6" name="מציין מיקום של כותרת תחתונה 5">
            <a:extLst>
              <a:ext uri="{FF2B5EF4-FFF2-40B4-BE49-F238E27FC236}">
                <a16:creationId xmlns:a16="http://schemas.microsoft.com/office/drawing/2014/main" id="{77FAE396-ED67-4BB9-BFEB-AF92CC62DF3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16C1298-9AE0-4A87-A1B9-147E1F12493A}"/>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90385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ACF0D6-F6EE-4908-8357-B0891C51455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D8E3CD93-B9BB-4DEA-AB47-8B0DBD44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CEAB359-1763-4220-ACFF-36DE1845E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47FB56AE-1B00-40B9-8978-FC48BB25420A}"/>
              </a:ext>
            </a:extLst>
          </p:cNvPr>
          <p:cNvSpPr>
            <a:spLocks noGrp="1"/>
          </p:cNvSpPr>
          <p:nvPr>
            <p:ph type="dt" sz="half" idx="10"/>
          </p:nvPr>
        </p:nvSpPr>
        <p:spPr/>
        <p:txBody>
          <a:bodyPr/>
          <a:lstStyle/>
          <a:p>
            <a:fld id="{171687FD-2451-4DB8-A4F2-E60872680BD7}" type="datetimeFigureOut">
              <a:rPr lang="he-IL" smtClean="0"/>
              <a:t>י"ח/אדר ב/תשע"ט</a:t>
            </a:fld>
            <a:endParaRPr lang="he-IL"/>
          </a:p>
        </p:txBody>
      </p:sp>
      <p:sp>
        <p:nvSpPr>
          <p:cNvPr id="6" name="מציין מיקום של כותרת תחתונה 5">
            <a:extLst>
              <a:ext uri="{FF2B5EF4-FFF2-40B4-BE49-F238E27FC236}">
                <a16:creationId xmlns:a16="http://schemas.microsoft.com/office/drawing/2014/main" id="{541035E0-F853-48BE-BB79-D218B2F8768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97EDC50-E11D-42D9-BD9B-2EA6C238AB2F}"/>
              </a:ext>
            </a:extLst>
          </p:cNvPr>
          <p:cNvSpPr>
            <a:spLocks noGrp="1"/>
          </p:cNvSpPr>
          <p:nvPr>
            <p:ph type="sldNum" sz="quarter" idx="12"/>
          </p:nvPr>
        </p:nvSpPr>
        <p:spPr/>
        <p:txBody>
          <a:bodyPr/>
          <a:lstStyle/>
          <a:p>
            <a:fld id="{723D4FA4-58E3-45F9-9BB0-C27FBCB14C2B}" type="slidenum">
              <a:rPr lang="he-IL" smtClean="0"/>
              <a:t>‹#›</a:t>
            </a:fld>
            <a:endParaRPr lang="he-IL"/>
          </a:p>
        </p:txBody>
      </p:sp>
    </p:spTree>
    <p:extLst>
      <p:ext uri="{BB962C8B-B14F-4D97-AF65-F5344CB8AC3E}">
        <p14:creationId xmlns:p14="http://schemas.microsoft.com/office/powerpoint/2010/main" val="221243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34A5FA0-8034-4CBD-9203-809ED197F3A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33867E4-CD50-4FF2-9497-DC238839DDE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4BC5F01-6416-4971-86C0-17C2C821ACA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71687FD-2451-4DB8-A4F2-E60872680BD7}" type="datetimeFigureOut">
              <a:rPr lang="he-IL" smtClean="0"/>
              <a:t>י"ח/אדר ב/תשע"ט</a:t>
            </a:fld>
            <a:endParaRPr lang="he-IL"/>
          </a:p>
        </p:txBody>
      </p:sp>
      <p:sp>
        <p:nvSpPr>
          <p:cNvPr id="5" name="מציין מיקום של כותרת תחתונה 4">
            <a:extLst>
              <a:ext uri="{FF2B5EF4-FFF2-40B4-BE49-F238E27FC236}">
                <a16:creationId xmlns:a16="http://schemas.microsoft.com/office/drawing/2014/main" id="{42106028-BDA9-443D-8986-673943C90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68A7D08-2718-4891-8271-CD94CDD6231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23D4FA4-58E3-45F9-9BB0-C27FBCB14C2B}" type="slidenum">
              <a:rPr lang="he-IL" smtClean="0"/>
              <a:t>‹#›</a:t>
            </a:fld>
            <a:endParaRPr lang="he-IL"/>
          </a:p>
        </p:txBody>
      </p:sp>
    </p:spTree>
    <p:extLst>
      <p:ext uri="{BB962C8B-B14F-4D97-AF65-F5344CB8AC3E}">
        <p14:creationId xmlns:p14="http://schemas.microsoft.com/office/powerpoint/2010/main" val="62304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84B55828-3D2E-4CE3-8EAF-EECE8701586D}"/>
              </a:ext>
            </a:extLst>
          </p:cNvPr>
          <p:cNvSpPr>
            <a:spLocks noGrp="1"/>
          </p:cNvSpPr>
          <p:nvPr>
            <p:ph type="ctrTitle"/>
          </p:nvPr>
        </p:nvSpPr>
        <p:spPr>
          <a:xfrm>
            <a:off x="3045368" y="2043663"/>
            <a:ext cx="6105194" cy="2031055"/>
          </a:xfrm>
        </p:spPr>
        <p:txBody>
          <a:bodyPr>
            <a:normAutofit/>
          </a:bodyPr>
          <a:lstStyle/>
          <a:p>
            <a:r>
              <a:rPr lang="en-US" sz="3800" b="1">
                <a:solidFill>
                  <a:srgbClr val="FFFFFF"/>
                </a:solidFill>
              </a:rPr>
              <a:t>The QUIC Transport Protocol:</a:t>
            </a:r>
            <a:br>
              <a:rPr lang="en-US" sz="3800" b="1">
                <a:solidFill>
                  <a:srgbClr val="FFFFFF"/>
                </a:solidFill>
              </a:rPr>
            </a:br>
            <a:r>
              <a:rPr lang="en-US" sz="3800" b="1">
                <a:solidFill>
                  <a:srgbClr val="FFFFFF"/>
                </a:solidFill>
              </a:rPr>
              <a:t>Design and Internet-Scale Deployment</a:t>
            </a:r>
            <a:endParaRPr lang="he-IL" sz="3800">
              <a:solidFill>
                <a:srgbClr val="FFFFFF"/>
              </a:solidFill>
            </a:endParaRPr>
          </a:p>
        </p:txBody>
      </p:sp>
    </p:spTree>
    <p:extLst>
      <p:ext uri="{BB962C8B-B14F-4D97-AF65-F5344CB8AC3E}">
        <p14:creationId xmlns:p14="http://schemas.microsoft.com/office/powerpoint/2010/main" val="27581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94246587-90A8-4ACB-88DC-D1C363F2AE06}"/>
              </a:ext>
            </a:extLst>
          </p:cNvPr>
          <p:cNvSpPr>
            <a:spLocks noGrp="1"/>
          </p:cNvSpPr>
          <p:nvPr>
            <p:ph type="title"/>
          </p:nvPr>
        </p:nvSpPr>
        <p:spPr>
          <a:xfrm>
            <a:off x="640079" y="2053641"/>
            <a:ext cx="3669161" cy="2760098"/>
          </a:xfrm>
        </p:spPr>
        <p:txBody>
          <a:bodyPr>
            <a:normAutofit/>
          </a:bodyPr>
          <a:lstStyle/>
          <a:p>
            <a:r>
              <a:rPr lang="en-US" b="1">
                <a:solidFill>
                  <a:srgbClr val="FFFFFF"/>
                </a:solidFill>
              </a:rPr>
              <a:t>FINAL (AND REPEAT) HANDSHAKE</a:t>
            </a:r>
            <a:endParaRPr lang="he-IL">
              <a:solidFill>
                <a:srgbClr val="FFFFFF"/>
              </a:solidFill>
            </a:endParaRPr>
          </a:p>
        </p:txBody>
      </p:sp>
      <p:sp>
        <p:nvSpPr>
          <p:cNvPr id="3" name="מציין מיקום תוכן 2">
            <a:extLst>
              <a:ext uri="{FF2B5EF4-FFF2-40B4-BE49-F238E27FC236}">
                <a16:creationId xmlns:a16="http://schemas.microsoft.com/office/drawing/2014/main" id="{07371E75-64DF-4AD6-B538-BEB67BBCDB04}"/>
              </a:ext>
            </a:extLst>
          </p:cNvPr>
          <p:cNvSpPr>
            <a:spLocks noGrp="1"/>
          </p:cNvSpPr>
          <p:nvPr>
            <p:ph idx="1"/>
          </p:nvPr>
        </p:nvSpPr>
        <p:spPr>
          <a:xfrm>
            <a:off x="6090574" y="801866"/>
            <a:ext cx="5306084" cy="5230634"/>
          </a:xfrm>
        </p:spPr>
        <p:txBody>
          <a:bodyPr anchor="ctr">
            <a:normAutofit/>
          </a:bodyPr>
          <a:lstStyle/>
          <a:p>
            <a:pPr marL="0" indent="0">
              <a:buNone/>
            </a:pPr>
            <a:r>
              <a:rPr lang="he-IL" sz="2400" dirty="0">
                <a:solidFill>
                  <a:srgbClr val="000000"/>
                </a:solidFill>
              </a:rPr>
              <a:t>עכשיו כשללקוח ולשרת יש את המפתח ההתחלתי האחד של השני כל אחד מהם מכניס לאותה נוסחא ידועה מראש (של </a:t>
            </a:r>
            <a:r>
              <a:rPr lang="he-IL" sz="2400" dirty="0" err="1">
                <a:solidFill>
                  <a:srgbClr val="000000"/>
                </a:solidFill>
              </a:rPr>
              <a:t>דיפי</a:t>
            </a:r>
            <a:r>
              <a:rPr lang="he-IL" sz="2400" dirty="0">
                <a:solidFill>
                  <a:srgbClr val="000000"/>
                </a:solidFill>
              </a:rPr>
              <a:t>-האפמן) והם יקבלו מפתח זהה. כעת כדי להתחיל בהעברת בקשות ותשובות בין הלקוח והשרת אין צורך לבצע </a:t>
            </a:r>
            <a:r>
              <a:rPr lang="en-US" sz="2400" dirty="0">
                <a:solidFill>
                  <a:srgbClr val="000000"/>
                </a:solidFill>
              </a:rPr>
              <a:t>HANDSHAKE</a:t>
            </a:r>
            <a:r>
              <a:rPr lang="he-IL" sz="2400" dirty="0">
                <a:solidFill>
                  <a:srgbClr val="000000"/>
                </a:solidFill>
              </a:rPr>
              <a:t> חדש אלא רק לשלוח ביחד עם הבקשה את אותו מפתח. כלומר </a:t>
            </a:r>
            <a:r>
              <a:rPr lang="en-US" sz="2400" dirty="0">
                <a:solidFill>
                  <a:srgbClr val="000000"/>
                </a:solidFill>
              </a:rPr>
              <a:t>0-RTT</a:t>
            </a:r>
            <a:r>
              <a:rPr lang="he-IL" sz="2400" dirty="0">
                <a:solidFill>
                  <a:srgbClr val="000000"/>
                </a:solidFill>
              </a:rPr>
              <a:t>!</a:t>
            </a:r>
          </a:p>
        </p:txBody>
      </p:sp>
    </p:spTree>
    <p:extLst>
      <p:ext uri="{BB962C8B-B14F-4D97-AF65-F5344CB8AC3E}">
        <p14:creationId xmlns:p14="http://schemas.microsoft.com/office/powerpoint/2010/main" val="245056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09E234AB-0DAB-443E-99FB-3B49E7EA7C12}"/>
              </a:ext>
            </a:extLst>
          </p:cNvPr>
          <p:cNvSpPr>
            <a:spLocks noGrp="1"/>
          </p:cNvSpPr>
          <p:nvPr>
            <p:ph type="title"/>
          </p:nvPr>
        </p:nvSpPr>
        <p:spPr>
          <a:xfrm>
            <a:off x="640079" y="2053641"/>
            <a:ext cx="3669161" cy="2760098"/>
          </a:xfrm>
        </p:spPr>
        <p:txBody>
          <a:bodyPr>
            <a:normAutofit/>
          </a:bodyPr>
          <a:lstStyle/>
          <a:p>
            <a:r>
              <a:rPr lang="en-US" b="1">
                <a:solidFill>
                  <a:srgbClr val="FFFFFF"/>
                </a:solidFill>
              </a:rPr>
              <a:t>VERSION NEGOTIATION </a:t>
            </a:r>
            <a:endParaRPr lang="he-IL">
              <a:solidFill>
                <a:srgbClr val="FFFFFF"/>
              </a:solidFill>
            </a:endParaRPr>
          </a:p>
        </p:txBody>
      </p:sp>
      <p:sp>
        <p:nvSpPr>
          <p:cNvPr id="3" name="מציין מיקום תוכן 2">
            <a:extLst>
              <a:ext uri="{FF2B5EF4-FFF2-40B4-BE49-F238E27FC236}">
                <a16:creationId xmlns:a16="http://schemas.microsoft.com/office/drawing/2014/main" id="{E6F922D2-740D-4785-B58B-746ECAA13832}"/>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ב</a:t>
            </a:r>
            <a:r>
              <a:rPr lang="en-US" sz="2400">
                <a:solidFill>
                  <a:srgbClr val="000000"/>
                </a:solidFill>
              </a:rPr>
              <a:t>QUIC</a:t>
            </a:r>
            <a:r>
              <a:rPr lang="he-IL" sz="2400">
                <a:solidFill>
                  <a:srgbClr val="000000"/>
                </a:solidFill>
              </a:rPr>
              <a:t> הלקוח והשרת מבצעים משא ומתן על סוג החיבור שיהיה ביניהם, בסשן ההתחלתי של לחיצת היד הלקוח מציע גירסא לשימוש בחיבור ואחר כך מצפין את שאר "לחיצת היד" באמצעות אותה גירסא. במידה והשרת לא "מדבר" בגרסא שהלקוח הציע, השרת מחזיר הודעה ללקוח המכילה את כל הגרסאות שהשרת "מדבר" בהן. (דבר הגורם לעיכוב של </a:t>
            </a:r>
            <a:r>
              <a:rPr lang="en-US" sz="2400">
                <a:solidFill>
                  <a:srgbClr val="000000"/>
                </a:solidFill>
              </a:rPr>
              <a:t>ROUND TRIP</a:t>
            </a:r>
            <a:r>
              <a:rPr lang="he-IL" sz="2400">
                <a:solidFill>
                  <a:srgbClr val="000000"/>
                </a:solidFill>
              </a:rPr>
              <a:t>). השיפור הזה מקנה לשרת את היכולת לא לעקב את הלקוח, כלומר השרת לא יבקש מהלקוח לעדכן את עצמו לגרסא ספציפית אלא נותן ללקוח לבחור את הגרסא האופטימלית עבורו.</a:t>
            </a:r>
          </a:p>
        </p:txBody>
      </p:sp>
    </p:spTree>
    <p:extLst>
      <p:ext uri="{BB962C8B-B14F-4D97-AF65-F5344CB8AC3E}">
        <p14:creationId xmlns:p14="http://schemas.microsoft.com/office/powerpoint/2010/main" val="72161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212F15C3-6C22-4819-AE57-1E099028FB3D}"/>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Stream Multiplexing</a:t>
            </a:r>
            <a:endParaRPr lang="he-IL">
              <a:solidFill>
                <a:srgbClr val="FFFFFF"/>
              </a:solidFill>
            </a:endParaRPr>
          </a:p>
        </p:txBody>
      </p:sp>
      <p:sp>
        <p:nvSpPr>
          <p:cNvPr id="3" name="מציין מיקום תוכן 2">
            <a:extLst>
              <a:ext uri="{FF2B5EF4-FFF2-40B4-BE49-F238E27FC236}">
                <a16:creationId xmlns:a16="http://schemas.microsoft.com/office/drawing/2014/main" id="{76A14867-937A-46C3-9BFE-EA70812E4298}"/>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QUIC</a:t>
            </a:r>
            <a:r>
              <a:rPr lang="he-IL" sz="2400">
                <a:solidFill>
                  <a:srgbClr val="000000"/>
                </a:solidFill>
              </a:rPr>
              <a:t> מבצע חיבור בין שרת ולקוח ו"בתוך" החיבור העברת המידע מתבצעת על גבי </a:t>
            </a:r>
            <a:r>
              <a:rPr lang="en-US" sz="2400">
                <a:solidFill>
                  <a:srgbClr val="000000"/>
                </a:solidFill>
              </a:rPr>
              <a:t>SREAMS</a:t>
            </a:r>
            <a:r>
              <a:rPr lang="he-IL" sz="2400">
                <a:solidFill>
                  <a:srgbClr val="000000"/>
                </a:solidFill>
              </a:rPr>
              <a:t>, זאת הדרך של </a:t>
            </a:r>
            <a:r>
              <a:rPr lang="en-US" sz="2400">
                <a:solidFill>
                  <a:srgbClr val="000000"/>
                </a:solidFill>
              </a:rPr>
              <a:t>QUIC</a:t>
            </a:r>
            <a:r>
              <a:rPr lang="he-IL" sz="2400">
                <a:solidFill>
                  <a:srgbClr val="000000"/>
                </a:solidFill>
              </a:rPr>
              <a:t> למנוע את בעיית </a:t>
            </a:r>
            <a:r>
              <a:rPr lang="en-US" sz="2400">
                <a:solidFill>
                  <a:srgbClr val="000000"/>
                </a:solidFill>
              </a:rPr>
              <a:t>HOLB (head-of-line-blocking)</a:t>
            </a:r>
            <a:r>
              <a:rPr lang="he-IL" sz="2400">
                <a:solidFill>
                  <a:srgbClr val="000000"/>
                </a:solidFill>
              </a:rPr>
              <a:t>. גם אם חבילה כלשהי נאבדת בזרם (</a:t>
            </a:r>
            <a:r>
              <a:rPr lang="en-US" sz="2400">
                <a:solidFill>
                  <a:srgbClr val="000000"/>
                </a:solidFill>
              </a:rPr>
              <a:t>STREAM</a:t>
            </a:r>
            <a:r>
              <a:rPr lang="he-IL" sz="2400">
                <a:solidFill>
                  <a:srgbClr val="000000"/>
                </a:solidFill>
              </a:rPr>
              <a:t>) מסוים, שאר הזרמים יכולים להמשיך להעביר מידע בלי צורך לחכות לחבילה בזרם שנאבד (רק הזרם שבו נאבדה החבילה יאלץ לחכות). כל זרם מזוהה ע"י </a:t>
            </a:r>
            <a:r>
              <a:rPr lang="en-US" sz="2400">
                <a:solidFill>
                  <a:srgbClr val="000000"/>
                </a:solidFill>
              </a:rPr>
              <a:t>streamID</a:t>
            </a:r>
            <a:r>
              <a:rPr lang="he-IL" sz="2400">
                <a:solidFill>
                  <a:srgbClr val="000000"/>
                </a:solidFill>
              </a:rPr>
              <a:t> כאשר סטטיסטית ה</a:t>
            </a:r>
            <a:r>
              <a:rPr lang="en-US" sz="2400">
                <a:solidFill>
                  <a:srgbClr val="000000"/>
                </a:solidFill>
              </a:rPr>
              <a:t>ID</a:t>
            </a:r>
            <a:r>
              <a:rPr lang="he-IL" sz="2400">
                <a:solidFill>
                  <a:srgbClr val="000000"/>
                </a:solidFill>
              </a:rPr>
              <a:t> של זרם התחלתי מהלקוח לשרת הוא אי-זוגי ואילו זרם התחלתי מהשרת ללקוח הוא זוגי וזאת על מנת למנוע "התנגשות" בין זרמים.</a:t>
            </a:r>
            <a:endParaRPr lang="en-US" sz="2400">
              <a:solidFill>
                <a:srgbClr val="000000"/>
              </a:solidFill>
            </a:endParaRPr>
          </a:p>
          <a:p>
            <a:endParaRPr lang="he-IL" sz="2400">
              <a:solidFill>
                <a:srgbClr val="000000"/>
              </a:solidFill>
            </a:endParaRPr>
          </a:p>
        </p:txBody>
      </p:sp>
    </p:spTree>
    <p:extLst>
      <p:ext uri="{BB962C8B-B14F-4D97-AF65-F5344CB8AC3E}">
        <p14:creationId xmlns:p14="http://schemas.microsoft.com/office/powerpoint/2010/main" val="190946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F921DD-5CC3-42BB-AF2B-6556D8CE00A9}"/>
              </a:ext>
            </a:extLst>
          </p:cNvPr>
          <p:cNvSpPr>
            <a:spLocks noGrp="1"/>
          </p:cNvSpPr>
          <p:nvPr>
            <p:ph type="title"/>
          </p:nvPr>
        </p:nvSpPr>
        <p:spPr/>
        <p:txBody>
          <a:bodyPr/>
          <a:lstStyle/>
          <a:p>
            <a:r>
              <a:rPr lang="en-US" b="1" u="sng" dirty="0"/>
              <a:t>Authentication and Encryption</a:t>
            </a:r>
            <a:endParaRPr lang="he-IL" dirty="0"/>
          </a:p>
        </p:txBody>
      </p:sp>
      <p:pic>
        <p:nvPicPr>
          <p:cNvPr id="4" name="מציין מיקום תוכן 3">
            <a:extLst>
              <a:ext uri="{FF2B5EF4-FFF2-40B4-BE49-F238E27FC236}">
                <a16:creationId xmlns:a16="http://schemas.microsoft.com/office/drawing/2014/main" id="{82D25959-52E8-4CE9-8F30-C310E4039956}"/>
              </a:ext>
            </a:extLst>
          </p:cNvPr>
          <p:cNvPicPr>
            <a:picLocks noGrp="1" noChangeAspect="1"/>
          </p:cNvPicPr>
          <p:nvPr>
            <p:ph idx="1"/>
          </p:nvPr>
        </p:nvPicPr>
        <p:blipFill>
          <a:blip r:embed="rId3"/>
          <a:stretch>
            <a:fillRect/>
          </a:stretch>
        </p:blipFill>
        <p:spPr>
          <a:xfrm>
            <a:off x="1528176" y="1854540"/>
            <a:ext cx="9131474" cy="4638335"/>
          </a:xfrm>
          <a:prstGeom prst="rect">
            <a:avLst/>
          </a:prstGeom>
        </p:spPr>
      </p:pic>
      <p:sp>
        <p:nvSpPr>
          <p:cNvPr id="3" name="מלבן 2">
            <a:extLst>
              <a:ext uri="{FF2B5EF4-FFF2-40B4-BE49-F238E27FC236}">
                <a16:creationId xmlns:a16="http://schemas.microsoft.com/office/drawing/2014/main" id="{6AB1CFE4-897B-4D24-80DB-8A00F4457809}"/>
              </a:ext>
            </a:extLst>
          </p:cNvPr>
          <p:cNvSpPr/>
          <p:nvPr/>
        </p:nvSpPr>
        <p:spPr>
          <a:xfrm>
            <a:off x="1221288" y="1340285"/>
            <a:ext cx="9745250" cy="260541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7788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B0F46CEA-028E-4AF7-9B5F-FD8DDA3AAEA3}"/>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Loss Recovery</a:t>
            </a:r>
            <a:endParaRPr lang="he-IL">
              <a:solidFill>
                <a:srgbClr val="FFFFFF"/>
              </a:solidFill>
            </a:endParaRPr>
          </a:p>
        </p:txBody>
      </p:sp>
      <p:sp>
        <p:nvSpPr>
          <p:cNvPr id="3" name="מציין מיקום תוכן 2">
            <a:extLst>
              <a:ext uri="{FF2B5EF4-FFF2-40B4-BE49-F238E27FC236}">
                <a16:creationId xmlns:a16="http://schemas.microsoft.com/office/drawing/2014/main" id="{9DB29B0B-627E-46F7-A260-E9156973C584}"/>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TCP</a:t>
            </a:r>
            <a:r>
              <a:rPr lang="he-IL" sz="2400">
                <a:solidFill>
                  <a:srgbClr val="000000"/>
                </a:solidFill>
              </a:rPr>
              <a:t> ממספר את הפקטות כדי לבצע מעכב אחרי פקטות שנאבדו. כאשר פקטה נאבדת היא נשלחת מחדש עם אותו מספר פקטה כדי שהצד המקבל ידע שזאת אותה פקטה שאבדה. דבר זה יוצר בעיה שנקראת  </a:t>
            </a:r>
            <a:r>
              <a:rPr lang="en-US" sz="2400">
                <a:solidFill>
                  <a:srgbClr val="000000"/>
                </a:solidFill>
              </a:rPr>
              <a:t>"retransmission ambiguity" problem</a:t>
            </a:r>
            <a:r>
              <a:rPr lang="he-IL" sz="2400">
                <a:solidFill>
                  <a:srgbClr val="000000"/>
                </a:solidFill>
              </a:rPr>
              <a:t>. הבעיה הזאת גורמת לכך שכאשר השרת לדוגמא שולח פקטה וחושב שהיא אבדה והוא שולח אותה מחדש הוא מקבל </a:t>
            </a:r>
            <a:r>
              <a:rPr lang="en-US" sz="2400">
                <a:solidFill>
                  <a:srgbClr val="000000"/>
                </a:solidFill>
              </a:rPr>
              <a:t>ACK</a:t>
            </a:r>
            <a:r>
              <a:rPr lang="he-IL" sz="2400">
                <a:solidFill>
                  <a:srgbClr val="000000"/>
                </a:solidFill>
              </a:rPr>
              <a:t> מהלקוח עם מספר הפקטה אך הוא לא יודע אם הודעת ה</a:t>
            </a:r>
            <a:r>
              <a:rPr lang="en-US" sz="2400">
                <a:solidFill>
                  <a:srgbClr val="000000"/>
                </a:solidFill>
              </a:rPr>
              <a:t>ACK</a:t>
            </a:r>
            <a:r>
              <a:rPr lang="he-IL" sz="2400">
                <a:solidFill>
                  <a:srgbClr val="000000"/>
                </a:solidFill>
              </a:rPr>
              <a:t> התכוונה להודעה הראשונה שנשלחה או להודעה שנשלחה מחדש. וכדי לגלות את זה נדרש זמן יקר שמתבזבז (</a:t>
            </a:r>
            <a:r>
              <a:rPr lang="en-US" sz="2400">
                <a:solidFill>
                  <a:srgbClr val="000000"/>
                </a:solidFill>
              </a:rPr>
              <a:t>RTO</a:t>
            </a:r>
            <a:r>
              <a:rPr lang="he-IL" sz="2400">
                <a:solidFill>
                  <a:srgbClr val="000000"/>
                </a:solidFill>
              </a:rPr>
              <a:t>).</a:t>
            </a:r>
            <a:endParaRPr lang="en-US" sz="2400">
              <a:solidFill>
                <a:srgbClr val="000000"/>
              </a:solidFill>
            </a:endParaRPr>
          </a:p>
          <a:p>
            <a:pPr marL="0" indent="0">
              <a:buNone/>
            </a:pPr>
            <a:endParaRPr lang="he-IL" sz="2400">
              <a:solidFill>
                <a:srgbClr val="000000"/>
              </a:solidFill>
            </a:endParaRPr>
          </a:p>
        </p:txBody>
      </p:sp>
    </p:spTree>
    <p:extLst>
      <p:ext uri="{BB962C8B-B14F-4D97-AF65-F5344CB8AC3E}">
        <p14:creationId xmlns:p14="http://schemas.microsoft.com/office/powerpoint/2010/main" val="380688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A168D875-B3AC-4213-89B6-9C631801113C}"/>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Flow Control</a:t>
            </a:r>
            <a:endParaRPr lang="he-IL">
              <a:solidFill>
                <a:srgbClr val="FFFFFF"/>
              </a:solidFill>
            </a:endParaRPr>
          </a:p>
        </p:txBody>
      </p:sp>
      <p:sp>
        <p:nvSpPr>
          <p:cNvPr id="3" name="מציין מיקום תוכן 2">
            <a:extLst>
              <a:ext uri="{FF2B5EF4-FFF2-40B4-BE49-F238E27FC236}">
                <a16:creationId xmlns:a16="http://schemas.microsoft.com/office/drawing/2014/main" id="{10AE15F7-D079-43DA-A3CE-904ED77E07DF}"/>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כאשר אפליקציה קוראת </a:t>
            </a:r>
            <a:r>
              <a:rPr lang="en-US" sz="2400">
                <a:solidFill>
                  <a:srgbClr val="000000"/>
                </a:solidFill>
              </a:rPr>
              <a:t>DATA</a:t>
            </a:r>
            <a:r>
              <a:rPr lang="he-IL" sz="2400">
                <a:solidFill>
                  <a:srgbClr val="000000"/>
                </a:solidFill>
              </a:rPr>
              <a:t> בצורה איטית מה</a:t>
            </a:r>
            <a:r>
              <a:rPr lang="en-US" sz="2400">
                <a:solidFill>
                  <a:srgbClr val="000000"/>
                </a:solidFill>
              </a:rPr>
              <a:t>receive buffer</a:t>
            </a:r>
            <a:r>
              <a:rPr lang="he-IL" sz="2400">
                <a:solidFill>
                  <a:srgbClr val="000000"/>
                </a:solidFill>
              </a:rPr>
              <a:t> אז ה</a:t>
            </a:r>
            <a:r>
              <a:rPr lang="en-US" sz="2400">
                <a:solidFill>
                  <a:srgbClr val="000000"/>
                </a:solidFill>
              </a:rPr>
              <a:t>flow control</a:t>
            </a:r>
            <a:r>
              <a:rPr lang="he-IL" sz="2400">
                <a:solidFill>
                  <a:srgbClr val="000000"/>
                </a:solidFill>
              </a:rPr>
              <a:t> מגביל את גודל ה</a:t>
            </a:r>
            <a:r>
              <a:rPr lang="en-US" sz="2400">
                <a:solidFill>
                  <a:srgbClr val="000000"/>
                </a:solidFill>
              </a:rPr>
              <a:t>buffer</a:t>
            </a:r>
            <a:r>
              <a:rPr lang="he-IL" sz="2400">
                <a:solidFill>
                  <a:srgbClr val="000000"/>
                </a:solidFill>
              </a:rPr>
              <a:t> שהמקבל חייב לשמור. מכיוון שכאשר אפליקציה ספציפית קוראת בצורה איטית </a:t>
            </a:r>
            <a:r>
              <a:rPr lang="en-US" sz="2400">
                <a:solidFill>
                  <a:srgbClr val="000000"/>
                </a:solidFill>
              </a:rPr>
              <a:t>DATA</a:t>
            </a:r>
            <a:r>
              <a:rPr lang="he-IL" sz="2400">
                <a:solidFill>
                  <a:srgbClr val="000000"/>
                </a:solidFill>
              </a:rPr>
              <a:t> אז ה</a:t>
            </a:r>
            <a:r>
              <a:rPr lang="en-US" sz="2400">
                <a:solidFill>
                  <a:srgbClr val="000000"/>
                </a:solidFill>
              </a:rPr>
              <a:t>buffer</a:t>
            </a:r>
            <a:r>
              <a:rPr lang="he-IL" sz="2400">
                <a:solidFill>
                  <a:srgbClr val="000000"/>
                </a:solidFill>
              </a:rPr>
              <a:t> מתמלא וזה בעצם תוקע את שאר האפליקציות שרוצות לקרוא </a:t>
            </a:r>
            <a:r>
              <a:rPr lang="en-US" sz="2400">
                <a:solidFill>
                  <a:srgbClr val="000000"/>
                </a:solidFill>
              </a:rPr>
              <a:t>DATA</a:t>
            </a:r>
            <a:r>
              <a:rPr lang="he-IL" sz="2400">
                <a:solidFill>
                  <a:srgbClr val="000000"/>
                </a:solidFill>
              </a:rPr>
              <a:t> מ</a:t>
            </a:r>
            <a:r>
              <a:rPr lang="en-US" sz="2400">
                <a:solidFill>
                  <a:srgbClr val="000000"/>
                </a:solidFill>
              </a:rPr>
              <a:t>stream</a:t>
            </a:r>
            <a:r>
              <a:rPr lang="he-IL" sz="2400">
                <a:solidFill>
                  <a:srgbClr val="000000"/>
                </a:solidFill>
              </a:rPr>
              <a:t>-ים אחרים. (יוצר בעיית </a:t>
            </a:r>
            <a:r>
              <a:rPr lang="en-US" sz="2400">
                <a:solidFill>
                  <a:srgbClr val="000000"/>
                </a:solidFill>
              </a:rPr>
              <a:t>HOLB</a:t>
            </a:r>
            <a:r>
              <a:rPr lang="he-IL" sz="2400">
                <a:solidFill>
                  <a:srgbClr val="000000"/>
                </a:solidFill>
              </a:rPr>
              <a:t>). </a:t>
            </a:r>
            <a:r>
              <a:rPr lang="en-US" sz="2400">
                <a:solidFill>
                  <a:srgbClr val="000000"/>
                </a:solidFill>
              </a:rPr>
              <a:t>QUIC</a:t>
            </a:r>
            <a:r>
              <a:rPr lang="he-IL" sz="2400">
                <a:solidFill>
                  <a:srgbClr val="000000"/>
                </a:solidFill>
              </a:rPr>
              <a:t> משפר את הביצועים בכך שהוא מגביל את גודל ה</a:t>
            </a:r>
            <a:r>
              <a:rPr lang="en-US" sz="2400">
                <a:solidFill>
                  <a:srgbClr val="000000"/>
                </a:solidFill>
              </a:rPr>
              <a:t>buffer</a:t>
            </a:r>
            <a:r>
              <a:rPr lang="he-IL" sz="2400">
                <a:solidFill>
                  <a:srgbClr val="000000"/>
                </a:solidFill>
              </a:rPr>
              <a:t> ש</a:t>
            </a:r>
            <a:r>
              <a:rPr lang="en-US" sz="2400">
                <a:solidFill>
                  <a:srgbClr val="000000"/>
                </a:solidFill>
              </a:rPr>
              <a:t>stream</a:t>
            </a:r>
            <a:r>
              <a:rPr lang="he-IL" sz="2400">
                <a:solidFill>
                  <a:srgbClr val="000000"/>
                </a:solidFill>
              </a:rPr>
              <a:t> אחד יכול לצרוך. </a:t>
            </a:r>
          </a:p>
        </p:txBody>
      </p:sp>
    </p:spTree>
    <p:extLst>
      <p:ext uri="{BB962C8B-B14F-4D97-AF65-F5344CB8AC3E}">
        <p14:creationId xmlns:p14="http://schemas.microsoft.com/office/powerpoint/2010/main" val="255399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C1F1BC5F-7F8A-4907-A9E9-8775152633DE}"/>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QUIC Discovery for HTTPS</a:t>
            </a:r>
            <a:endParaRPr lang="he-IL">
              <a:solidFill>
                <a:srgbClr val="FFFFFF"/>
              </a:solidFill>
            </a:endParaRPr>
          </a:p>
        </p:txBody>
      </p:sp>
      <p:sp>
        <p:nvSpPr>
          <p:cNvPr id="3" name="מציין מיקום תוכן 2">
            <a:extLst>
              <a:ext uri="{FF2B5EF4-FFF2-40B4-BE49-F238E27FC236}">
                <a16:creationId xmlns:a16="http://schemas.microsoft.com/office/drawing/2014/main" id="{9D964458-8B79-41F6-8301-C294E5AE7993}"/>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כאשר קליינט שולח בקשת </a:t>
            </a:r>
            <a:r>
              <a:rPr lang="en-US" sz="2400">
                <a:solidFill>
                  <a:srgbClr val="000000"/>
                </a:solidFill>
              </a:rPr>
              <a:t>HTTP</a:t>
            </a:r>
            <a:r>
              <a:rPr lang="he-IL" sz="2400">
                <a:solidFill>
                  <a:srgbClr val="000000"/>
                </a:solidFill>
              </a:rPr>
              <a:t> לשרת הוא שולח אותה דרך </a:t>
            </a:r>
            <a:r>
              <a:rPr lang="en-US" sz="2400">
                <a:solidFill>
                  <a:srgbClr val="000000"/>
                </a:solidFill>
              </a:rPr>
              <a:t>TLS/TCP</a:t>
            </a:r>
            <a:r>
              <a:rPr lang="he-IL" sz="2400">
                <a:solidFill>
                  <a:srgbClr val="000000"/>
                </a:solidFill>
              </a:rPr>
              <a:t>. השרת מפרסם דרך ה</a:t>
            </a:r>
            <a:r>
              <a:rPr lang="en-US" sz="2400">
                <a:solidFill>
                  <a:srgbClr val="000000"/>
                </a:solidFill>
              </a:rPr>
              <a:t>header</a:t>
            </a:r>
            <a:r>
              <a:rPr lang="he-IL" sz="2400">
                <a:solidFill>
                  <a:srgbClr val="000000"/>
                </a:solidFill>
              </a:rPr>
              <a:t> שהוא משתמש גם ב</a:t>
            </a:r>
            <a:r>
              <a:rPr lang="en-US" sz="2400">
                <a:solidFill>
                  <a:srgbClr val="000000"/>
                </a:solidFill>
              </a:rPr>
              <a:t>QUIC</a:t>
            </a:r>
            <a:r>
              <a:rPr lang="he-IL" sz="2400">
                <a:solidFill>
                  <a:srgbClr val="000000"/>
                </a:solidFill>
              </a:rPr>
              <a:t> (הודעת </a:t>
            </a:r>
            <a:r>
              <a:rPr lang="en-US" sz="2400">
                <a:solidFill>
                  <a:srgbClr val="000000"/>
                </a:solidFill>
              </a:rPr>
              <a:t>Alt-Svc</a:t>
            </a:r>
            <a:r>
              <a:rPr lang="he-IL" sz="2400">
                <a:solidFill>
                  <a:srgbClr val="000000"/>
                </a:solidFill>
              </a:rPr>
              <a:t>). כעת הקליינט יודע שהשרת משתמש ב</a:t>
            </a:r>
            <a:r>
              <a:rPr lang="en-US" sz="2400">
                <a:solidFill>
                  <a:srgbClr val="000000"/>
                </a:solidFill>
              </a:rPr>
              <a:t>QUIC</a:t>
            </a:r>
            <a:r>
              <a:rPr lang="he-IL" sz="2400">
                <a:solidFill>
                  <a:srgbClr val="000000"/>
                </a:solidFill>
              </a:rPr>
              <a:t> והוא יכול לנסות לשלוח בקשות דרך </a:t>
            </a:r>
            <a:r>
              <a:rPr lang="en-US" sz="2400">
                <a:solidFill>
                  <a:srgbClr val="000000"/>
                </a:solidFill>
              </a:rPr>
              <a:t>QUIC</a:t>
            </a:r>
            <a:r>
              <a:rPr lang="he-IL" sz="2400">
                <a:solidFill>
                  <a:srgbClr val="000000"/>
                </a:solidFill>
              </a:rPr>
              <a:t> בבקשות הבאות לאותו שרת. בבקשות הנוספות לאותו שרת, הקליינט מבצע סוג של מירוץ בין פרוטוקול </a:t>
            </a:r>
            <a:r>
              <a:rPr lang="en-US" sz="2400">
                <a:solidFill>
                  <a:srgbClr val="000000"/>
                </a:solidFill>
              </a:rPr>
              <a:t>QUIC</a:t>
            </a:r>
            <a:r>
              <a:rPr lang="he-IL" sz="2400">
                <a:solidFill>
                  <a:srgbClr val="000000"/>
                </a:solidFill>
              </a:rPr>
              <a:t> ל</a:t>
            </a:r>
            <a:r>
              <a:rPr lang="en-US" sz="2400">
                <a:solidFill>
                  <a:srgbClr val="000000"/>
                </a:solidFill>
              </a:rPr>
              <a:t>TLS/TCP</a:t>
            </a:r>
            <a:r>
              <a:rPr lang="he-IL" sz="2400">
                <a:solidFill>
                  <a:srgbClr val="000000"/>
                </a:solidFill>
              </a:rPr>
              <a:t> עם עדיפות ל</a:t>
            </a:r>
            <a:r>
              <a:rPr lang="en-US" sz="2400">
                <a:solidFill>
                  <a:srgbClr val="000000"/>
                </a:solidFill>
              </a:rPr>
              <a:t>QUIC</a:t>
            </a:r>
            <a:r>
              <a:rPr lang="he-IL" sz="2400">
                <a:solidFill>
                  <a:srgbClr val="000000"/>
                </a:solidFill>
              </a:rPr>
              <a:t> (העדיפות ניתנת בכך שה</a:t>
            </a:r>
            <a:r>
              <a:rPr lang="en-US" sz="2400">
                <a:solidFill>
                  <a:srgbClr val="000000"/>
                </a:solidFill>
              </a:rPr>
              <a:t>TLS/TCP</a:t>
            </a:r>
            <a:r>
              <a:rPr lang="he-IL" sz="2400">
                <a:solidFill>
                  <a:srgbClr val="000000"/>
                </a:solidFill>
              </a:rPr>
              <a:t> מקבל עיכוב של </a:t>
            </a:r>
            <a:r>
              <a:rPr lang="en-US" sz="2400">
                <a:solidFill>
                  <a:srgbClr val="000000"/>
                </a:solidFill>
              </a:rPr>
              <a:t>300ms</a:t>
            </a:r>
            <a:r>
              <a:rPr lang="he-IL" sz="2400">
                <a:solidFill>
                  <a:srgbClr val="000000"/>
                </a:solidFill>
              </a:rPr>
              <a:t>). </a:t>
            </a:r>
            <a:endParaRPr lang="en-US" sz="2400">
              <a:solidFill>
                <a:srgbClr val="000000"/>
              </a:solidFill>
            </a:endParaRPr>
          </a:p>
          <a:p>
            <a:pPr marL="0" indent="0">
              <a:buNone/>
            </a:pPr>
            <a:endParaRPr lang="he-IL" sz="2400">
              <a:solidFill>
                <a:srgbClr val="000000"/>
              </a:solidFill>
            </a:endParaRPr>
          </a:p>
        </p:txBody>
      </p:sp>
    </p:spTree>
    <p:extLst>
      <p:ext uri="{BB962C8B-B14F-4D97-AF65-F5344CB8AC3E}">
        <p14:creationId xmlns:p14="http://schemas.microsoft.com/office/powerpoint/2010/main" val="141597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2180E4AD-6C1F-4E46-A045-4F27F608C2A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rtl="0"/>
            <a:r>
              <a:rPr lang="en-US" sz="6000" b="1" u="sng" kern="1200">
                <a:solidFill>
                  <a:srgbClr val="FFFFFF"/>
                </a:solidFill>
                <a:latin typeface="+mj-lt"/>
                <a:ea typeface="+mj-ea"/>
                <a:cs typeface="+mj-cs"/>
              </a:rPr>
              <a:t>EXPERIMENTATION FRAMEWORK</a:t>
            </a:r>
            <a:endParaRPr lang="en-US" sz="6000" kern="1200">
              <a:solidFill>
                <a:srgbClr val="FFFFFF"/>
              </a:solidFill>
              <a:latin typeface="+mj-lt"/>
              <a:ea typeface="+mj-ea"/>
              <a:cs typeface="+mj-cs"/>
            </a:endParaRPr>
          </a:p>
        </p:txBody>
      </p:sp>
      <p:sp>
        <p:nvSpPr>
          <p:cNvPr id="3" name="מציין מיקום תוכן 2">
            <a:extLst>
              <a:ext uri="{FF2B5EF4-FFF2-40B4-BE49-F238E27FC236}">
                <a16:creationId xmlns:a16="http://schemas.microsoft.com/office/drawing/2014/main" id="{B62D55FC-4C77-45D5-B4F0-004B34970BC4}"/>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rtl="0">
              <a:buNone/>
            </a:pPr>
            <a:r>
              <a:rPr lang="en-US" sz="2400" kern="1200">
                <a:solidFill>
                  <a:srgbClr val="FFFFFF"/>
                </a:solidFill>
                <a:latin typeface="+mn-lt"/>
                <a:ea typeface="+mn-ea"/>
                <a:cs typeface="+mn-cs"/>
              </a:rPr>
              <a:t>סביבת הניסויים בה השתמשו כותבי המאמר.</a:t>
            </a:r>
          </a:p>
        </p:txBody>
      </p:sp>
    </p:spTree>
    <p:extLst>
      <p:ext uri="{BB962C8B-B14F-4D97-AF65-F5344CB8AC3E}">
        <p14:creationId xmlns:p14="http://schemas.microsoft.com/office/powerpoint/2010/main" val="178373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2963B7C1-27A4-425F-A8FC-8B410894B185}"/>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INTERNET-SCALE DEPLOYMENT</a:t>
            </a:r>
            <a:endParaRPr lang="he-IL">
              <a:solidFill>
                <a:srgbClr val="FFFFFF"/>
              </a:solidFill>
            </a:endParaRPr>
          </a:p>
        </p:txBody>
      </p:sp>
      <p:sp>
        <p:nvSpPr>
          <p:cNvPr id="3" name="מציין מיקום תוכן 2">
            <a:extLst>
              <a:ext uri="{FF2B5EF4-FFF2-40B4-BE49-F238E27FC236}">
                <a16:creationId xmlns:a16="http://schemas.microsoft.com/office/drawing/2014/main" id="{381FC70A-3031-4BCF-8CFF-2E5BBFA23F34}"/>
              </a:ext>
            </a:extLst>
          </p:cNvPr>
          <p:cNvSpPr>
            <a:spLocks noGrp="1"/>
          </p:cNvSpPr>
          <p:nvPr>
            <p:ph idx="1"/>
          </p:nvPr>
        </p:nvSpPr>
        <p:spPr>
          <a:xfrm>
            <a:off x="6090574" y="801866"/>
            <a:ext cx="5306084" cy="5230634"/>
          </a:xfrm>
        </p:spPr>
        <p:txBody>
          <a:bodyPr anchor="ctr">
            <a:normAutofit/>
          </a:bodyPr>
          <a:lstStyle/>
          <a:p>
            <a:pPr marL="0" indent="0">
              <a:buNone/>
            </a:pPr>
            <a:r>
              <a:rPr lang="he-IL" sz="2400" dirty="0">
                <a:solidFill>
                  <a:srgbClr val="000000"/>
                </a:solidFill>
              </a:rPr>
              <a:t>בשקופיות הבאות נציג את רצף הזמן של הפריסה של </a:t>
            </a:r>
            <a:r>
              <a:rPr lang="en-US" sz="2400" dirty="0">
                <a:solidFill>
                  <a:srgbClr val="000000"/>
                </a:solidFill>
              </a:rPr>
              <a:t>QUIC</a:t>
            </a:r>
            <a:r>
              <a:rPr lang="he-IL" sz="2400" dirty="0">
                <a:solidFill>
                  <a:srgbClr val="000000"/>
                </a:solidFill>
              </a:rPr>
              <a:t> ולאחר מכן נסביר את ההתפתחות של אחד המדדים שניתחו בזמן שהוציאו את </a:t>
            </a:r>
            <a:r>
              <a:rPr lang="en-US" sz="2400" dirty="0">
                <a:solidFill>
                  <a:srgbClr val="000000"/>
                </a:solidFill>
              </a:rPr>
              <a:t>QUIC</a:t>
            </a:r>
            <a:r>
              <a:rPr lang="he-IL" sz="2400" dirty="0">
                <a:solidFill>
                  <a:srgbClr val="000000"/>
                </a:solidFill>
              </a:rPr>
              <a:t> להיות גלובלי.</a:t>
            </a:r>
            <a:endParaRPr lang="en-US" sz="2400" dirty="0">
              <a:solidFill>
                <a:srgbClr val="000000"/>
              </a:solidFill>
            </a:endParaRPr>
          </a:p>
        </p:txBody>
      </p:sp>
    </p:spTree>
    <p:extLst>
      <p:ext uri="{BB962C8B-B14F-4D97-AF65-F5344CB8AC3E}">
        <p14:creationId xmlns:p14="http://schemas.microsoft.com/office/powerpoint/2010/main" val="162309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F2ECA564-2444-4BC7-9402-8175AFBC2890}"/>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The Road to Deployment </a:t>
            </a:r>
            <a:endParaRPr lang="he-IL">
              <a:solidFill>
                <a:srgbClr val="FFFFFF"/>
              </a:solidFill>
            </a:endParaRPr>
          </a:p>
        </p:txBody>
      </p:sp>
      <p:sp>
        <p:nvSpPr>
          <p:cNvPr id="3" name="מציין מיקום תוכן 2">
            <a:extLst>
              <a:ext uri="{FF2B5EF4-FFF2-40B4-BE49-F238E27FC236}">
                <a16:creationId xmlns:a16="http://schemas.microsoft.com/office/drawing/2014/main" id="{A79DCC0E-B8BE-4C2F-9DFE-9BB01121BE6F}"/>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התמיכה בפרוטוקול </a:t>
            </a:r>
            <a:r>
              <a:rPr lang="en-US" sz="2400">
                <a:solidFill>
                  <a:srgbClr val="000000"/>
                </a:solidFill>
              </a:rPr>
              <a:t>QUIC</a:t>
            </a:r>
            <a:r>
              <a:rPr lang="he-IL" sz="2400">
                <a:solidFill>
                  <a:srgbClr val="000000"/>
                </a:solidFill>
              </a:rPr>
              <a:t> נוספה לכרום ביוני 2013. בגלל צורת השימוש בתוספת הזאת (דרך ה</a:t>
            </a:r>
            <a:r>
              <a:rPr lang="en-US" sz="2400">
                <a:solidFill>
                  <a:srgbClr val="000000"/>
                </a:solidFill>
              </a:rPr>
              <a:t>CMD</a:t>
            </a:r>
            <a:r>
              <a:rPr lang="he-IL" sz="2400">
                <a:solidFill>
                  <a:srgbClr val="000000"/>
                </a:solidFill>
              </a:rPr>
              <a:t>) היא הייתה זמינה בעיקר לצוות הפיתוח של </a:t>
            </a:r>
            <a:r>
              <a:rPr lang="en-US" sz="2400">
                <a:solidFill>
                  <a:srgbClr val="000000"/>
                </a:solidFill>
              </a:rPr>
              <a:t>QUIC</a:t>
            </a:r>
            <a:r>
              <a:rPr lang="he-IL" sz="2400">
                <a:solidFill>
                  <a:srgbClr val="000000"/>
                </a:solidFill>
              </a:rPr>
              <a:t>. בתחילת 2014 הגדילו את כמות המשתמשים אך עדיין לכמות זעירה של כ</a:t>
            </a:r>
            <a:r>
              <a:rPr lang="en-US" sz="2400">
                <a:solidFill>
                  <a:srgbClr val="000000"/>
                </a:solidFill>
              </a:rPr>
              <a:t>0.025%</a:t>
            </a:r>
            <a:r>
              <a:rPr lang="he-IL" sz="2400">
                <a:solidFill>
                  <a:srgbClr val="000000"/>
                </a:solidFill>
              </a:rPr>
              <a:t> מהמשתמשים. בינואר 2017 </a:t>
            </a:r>
            <a:r>
              <a:rPr lang="en-US" sz="2400">
                <a:solidFill>
                  <a:srgbClr val="000000"/>
                </a:solidFill>
              </a:rPr>
              <a:t>QUIC</a:t>
            </a:r>
            <a:r>
              <a:rPr lang="he-IL" sz="2400">
                <a:solidFill>
                  <a:srgbClr val="000000"/>
                </a:solidFill>
              </a:rPr>
              <a:t> נפתח לשימוש כללי לכל המשתמשים (יש לציין כי השאירו כמות מזערית של משתמשים ללא גישה ל</a:t>
            </a:r>
            <a:r>
              <a:rPr lang="en-US" sz="2400">
                <a:solidFill>
                  <a:srgbClr val="000000"/>
                </a:solidFill>
              </a:rPr>
              <a:t>QUIC</a:t>
            </a:r>
            <a:r>
              <a:rPr lang="he-IL" sz="2400">
                <a:solidFill>
                  <a:srgbClr val="000000"/>
                </a:solidFill>
              </a:rPr>
              <a:t> וזאת על מנת לספק השוואה עתידית בין </a:t>
            </a:r>
            <a:r>
              <a:rPr lang="en-US" sz="2400">
                <a:solidFill>
                  <a:srgbClr val="000000"/>
                </a:solidFill>
              </a:rPr>
              <a:t>QUIC</a:t>
            </a:r>
            <a:r>
              <a:rPr lang="he-IL" sz="2400">
                <a:solidFill>
                  <a:srgbClr val="000000"/>
                </a:solidFill>
              </a:rPr>
              <a:t> ל</a:t>
            </a:r>
            <a:r>
              <a:rPr lang="en-US" sz="2400">
                <a:solidFill>
                  <a:srgbClr val="000000"/>
                </a:solidFill>
              </a:rPr>
              <a:t>TLS/TCP</a:t>
            </a:r>
            <a:r>
              <a:rPr lang="he-IL" sz="2400">
                <a:solidFill>
                  <a:srgbClr val="000000"/>
                </a:solidFill>
              </a:rPr>
              <a:t>)</a:t>
            </a:r>
            <a:endParaRPr lang="en-US" sz="2400">
              <a:solidFill>
                <a:srgbClr val="000000"/>
              </a:solidFill>
            </a:endParaRPr>
          </a:p>
          <a:p>
            <a:pPr marL="0" indent="0">
              <a:buNone/>
            </a:pPr>
            <a:endParaRPr lang="he-IL" sz="2400">
              <a:solidFill>
                <a:srgbClr val="000000"/>
              </a:solidFill>
            </a:endParaRPr>
          </a:p>
        </p:txBody>
      </p:sp>
    </p:spTree>
    <p:extLst>
      <p:ext uri="{BB962C8B-B14F-4D97-AF65-F5344CB8AC3E}">
        <p14:creationId xmlns:p14="http://schemas.microsoft.com/office/powerpoint/2010/main" val="206890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375D6D32-81B6-4846-8F65-FD7382BDD86C}"/>
              </a:ext>
            </a:extLst>
          </p:cNvPr>
          <p:cNvSpPr>
            <a:spLocks noGrp="1"/>
          </p:cNvSpPr>
          <p:nvPr>
            <p:ph type="title"/>
          </p:nvPr>
        </p:nvSpPr>
        <p:spPr>
          <a:xfrm>
            <a:off x="640079" y="2053641"/>
            <a:ext cx="3669161" cy="2760098"/>
          </a:xfrm>
        </p:spPr>
        <p:txBody>
          <a:bodyPr>
            <a:normAutofit/>
          </a:bodyPr>
          <a:lstStyle/>
          <a:p>
            <a:r>
              <a:rPr lang="he-IL">
                <a:solidFill>
                  <a:srgbClr val="FFFFFF"/>
                </a:solidFill>
              </a:rPr>
              <a:t>מוטביצה- למה אנחנו צריכים את </a:t>
            </a:r>
            <a:r>
              <a:rPr lang="en-US">
                <a:solidFill>
                  <a:srgbClr val="FFFFFF"/>
                </a:solidFill>
              </a:rPr>
              <a:t>QUIC</a:t>
            </a:r>
            <a:r>
              <a:rPr lang="he-IL">
                <a:solidFill>
                  <a:srgbClr val="FFFFFF"/>
                </a:solidFill>
              </a:rPr>
              <a:t>???</a:t>
            </a:r>
          </a:p>
        </p:txBody>
      </p:sp>
      <p:sp>
        <p:nvSpPr>
          <p:cNvPr id="3" name="מציין מיקום תוכן 2">
            <a:extLst>
              <a:ext uri="{FF2B5EF4-FFF2-40B4-BE49-F238E27FC236}">
                <a16:creationId xmlns:a16="http://schemas.microsoft.com/office/drawing/2014/main" id="{E8964AC7-1DA1-4C32-A74E-8006DEBDD994}"/>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Protocol entrenchment</a:t>
            </a:r>
            <a:r>
              <a:rPr lang="he-IL" sz="2400">
                <a:solidFill>
                  <a:srgbClr val="000000"/>
                </a:solidFill>
              </a:rPr>
              <a:t>  –  שריון פרוטוקול</a:t>
            </a:r>
          </a:p>
          <a:p>
            <a:r>
              <a:rPr lang="en-US" sz="2400">
                <a:solidFill>
                  <a:srgbClr val="000000"/>
                </a:solidFill>
              </a:rPr>
              <a:t>Implementation entrenchment</a:t>
            </a:r>
          </a:p>
          <a:p>
            <a:r>
              <a:rPr lang="en-US" sz="2400">
                <a:solidFill>
                  <a:srgbClr val="000000"/>
                </a:solidFill>
              </a:rPr>
              <a:t>Handshake delay</a:t>
            </a:r>
          </a:p>
          <a:p>
            <a:r>
              <a:rPr lang="en-US" sz="2400">
                <a:solidFill>
                  <a:srgbClr val="000000"/>
                </a:solidFill>
              </a:rPr>
              <a:t>Head of Line Blocking Problem (HOLBP)</a:t>
            </a:r>
            <a:endParaRPr lang="he-IL" sz="2400">
              <a:solidFill>
                <a:srgbClr val="000000"/>
              </a:solidFill>
            </a:endParaRPr>
          </a:p>
        </p:txBody>
      </p:sp>
    </p:spTree>
    <p:extLst>
      <p:ext uri="{BB962C8B-B14F-4D97-AF65-F5344CB8AC3E}">
        <p14:creationId xmlns:p14="http://schemas.microsoft.com/office/powerpoint/2010/main" val="182244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מציין מיקום תוכן 3">
            <a:extLst>
              <a:ext uri="{FF2B5EF4-FFF2-40B4-BE49-F238E27FC236}">
                <a16:creationId xmlns:a16="http://schemas.microsoft.com/office/drawing/2014/main" id="{7E079F12-2735-45EF-BE80-469B14560F56}"/>
              </a:ext>
            </a:extLst>
          </p:cNvPr>
          <p:cNvPicPr>
            <a:picLocks noGrp="1"/>
          </p:cNvPicPr>
          <p:nvPr>
            <p:ph idx="1"/>
          </p:nvPr>
        </p:nvPicPr>
        <p:blipFill>
          <a:blip r:embed="rId3"/>
          <a:stretch>
            <a:fillRect/>
          </a:stretch>
        </p:blipFill>
        <p:spPr>
          <a:xfrm>
            <a:off x="643467" y="1002622"/>
            <a:ext cx="10905066" cy="4852755"/>
          </a:xfrm>
          <a:prstGeom prst="rect">
            <a:avLst/>
          </a:prstGeom>
        </p:spPr>
      </p:pic>
    </p:spTree>
    <p:extLst>
      <p:ext uri="{BB962C8B-B14F-4D97-AF65-F5344CB8AC3E}">
        <p14:creationId xmlns:p14="http://schemas.microsoft.com/office/powerpoint/2010/main" val="741174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5C8B7BB5-34CD-4E80-925D-502DC7C36CFE}"/>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Monitoring Metrics: Search Latency</a:t>
            </a:r>
            <a:endParaRPr lang="he-IL">
              <a:solidFill>
                <a:srgbClr val="FFFFFF"/>
              </a:solidFill>
            </a:endParaRPr>
          </a:p>
        </p:txBody>
      </p:sp>
      <p:sp>
        <p:nvSpPr>
          <p:cNvPr id="3" name="מציין מיקום תוכן 2">
            <a:extLst>
              <a:ext uri="{FF2B5EF4-FFF2-40B4-BE49-F238E27FC236}">
                <a16:creationId xmlns:a16="http://schemas.microsoft.com/office/drawing/2014/main" id="{FC1A6CC2-DD97-451F-8683-DD998A8A2305}"/>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הגדרה: </a:t>
            </a:r>
            <a:r>
              <a:rPr lang="en-US" sz="2400">
                <a:solidFill>
                  <a:srgbClr val="000000"/>
                </a:solidFill>
                <a:highlight>
                  <a:srgbClr val="FFFF00"/>
                </a:highlight>
              </a:rPr>
              <a:t>search latency</a:t>
            </a:r>
            <a:r>
              <a:rPr lang="he-IL" sz="2400">
                <a:solidFill>
                  <a:srgbClr val="000000"/>
                </a:solidFill>
                <a:highlight>
                  <a:srgbClr val="FFFF00"/>
                </a:highlight>
              </a:rPr>
              <a:t> הוא זמן ההמתנה מרגע שהמשתמש הכניס מונח לחיפוש לצד הקליינט ועד הרגע שכל תוצאות החיפוש נופקו ללקוח כולל תמונות ותוכן מוטמע</a:t>
            </a:r>
            <a:r>
              <a:rPr lang="he-IL" sz="2400">
                <a:solidFill>
                  <a:srgbClr val="000000"/>
                </a:solidFill>
              </a:rPr>
              <a:t>.</a:t>
            </a:r>
          </a:p>
          <a:p>
            <a:pPr marL="0" indent="0">
              <a:buNone/>
            </a:pPr>
            <a:endParaRPr lang="he-IL" sz="2400">
              <a:solidFill>
                <a:srgbClr val="000000"/>
              </a:solidFill>
            </a:endParaRPr>
          </a:p>
          <a:p>
            <a:pPr marL="0" indent="0">
              <a:buNone/>
            </a:pPr>
            <a:r>
              <a:rPr lang="he-IL" sz="2400">
                <a:solidFill>
                  <a:srgbClr val="000000"/>
                </a:solidFill>
              </a:rPr>
              <a:t> במילים אחרות, הנוסחא לחישוב </a:t>
            </a:r>
            <a:r>
              <a:rPr lang="en-US" sz="2400">
                <a:solidFill>
                  <a:srgbClr val="000000"/>
                </a:solidFill>
              </a:rPr>
              <a:t>Rebuffer Rate</a:t>
            </a:r>
            <a:r>
              <a:rPr lang="he-IL" sz="2400">
                <a:solidFill>
                  <a:srgbClr val="000000"/>
                </a:solidFill>
              </a:rPr>
              <a:t> היא:</a:t>
            </a:r>
            <a:endParaRPr lang="en-US" sz="2400">
              <a:solidFill>
                <a:srgbClr val="000000"/>
              </a:solidFill>
            </a:endParaRPr>
          </a:p>
          <a:p>
            <a:pPr marL="0" indent="0">
              <a:buNone/>
            </a:pPr>
            <a:r>
              <a:rPr lang="he-IL" sz="2400">
                <a:solidFill>
                  <a:srgbClr val="000000"/>
                </a:solidFill>
              </a:rPr>
              <a:t> </a:t>
            </a:r>
            <a:r>
              <a:rPr lang="en-US" sz="2400">
                <a:solidFill>
                  <a:srgbClr val="000000"/>
                </a:solidFill>
              </a:rPr>
              <a:t>(Rebuffer Time) / (Rebuffer Time + Video Play Time).</a:t>
            </a:r>
          </a:p>
          <a:p>
            <a:pPr marL="0" indent="0">
              <a:buNone/>
            </a:pPr>
            <a:endParaRPr lang="he-IL" sz="2400">
              <a:solidFill>
                <a:srgbClr val="000000"/>
              </a:solidFill>
            </a:endParaRPr>
          </a:p>
          <a:p>
            <a:pPr marL="0" indent="0">
              <a:buNone/>
            </a:pPr>
            <a:endParaRPr lang="he-IL" sz="2400">
              <a:solidFill>
                <a:srgbClr val="000000"/>
              </a:solidFill>
            </a:endParaRPr>
          </a:p>
        </p:txBody>
      </p:sp>
    </p:spTree>
    <p:extLst>
      <p:ext uri="{BB962C8B-B14F-4D97-AF65-F5344CB8AC3E}">
        <p14:creationId xmlns:p14="http://schemas.microsoft.com/office/powerpoint/2010/main" val="155233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136E8002-52AC-479B-99CC-1B9307E41AD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rtl="0"/>
            <a:r>
              <a:rPr lang="en-US" sz="6000" b="1" u="sng" kern="1200">
                <a:solidFill>
                  <a:srgbClr val="FFFFFF"/>
                </a:solidFill>
                <a:latin typeface="+mj-lt"/>
                <a:ea typeface="+mj-ea"/>
                <a:cs typeface="+mj-cs"/>
              </a:rPr>
              <a:t>QUIC PERFORMANCE</a:t>
            </a: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175444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67D6DB40-504C-4966-8F24-4AFB116C0790}"/>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Experiment Setup</a:t>
            </a:r>
            <a:endParaRPr lang="he-IL">
              <a:solidFill>
                <a:srgbClr val="FFFFFF"/>
              </a:solidFill>
            </a:endParaRPr>
          </a:p>
        </p:txBody>
      </p:sp>
      <p:sp>
        <p:nvSpPr>
          <p:cNvPr id="3" name="מציין מיקום תוכן 2">
            <a:extLst>
              <a:ext uri="{FF2B5EF4-FFF2-40B4-BE49-F238E27FC236}">
                <a16:creationId xmlns:a16="http://schemas.microsoft.com/office/drawing/2014/main" id="{35B9C698-51AB-4210-B1FC-5CDCD8DF61D1}"/>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בפסקה זו מוסבר על הקבוצות שבניסוי (</a:t>
            </a:r>
            <a:r>
              <a:rPr lang="en-US" sz="2400">
                <a:solidFill>
                  <a:srgbClr val="000000"/>
                </a:solidFill>
              </a:rPr>
              <a:t>QUIC  </a:t>
            </a:r>
            <a:r>
              <a:rPr lang="he-IL" sz="2400">
                <a:solidFill>
                  <a:srgbClr val="000000"/>
                </a:solidFill>
              </a:rPr>
              <a:t>ו</a:t>
            </a:r>
            <a:r>
              <a:rPr lang="en-US" sz="2400">
                <a:solidFill>
                  <a:srgbClr val="000000"/>
                </a:solidFill>
              </a:rPr>
              <a:t>TLS\TCP</a:t>
            </a:r>
            <a:r>
              <a:rPr lang="he-IL" sz="2400">
                <a:solidFill>
                  <a:srgbClr val="000000"/>
                </a:solidFill>
              </a:rPr>
              <a:t> ) על כמות המדדים שנלקחה.</a:t>
            </a:r>
            <a:endParaRPr lang="en-US" sz="2400">
              <a:solidFill>
                <a:srgbClr val="000000"/>
              </a:solidFill>
            </a:endParaRPr>
          </a:p>
          <a:p>
            <a:pPr marL="0" indent="0">
              <a:buNone/>
            </a:pPr>
            <a:r>
              <a:rPr lang="he-IL" sz="2400">
                <a:solidFill>
                  <a:srgbClr val="000000"/>
                </a:solidFill>
              </a:rPr>
              <a:t>חשוב לציין שהניסוי בא לבדוק את המדדים של 2 הקבוצות בנושאים הבאים:</a:t>
            </a:r>
            <a:endParaRPr lang="en-US" sz="2400">
              <a:solidFill>
                <a:srgbClr val="000000"/>
              </a:solidFill>
            </a:endParaRPr>
          </a:p>
          <a:p>
            <a:r>
              <a:rPr lang="en-US" sz="2400">
                <a:solidFill>
                  <a:srgbClr val="000000"/>
                </a:solidFill>
              </a:rPr>
              <a:t>Search latency, Video playback latency, Video rebuffer rate</a:t>
            </a:r>
            <a:r>
              <a:rPr lang="he-IL" sz="2400">
                <a:solidFill>
                  <a:srgbClr val="000000"/>
                </a:solidFill>
              </a:rPr>
              <a:t>.</a:t>
            </a:r>
            <a:endParaRPr lang="en-US" sz="2400">
              <a:solidFill>
                <a:srgbClr val="000000"/>
              </a:solidFill>
            </a:endParaRPr>
          </a:p>
          <a:p>
            <a:pPr marL="0" indent="0">
              <a:buNone/>
            </a:pPr>
            <a:endParaRPr lang="he-IL" sz="2400">
              <a:solidFill>
                <a:srgbClr val="000000"/>
              </a:solidFill>
            </a:endParaRPr>
          </a:p>
        </p:txBody>
      </p:sp>
    </p:spTree>
    <p:extLst>
      <p:ext uri="{BB962C8B-B14F-4D97-AF65-F5344CB8AC3E}">
        <p14:creationId xmlns:p14="http://schemas.microsoft.com/office/powerpoint/2010/main" val="270205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1D6B19-6B70-4DD6-B9F4-CCA8E0ADE560}"/>
              </a:ext>
            </a:extLst>
          </p:cNvPr>
          <p:cNvSpPr>
            <a:spLocks noGrp="1"/>
          </p:cNvSpPr>
          <p:nvPr>
            <p:ph type="title"/>
          </p:nvPr>
        </p:nvSpPr>
        <p:spPr>
          <a:xfrm>
            <a:off x="1514292" y="513612"/>
            <a:ext cx="9894133" cy="1031216"/>
          </a:xfrm>
        </p:spPr>
        <p:txBody>
          <a:bodyPr anchor="b">
            <a:normAutofit/>
          </a:bodyPr>
          <a:lstStyle/>
          <a:p>
            <a:r>
              <a:rPr lang="en-US" b="1" u="sng" dirty="0"/>
              <a:t>Transport and Application Metrics</a:t>
            </a:r>
            <a:endParaRPr lang="he-IL" dirty="0"/>
          </a:p>
        </p:txBody>
      </p:sp>
      <p:pic>
        <p:nvPicPr>
          <p:cNvPr id="8" name="מציין מיקום תוכן 4">
            <a:extLst>
              <a:ext uri="{FF2B5EF4-FFF2-40B4-BE49-F238E27FC236}">
                <a16:creationId xmlns:a16="http://schemas.microsoft.com/office/drawing/2014/main" id="{C53D44B0-4FC5-448A-9569-788063D4E886}"/>
              </a:ext>
            </a:extLst>
          </p:cNvPr>
          <p:cNvPicPr>
            <a:picLocks/>
          </p:cNvPicPr>
          <p:nvPr/>
        </p:nvPicPr>
        <p:blipFill>
          <a:blip r:embed="rId3"/>
          <a:stretch>
            <a:fillRect/>
          </a:stretch>
        </p:blipFill>
        <p:spPr>
          <a:xfrm>
            <a:off x="1514293" y="2952948"/>
            <a:ext cx="5069382" cy="2027753"/>
          </a:xfrm>
          <a:prstGeom prst="rect">
            <a:avLst/>
          </a:prstGeom>
        </p:spPr>
      </p:pic>
      <p:sp>
        <p:nvSpPr>
          <p:cNvPr id="13"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5"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B1FCD4A0-054E-495D-AE84-8EC971392246}"/>
              </a:ext>
            </a:extLst>
          </p:cNvPr>
          <p:cNvSpPr>
            <a:spLocks noGrp="1"/>
          </p:cNvSpPr>
          <p:nvPr>
            <p:ph idx="1"/>
          </p:nvPr>
        </p:nvSpPr>
        <p:spPr>
          <a:xfrm>
            <a:off x="7553195" y="1884045"/>
            <a:ext cx="4434213" cy="4303813"/>
          </a:xfrm>
        </p:spPr>
        <p:txBody>
          <a:bodyPr anchor="ctr">
            <a:normAutofit/>
          </a:bodyPr>
          <a:lstStyle/>
          <a:p>
            <a:pPr marL="0" indent="0">
              <a:buNone/>
            </a:pPr>
            <a:r>
              <a:rPr lang="he-IL" dirty="0"/>
              <a:t>בתמונה ניתן לראות כי זמני </a:t>
            </a:r>
            <a:r>
              <a:rPr lang="en-US" dirty="0"/>
              <a:t>handshake</a:t>
            </a:r>
            <a:r>
              <a:rPr lang="he-IL" dirty="0"/>
              <a:t> של </a:t>
            </a:r>
            <a:r>
              <a:rPr lang="en-US" dirty="0"/>
              <a:t>TLS\TCP</a:t>
            </a:r>
            <a:r>
              <a:rPr lang="he-IL" dirty="0"/>
              <a:t> גדלים בצורה לינארית לעומת </a:t>
            </a:r>
            <a:r>
              <a:rPr lang="en-US" dirty="0"/>
              <a:t>QUIC</a:t>
            </a:r>
            <a:r>
              <a:rPr lang="he-IL" dirty="0"/>
              <a:t> שנשאר שטוח (ב </a:t>
            </a:r>
            <a:r>
              <a:rPr lang="en-US" dirty="0"/>
              <a:t>0-RTT</a:t>
            </a:r>
            <a:r>
              <a:rPr lang="he-IL" dirty="0"/>
              <a:t> שמהווה 88% מסך כל ה</a:t>
            </a:r>
            <a:r>
              <a:rPr lang="en-US" dirty="0"/>
              <a:t>handshake</a:t>
            </a:r>
            <a:r>
              <a:rPr lang="he-IL" dirty="0"/>
              <a:t> המתבצעות ב</a:t>
            </a:r>
            <a:r>
              <a:rPr lang="en-US" dirty="0"/>
              <a:t>QUIC</a:t>
            </a:r>
            <a:r>
              <a:rPr lang="he-IL" dirty="0"/>
              <a:t>, וגם מה שלא מצליח להתבצע ב</a:t>
            </a:r>
            <a:r>
              <a:rPr lang="en-US" dirty="0"/>
              <a:t>0-RTT</a:t>
            </a:r>
            <a:r>
              <a:rPr lang="he-IL" dirty="0"/>
              <a:t> מתבצע מהר יותר מ</a:t>
            </a:r>
            <a:r>
              <a:rPr lang="en-US" dirty="0"/>
              <a:t>TLS/TCP</a:t>
            </a:r>
            <a:r>
              <a:rPr lang="he-IL" dirty="0"/>
              <a:t>).</a:t>
            </a:r>
            <a:endParaRPr lang="en-US" dirty="0"/>
          </a:p>
          <a:p>
            <a:pPr marL="0" indent="0">
              <a:buNone/>
            </a:pPr>
            <a:endParaRPr lang="en-US" sz="2400" dirty="0"/>
          </a:p>
        </p:txBody>
      </p:sp>
    </p:spTree>
    <p:extLst>
      <p:ext uri="{BB962C8B-B14F-4D97-AF65-F5344CB8AC3E}">
        <p14:creationId xmlns:p14="http://schemas.microsoft.com/office/powerpoint/2010/main" val="2972043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C38440-F6C0-485C-B9EC-AAD5A8E445A2}"/>
              </a:ext>
            </a:extLst>
          </p:cNvPr>
          <p:cNvSpPr>
            <a:spLocks noGrp="1"/>
          </p:cNvSpPr>
          <p:nvPr>
            <p:ph type="title"/>
          </p:nvPr>
        </p:nvSpPr>
        <p:spPr>
          <a:xfrm>
            <a:off x="838200" y="365125"/>
            <a:ext cx="10515600" cy="1325563"/>
          </a:xfrm>
        </p:spPr>
        <p:txBody>
          <a:bodyPr/>
          <a:lstStyle/>
          <a:p>
            <a:r>
              <a:rPr lang="en-US" b="1" u="sng"/>
              <a:t>Search Latency</a:t>
            </a:r>
            <a:endParaRPr lang="he-IL" dirty="0"/>
          </a:p>
        </p:txBody>
      </p:sp>
      <p:pic>
        <p:nvPicPr>
          <p:cNvPr id="4" name="מציין מיקום תוכן 3">
            <a:extLst>
              <a:ext uri="{FF2B5EF4-FFF2-40B4-BE49-F238E27FC236}">
                <a16:creationId xmlns:a16="http://schemas.microsoft.com/office/drawing/2014/main" id="{89323C2C-0F91-4BEE-8F1D-FFC7C8212CC4}"/>
              </a:ext>
            </a:extLst>
          </p:cNvPr>
          <p:cNvPicPr>
            <a:picLocks noGrp="1"/>
          </p:cNvPicPr>
          <p:nvPr>
            <p:ph idx="1"/>
          </p:nvPr>
        </p:nvPicPr>
        <p:blipFill>
          <a:blip r:embed="rId3"/>
          <a:stretch>
            <a:fillRect/>
          </a:stretch>
        </p:blipFill>
        <p:spPr>
          <a:xfrm>
            <a:off x="538619" y="1402915"/>
            <a:ext cx="10815181" cy="5089960"/>
          </a:xfrm>
          <a:prstGeom prst="rect">
            <a:avLst/>
          </a:prstGeom>
        </p:spPr>
      </p:pic>
    </p:spTree>
    <p:extLst>
      <p:ext uri="{BB962C8B-B14F-4D97-AF65-F5344CB8AC3E}">
        <p14:creationId xmlns:p14="http://schemas.microsoft.com/office/powerpoint/2010/main" val="2729953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FAB03779-CDA2-4285-B170-86D8FE4A9286}"/>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Video Latency</a:t>
            </a:r>
            <a:endParaRPr lang="he-IL">
              <a:solidFill>
                <a:srgbClr val="FFFFFF"/>
              </a:solidFill>
            </a:endParaRPr>
          </a:p>
        </p:txBody>
      </p:sp>
      <p:sp>
        <p:nvSpPr>
          <p:cNvPr id="3" name="מציין מיקום תוכן 2">
            <a:extLst>
              <a:ext uri="{FF2B5EF4-FFF2-40B4-BE49-F238E27FC236}">
                <a16:creationId xmlns:a16="http://schemas.microsoft.com/office/drawing/2014/main" id="{35DC2445-D6BC-4877-9794-292D165CAF17}"/>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הגדרה: </a:t>
            </a:r>
            <a:r>
              <a:rPr lang="en-US" sz="2400">
                <a:solidFill>
                  <a:srgbClr val="000000"/>
                </a:solidFill>
                <a:highlight>
                  <a:srgbClr val="FFFF00"/>
                </a:highlight>
              </a:rPr>
              <a:t>video latency</a:t>
            </a:r>
            <a:r>
              <a:rPr lang="he-IL" sz="2400">
                <a:solidFill>
                  <a:srgbClr val="000000"/>
                </a:solidFill>
                <a:highlight>
                  <a:srgbClr val="FFFF00"/>
                </a:highlight>
              </a:rPr>
              <a:t> עבור </a:t>
            </a:r>
            <a:r>
              <a:rPr lang="en-US" sz="2400">
                <a:solidFill>
                  <a:srgbClr val="000000"/>
                </a:solidFill>
                <a:highlight>
                  <a:srgbClr val="FFFF00"/>
                </a:highlight>
              </a:rPr>
              <a:t>video playback</a:t>
            </a:r>
            <a:r>
              <a:rPr lang="he-IL" sz="2400">
                <a:solidFill>
                  <a:srgbClr val="000000"/>
                </a:solidFill>
                <a:highlight>
                  <a:srgbClr val="FFFF00"/>
                </a:highlight>
              </a:rPr>
              <a:t> נמדד מהרגע שהמשתמש לחץ על </a:t>
            </a:r>
            <a:r>
              <a:rPr lang="en-US" sz="2400">
                <a:solidFill>
                  <a:srgbClr val="000000"/>
                </a:solidFill>
                <a:highlight>
                  <a:srgbClr val="FFFF00"/>
                </a:highlight>
              </a:rPr>
              <a:t>PLAY</a:t>
            </a:r>
            <a:r>
              <a:rPr lang="he-IL" sz="2400">
                <a:solidFill>
                  <a:srgbClr val="000000"/>
                </a:solidFill>
                <a:highlight>
                  <a:srgbClr val="FFFF00"/>
                </a:highlight>
              </a:rPr>
              <a:t> ועד שהווידאו התחיל לפעול.</a:t>
            </a:r>
          </a:p>
          <a:p>
            <a:pPr marL="0" indent="0">
              <a:buNone/>
            </a:pPr>
            <a:endParaRPr lang="he-IL" sz="2400">
              <a:solidFill>
                <a:srgbClr val="000000"/>
              </a:solidFill>
              <a:highlight>
                <a:srgbClr val="FFFF00"/>
              </a:highlight>
            </a:endParaRPr>
          </a:p>
        </p:txBody>
      </p:sp>
    </p:spTree>
    <p:extLst>
      <p:ext uri="{BB962C8B-B14F-4D97-AF65-F5344CB8AC3E}">
        <p14:creationId xmlns:p14="http://schemas.microsoft.com/office/powerpoint/2010/main" val="286749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E4F544F5-D54A-409B-B039-6937B9554AA5}"/>
              </a:ext>
            </a:extLst>
          </p:cNvPr>
          <p:cNvPicPr>
            <a:picLocks noGrp="1" noChangeAspect="1"/>
          </p:cNvPicPr>
          <p:nvPr>
            <p:ph idx="1"/>
          </p:nvPr>
        </p:nvPicPr>
        <p:blipFill>
          <a:blip r:embed="rId3"/>
          <a:stretch>
            <a:fillRect/>
          </a:stretch>
        </p:blipFill>
        <p:spPr>
          <a:xfrm>
            <a:off x="7553425" y="424717"/>
            <a:ext cx="3995572" cy="5752246"/>
          </a:xfrm>
          <a:prstGeom prst="rect">
            <a:avLst/>
          </a:prstGeom>
        </p:spPr>
      </p:pic>
      <p:pic>
        <p:nvPicPr>
          <p:cNvPr id="5" name="תמונה 4">
            <a:extLst>
              <a:ext uri="{FF2B5EF4-FFF2-40B4-BE49-F238E27FC236}">
                <a16:creationId xmlns:a16="http://schemas.microsoft.com/office/drawing/2014/main" id="{DBD76736-722C-4C98-A5B1-151A1CB8CD13}"/>
              </a:ext>
            </a:extLst>
          </p:cNvPr>
          <p:cNvPicPr/>
          <p:nvPr/>
        </p:nvPicPr>
        <p:blipFill>
          <a:blip r:embed="rId4"/>
          <a:stretch>
            <a:fillRect/>
          </a:stretch>
        </p:blipFill>
        <p:spPr>
          <a:xfrm>
            <a:off x="421114" y="258245"/>
            <a:ext cx="6643565" cy="5918718"/>
          </a:xfrm>
          <a:prstGeom prst="rect">
            <a:avLst/>
          </a:prstGeom>
        </p:spPr>
      </p:pic>
    </p:spTree>
    <p:extLst>
      <p:ext uri="{BB962C8B-B14F-4D97-AF65-F5344CB8AC3E}">
        <p14:creationId xmlns:p14="http://schemas.microsoft.com/office/powerpoint/2010/main" val="367078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E90EBE6A-A07F-47D5-B2B3-73ABCE0C099C}"/>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Video Rebuffer Rate</a:t>
            </a:r>
            <a:endParaRPr lang="he-IL">
              <a:solidFill>
                <a:srgbClr val="FFFFFF"/>
              </a:solidFill>
            </a:endParaRPr>
          </a:p>
        </p:txBody>
      </p:sp>
      <p:sp>
        <p:nvSpPr>
          <p:cNvPr id="3" name="מציין מיקום תוכן 2">
            <a:extLst>
              <a:ext uri="{FF2B5EF4-FFF2-40B4-BE49-F238E27FC236}">
                <a16:creationId xmlns:a16="http://schemas.microsoft.com/office/drawing/2014/main" id="{46F0E6E4-2946-4247-BA8B-D8FA5D2A18DF}"/>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הגדרה: </a:t>
            </a:r>
            <a:r>
              <a:rPr lang="en-US" sz="2400">
                <a:solidFill>
                  <a:srgbClr val="000000"/>
                </a:solidFill>
                <a:highlight>
                  <a:srgbClr val="FFFF00"/>
                </a:highlight>
              </a:rPr>
              <a:t>Video Rebuffer Rate</a:t>
            </a:r>
            <a:r>
              <a:rPr lang="he-IL" sz="2400">
                <a:solidFill>
                  <a:srgbClr val="000000"/>
                </a:solidFill>
                <a:highlight>
                  <a:srgbClr val="FFFF00"/>
                </a:highlight>
              </a:rPr>
              <a:t> הוא אחוז הזמן שהוידאו עוצר במהלך הפעלתו על מנת לטעון </a:t>
            </a:r>
            <a:r>
              <a:rPr lang="en-US" sz="2400">
                <a:solidFill>
                  <a:srgbClr val="000000"/>
                </a:solidFill>
                <a:highlight>
                  <a:srgbClr val="FFFF00"/>
                </a:highlight>
              </a:rPr>
              <a:t>DATA</a:t>
            </a:r>
            <a:r>
              <a:rPr lang="he-IL" sz="2400">
                <a:solidFill>
                  <a:srgbClr val="000000"/>
                </a:solidFill>
                <a:highlight>
                  <a:srgbClr val="FFFF00"/>
                </a:highlight>
              </a:rPr>
              <a:t>, מנורמל לפי זמן הצפייה של הוידאו. (זמן הצפייה של הוידאו כולל זמן עצירה לטעינה מחדש)</a:t>
            </a:r>
            <a:endParaRPr lang="en-US" sz="2400">
              <a:solidFill>
                <a:srgbClr val="000000"/>
              </a:solidFill>
              <a:highlight>
                <a:srgbClr val="FFFF00"/>
              </a:highlight>
            </a:endParaRPr>
          </a:p>
          <a:p>
            <a:pPr marL="0" indent="0">
              <a:buNone/>
            </a:pPr>
            <a:endParaRPr lang="he-IL" sz="2400">
              <a:solidFill>
                <a:srgbClr val="000000"/>
              </a:solidFill>
            </a:endParaRPr>
          </a:p>
        </p:txBody>
      </p:sp>
    </p:spTree>
    <p:extLst>
      <p:ext uri="{BB962C8B-B14F-4D97-AF65-F5344CB8AC3E}">
        <p14:creationId xmlns:p14="http://schemas.microsoft.com/office/powerpoint/2010/main" val="235490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9CACABFA-D1CA-4E96-809E-1C6AD9C930C9}"/>
              </a:ext>
            </a:extLst>
          </p:cNvPr>
          <p:cNvPicPr>
            <a:picLocks noGrp="1"/>
          </p:cNvPicPr>
          <p:nvPr>
            <p:ph idx="1"/>
          </p:nvPr>
        </p:nvPicPr>
        <p:blipFill>
          <a:blip r:embed="rId3"/>
          <a:stretch>
            <a:fillRect/>
          </a:stretch>
        </p:blipFill>
        <p:spPr>
          <a:xfrm>
            <a:off x="643467" y="730552"/>
            <a:ext cx="10905066" cy="5396894"/>
          </a:xfrm>
          <a:prstGeom prst="rect">
            <a:avLst/>
          </a:prstGeom>
        </p:spPr>
      </p:pic>
    </p:spTree>
    <p:extLst>
      <p:ext uri="{BB962C8B-B14F-4D97-AF65-F5344CB8AC3E}">
        <p14:creationId xmlns:p14="http://schemas.microsoft.com/office/powerpoint/2010/main" val="303727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BC988EF0-B53A-4249-8224-FBCCF35B8109}"/>
              </a:ext>
            </a:extLst>
          </p:cNvPr>
          <p:cNvSpPr>
            <a:spLocks noGrp="1"/>
          </p:cNvSpPr>
          <p:nvPr>
            <p:ph type="title"/>
          </p:nvPr>
        </p:nvSpPr>
        <p:spPr>
          <a:xfrm>
            <a:off x="640079" y="2053641"/>
            <a:ext cx="3669161" cy="2760098"/>
          </a:xfrm>
        </p:spPr>
        <p:txBody>
          <a:bodyPr>
            <a:normAutofit/>
          </a:bodyPr>
          <a:lstStyle/>
          <a:p>
            <a:r>
              <a:rPr lang="en-US">
                <a:solidFill>
                  <a:srgbClr val="FFFFFF"/>
                </a:solidFill>
              </a:rPr>
              <a:t>Protocol entrenchment</a:t>
            </a:r>
            <a:r>
              <a:rPr lang="he-IL">
                <a:solidFill>
                  <a:srgbClr val="FFFFFF"/>
                </a:solidFill>
              </a:rPr>
              <a:t> – שריון פרוטוקול</a:t>
            </a:r>
          </a:p>
        </p:txBody>
      </p:sp>
      <p:sp>
        <p:nvSpPr>
          <p:cNvPr id="3" name="מציין מיקום תוכן 2">
            <a:extLst>
              <a:ext uri="{FF2B5EF4-FFF2-40B4-BE49-F238E27FC236}">
                <a16:creationId xmlns:a16="http://schemas.microsoft.com/office/drawing/2014/main" id="{FED3093D-7489-4CA3-9C9D-0E01A17A7FA5}"/>
              </a:ext>
            </a:extLst>
          </p:cNvPr>
          <p:cNvSpPr>
            <a:spLocks noGrp="1"/>
          </p:cNvSpPr>
          <p:nvPr>
            <p:ph idx="1"/>
          </p:nvPr>
        </p:nvSpPr>
        <p:spPr>
          <a:xfrm>
            <a:off x="6090574" y="801866"/>
            <a:ext cx="5306084" cy="5230634"/>
          </a:xfrm>
        </p:spPr>
        <p:txBody>
          <a:bodyPr anchor="ctr">
            <a:normAutofit/>
          </a:bodyPr>
          <a:lstStyle/>
          <a:p>
            <a:pPr marL="0" indent="0">
              <a:buNone/>
            </a:pPr>
            <a:r>
              <a:rPr lang="he-IL" sz="2400" dirty="0">
                <a:solidFill>
                  <a:srgbClr val="000000"/>
                </a:solidFill>
              </a:rPr>
              <a:t>שינויים בפרוטוקול </a:t>
            </a:r>
            <a:r>
              <a:rPr lang="en-US" sz="2400" dirty="0">
                <a:solidFill>
                  <a:srgbClr val="000000"/>
                </a:solidFill>
              </a:rPr>
              <a:t>TCP</a:t>
            </a:r>
            <a:r>
              <a:rPr lang="he-IL" sz="2400" dirty="0">
                <a:solidFill>
                  <a:srgbClr val="000000"/>
                </a:solidFill>
              </a:rPr>
              <a:t> נהיו כמעט בלתי אפשריים לפריסה רחבה עקב כל הגורמים שתלויים בשינוי הפרוטוקול.</a:t>
            </a:r>
          </a:p>
          <a:p>
            <a:pPr marL="0" indent="0">
              <a:buNone/>
            </a:pPr>
            <a:r>
              <a:rPr lang="he-IL" sz="2400" dirty="0">
                <a:solidFill>
                  <a:srgbClr val="000000"/>
                </a:solidFill>
              </a:rPr>
              <a:t>דוגמת </a:t>
            </a:r>
            <a:r>
              <a:rPr lang="en-US" sz="2400" dirty="0">
                <a:solidFill>
                  <a:srgbClr val="000000"/>
                </a:solidFill>
              </a:rPr>
              <a:t>firewall</a:t>
            </a:r>
            <a:r>
              <a:rPr lang="he-IL" sz="2400" dirty="0">
                <a:solidFill>
                  <a:srgbClr val="000000"/>
                </a:solidFill>
              </a:rPr>
              <a:t> ושאר </a:t>
            </a:r>
            <a:r>
              <a:rPr lang="en-US" sz="2400" dirty="0">
                <a:solidFill>
                  <a:srgbClr val="000000"/>
                </a:solidFill>
              </a:rPr>
              <a:t>middleboxes</a:t>
            </a:r>
            <a:r>
              <a:rPr lang="he-IL" sz="2400" dirty="0">
                <a:solidFill>
                  <a:srgbClr val="000000"/>
                </a:solidFill>
              </a:rPr>
              <a:t>..</a:t>
            </a:r>
          </a:p>
        </p:txBody>
      </p:sp>
    </p:spTree>
    <p:extLst>
      <p:ext uri="{BB962C8B-B14F-4D97-AF65-F5344CB8AC3E}">
        <p14:creationId xmlns:p14="http://schemas.microsoft.com/office/powerpoint/2010/main" val="2740526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DBE3678D-3C0E-4B8D-9BF0-9E0A7BECF29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rtl="0"/>
            <a:r>
              <a:rPr lang="en-US" sz="5400" b="1" u="sng" kern="1200">
                <a:solidFill>
                  <a:srgbClr val="FFFFFF"/>
                </a:solidFill>
                <a:latin typeface="+mj-lt"/>
                <a:ea typeface="+mj-ea"/>
                <a:cs typeface="+mj-cs"/>
              </a:rPr>
              <a:t>Performance By Region </a:t>
            </a:r>
            <a:endParaRPr lang="en-US" sz="54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מציין מיקום תוכן 3">
            <a:extLst>
              <a:ext uri="{FF2B5EF4-FFF2-40B4-BE49-F238E27FC236}">
                <a16:creationId xmlns:a16="http://schemas.microsoft.com/office/drawing/2014/main" id="{4426D192-A3D5-44E8-81F7-DEB1643C7562}"/>
              </a:ext>
            </a:extLst>
          </p:cNvPr>
          <p:cNvPicPr>
            <a:picLocks noGrp="1" noChangeAspect="1"/>
          </p:cNvPicPr>
          <p:nvPr>
            <p:ph idx="1"/>
          </p:nvPr>
        </p:nvPicPr>
        <p:blipFill>
          <a:blip r:embed="rId3"/>
          <a:stretch>
            <a:fillRect/>
          </a:stretch>
        </p:blipFill>
        <p:spPr>
          <a:xfrm>
            <a:off x="320040" y="2310834"/>
            <a:ext cx="11496821" cy="4203679"/>
          </a:xfrm>
          <a:prstGeom prst="rect">
            <a:avLst/>
          </a:prstGeom>
        </p:spPr>
      </p:pic>
    </p:spTree>
    <p:extLst>
      <p:ext uri="{BB962C8B-B14F-4D97-AF65-F5344CB8AC3E}">
        <p14:creationId xmlns:p14="http://schemas.microsoft.com/office/powerpoint/2010/main" val="3554804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27960B66-578D-48EE-B61E-33C27ECF5892}"/>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rtl="0"/>
            <a:r>
              <a:rPr lang="en-US" sz="6000" b="1" u="sng" kern="1200">
                <a:solidFill>
                  <a:srgbClr val="FFFFFF"/>
                </a:solidFill>
                <a:latin typeface="+mj-lt"/>
                <a:ea typeface="+mj-ea"/>
                <a:cs typeface="+mj-cs"/>
              </a:rPr>
              <a:t>Server CPU Utilization</a:t>
            </a: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3131189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405A53E7-241D-42CB-926C-660A2D42B1BB}"/>
              </a:ext>
            </a:extLst>
          </p:cNvPr>
          <p:cNvSpPr>
            <a:spLocks noGrp="1"/>
          </p:cNvSpPr>
          <p:nvPr>
            <p:ph type="title"/>
          </p:nvPr>
        </p:nvSpPr>
        <p:spPr>
          <a:xfrm>
            <a:off x="640079" y="2053641"/>
            <a:ext cx="3669161" cy="2760098"/>
          </a:xfrm>
        </p:spPr>
        <p:txBody>
          <a:bodyPr>
            <a:normAutofit/>
          </a:bodyPr>
          <a:lstStyle/>
          <a:p>
            <a:r>
              <a:rPr lang="en-US" b="1" u="sng">
                <a:solidFill>
                  <a:srgbClr val="FFFFFF"/>
                </a:solidFill>
              </a:rPr>
              <a:t>Performance Limitations</a:t>
            </a:r>
            <a:endParaRPr lang="he-IL">
              <a:solidFill>
                <a:srgbClr val="FFFFFF"/>
              </a:solidFill>
            </a:endParaRPr>
          </a:p>
        </p:txBody>
      </p:sp>
      <p:sp>
        <p:nvSpPr>
          <p:cNvPr id="3" name="מציין מיקום תוכן 2">
            <a:extLst>
              <a:ext uri="{FF2B5EF4-FFF2-40B4-BE49-F238E27FC236}">
                <a16:creationId xmlns:a16="http://schemas.microsoft.com/office/drawing/2014/main" id="{0E948F1D-F07D-4233-AA6E-A9C8AB80D659}"/>
              </a:ext>
            </a:extLst>
          </p:cNvPr>
          <p:cNvSpPr>
            <a:spLocks noGrp="1"/>
          </p:cNvSpPr>
          <p:nvPr>
            <p:ph idx="1"/>
          </p:nvPr>
        </p:nvSpPr>
        <p:spPr>
          <a:xfrm>
            <a:off x="6090574" y="801866"/>
            <a:ext cx="5306084" cy="5230634"/>
          </a:xfrm>
        </p:spPr>
        <p:txBody>
          <a:bodyPr anchor="ctr">
            <a:normAutofit/>
          </a:bodyPr>
          <a:lstStyle/>
          <a:p>
            <a:r>
              <a:rPr lang="en-US" sz="2400" u="sng">
                <a:solidFill>
                  <a:srgbClr val="000000"/>
                </a:solidFill>
              </a:rPr>
              <a:t>Pre-warmed connections</a:t>
            </a:r>
            <a:r>
              <a:rPr lang="en-US" sz="2400">
                <a:solidFill>
                  <a:srgbClr val="000000"/>
                </a:solidFill>
              </a:rPr>
              <a:t> </a:t>
            </a:r>
            <a:endParaRPr lang="he-IL" sz="2400">
              <a:solidFill>
                <a:srgbClr val="000000"/>
              </a:solidFill>
            </a:endParaRPr>
          </a:p>
          <a:p>
            <a:r>
              <a:rPr lang="en-US" sz="2400" u="sng">
                <a:solidFill>
                  <a:srgbClr val="000000"/>
                </a:solidFill>
              </a:rPr>
              <a:t>High bandwidth, low-delay, low-loss networks</a:t>
            </a:r>
            <a:r>
              <a:rPr lang="en-US" sz="2400">
                <a:solidFill>
                  <a:srgbClr val="000000"/>
                </a:solidFill>
              </a:rPr>
              <a:t> </a:t>
            </a:r>
            <a:endParaRPr lang="he-IL" sz="2400">
              <a:solidFill>
                <a:srgbClr val="000000"/>
              </a:solidFill>
            </a:endParaRPr>
          </a:p>
          <a:p>
            <a:r>
              <a:rPr lang="en-US" sz="2400" u="sng">
                <a:solidFill>
                  <a:srgbClr val="000000"/>
                </a:solidFill>
              </a:rPr>
              <a:t>Mobile devices </a:t>
            </a:r>
            <a:endParaRPr lang="he-IL" sz="2400">
              <a:solidFill>
                <a:srgbClr val="000000"/>
              </a:solidFill>
            </a:endParaRPr>
          </a:p>
        </p:txBody>
      </p:sp>
    </p:spTree>
    <p:extLst>
      <p:ext uri="{BB962C8B-B14F-4D97-AF65-F5344CB8AC3E}">
        <p14:creationId xmlns:p14="http://schemas.microsoft.com/office/powerpoint/2010/main" val="61694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13D2E123-5D0D-47D2-80F4-29C84B7BA9E6}"/>
              </a:ext>
            </a:extLst>
          </p:cNvPr>
          <p:cNvSpPr>
            <a:spLocks noGrp="1"/>
          </p:cNvSpPr>
          <p:nvPr>
            <p:ph type="title"/>
          </p:nvPr>
        </p:nvSpPr>
        <p:spPr>
          <a:xfrm>
            <a:off x="640079" y="2053641"/>
            <a:ext cx="3669161" cy="2760098"/>
          </a:xfrm>
        </p:spPr>
        <p:txBody>
          <a:bodyPr>
            <a:normAutofit/>
          </a:bodyPr>
          <a:lstStyle/>
          <a:p>
            <a:r>
              <a:rPr lang="en-US" sz="4100">
                <a:solidFill>
                  <a:srgbClr val="FFFFFF"/>
                </a:solidFill>
              </a:rPr>
              <a:t>Implementation entrenchment</a:t>
            </a:r>
            <a:endParaRPr lang="he-IL" sz="4100">
              <a:solidFill>
                <a:srgbClr val="FFFFFF"/>
              </a:solidFill>
            </a:endParaRPr>
          </a:p>
        </p:txBody>
      </p:sp>
      <p:sp>
        <p:nvSpPr>
          <p:cNvPr id="3" name="מציין מיקום תוכן 2">
            <a:extLst>
              <a:ext uri="{FF2B5EF4-FFF2-40B4-BE49-F238E27FC236}">
                <a16:creationId xmlns:a16="http://schemas.microsoft.com/office/drawing/2014/main" id="{AE18195F-9614-4EAD-A7BC-7608D8536DA6}"/>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מכיוון שפרוטוקול </a:t>
            </a:r>
            <a:r>
              <a:rPr lang="en-US" sz="2400">
                <a:solidFill>
                  <a:srgbClr val="000000"/>
                </a:solidFill>
              </a:rPr>
              <a:t>TCP</a:t>
            </a:r>
            <a:r>
              <a:rPr lang="he-IL" sz="2400">
                <a:solidFill>
                  <a:srgbClr val="000000"/>
                </a:solidFill>
              </a:rPr>
              <a:t> מוטמע לרוב במערכת ההפעלה (</a:t>
            </a:r>
            <a:r>
              <a:rPr lang="en-US" sz="2400">
                <a:solidFill>
                  <a:srgbClr val="000000"/>
                </a:solidFill>
              </a:rPr>
              <a:t>OS kernel</a:t>
            </a:r>
            <a:r>
              <a:rPr lang="he-IL" sz="2400">
                <a:solidFill>
                  <a:srgbClr val="000000"/>
                </a:solidFill>
              </a:rPr>
              <a:t>), דחיפת שינויים תדרוש שדרוג של מערכת ההפעלה דבר אשר יגביל את מהירות הפריסה של הפרוטוקול.</a:t>
            </a:r>
          </a:p>
        </p:txBody>
      </p:sp>
    </p:spTree>
    <p:extLst>
      <p:ext uri="{BB962C8B-B14F-4D97-AF65-F5344CB8AC3E}">
        <p14:creationId xmlns:p14="http://schemas.microsoft.com/office/powerpoint/2010/main" val="337453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BC91D5B3-996D-49D7-922E-478AA04426CF}"/>
              </a:ext>
            </a:extLst>
          </p:cNvPr>
          <p:cNvSpPr>
            <a:spLocks noGrp="1"/>
          </p:cNvSpPr>
          <p:nvPr>
            <p:ph type="title"/>
          </p:nvPr>
        </p:nvSpPr>
        <p:spPr>
          <a:xfrm>
            <a:off x="640079" y="2053641"/>
            <a:ext cx="3669161" cy="2760098"/>
          </a:xfrm>
        </p:spPr>
        <p:txBody>
          <a:bodyPr>
            <a:normAutofit/>
          </a:bodyPr>
          <a:lstStyle/>
          <a:p>
            <a:r>
              <a:rPr lang="en-US">
                <a:solidFill>
                  <a:srgbClr val="FFFFFF"/>
                </a:solidFill>
              </a:rPr>
              <a:t>Handshake delay</a:t>
            </a:r>
            <a:endParaRPr lang="he-IL">
              <a:solidFill>
                <a:srgbClr val="FFFFFF"/>
              </a:solidFill>
            </a:endParaRPr>
          </a:p>
        </p:txBody>
      </p:sp>
      <p:sp>
        <p:nvSpPr>
          <p:cNvPr id="3" name="מציין מיקום תוכן 2">
            <a:extLst>
              <a:ext uri="{FF2B5EF4-FFF2-40B4-BE49-F238E27FC236}">
                <a16:creationId xmlns:a16="http://schemas.microsoft.com/office/drawing/2014/main" id="{DE6A53FB-601F-476B-9F1C-DB5DEF24ABBD}"/>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הזמן אותו אנו מקדישים ליצירת חיבור בין לקוח ושרת הוא גדול ואנו נרצה לשפר אותו. </a:t>
            </a:r>
          </a:p>
        </p:txBody>
      </p:sp>
    </p:spTree>
    <p:extLst>
      <p:ext uri="{BB962C8B-B14F-4D97-AF65-F5344CB8AC3E}">
        <p14:creationId xmlns:p14="http://schemas.microsoft.com/office/powerpoint/2010/main" val="339344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1EF137-6D8D-4A7B-8F6F-E5F42ADC9662}"/>
              </a:ext>
            </a:extLst>
          </p:cNvPr>
          <p:cNvSpPr>
            <a:spLocks noGrp="1"/>
          </p:cNvSpPr>
          <p:nvPr>
            <p:ph type="title"/>
          </p:nvPr>
        </p:nvSpPr>
        <p:spPr>
          <a:xfrm>
            <a:off x="838200" y="365125"/>
            <a:ext cx="10515600" cy="1325563"/>
          </a:xfrm>
        </p:spPr>
        <p:txBody>
          <a:bodyPr/>
          <a:lstStyle/>
          <a:p>
            <a:r>
              <a:rPr lang="en-US"/>
              <a:t>Head of Line Blocking Problem (HOLBP)</a:t>
            </a:r>
            <a:endParaRPr lang="he-IL" dirty="0"/>
          </a:p>
        </p:txBody>
      </p:sp>
      <p:pic>
        <p:nvPicPr>
          <p:cNvPr id="6" name="מציין מיקום תוכן 5">
            <a:extLst>
              <a:ext uri="{FF2B5EF4-FFF2-40B4-BE49-F238E27FC236}">
                <a16:creationId xmlns:a16="http://schemas.microsoft.com/office/drawing/2014/main" id="{6AAD0635-8199-44A1-8968-02FA0D8C9EF6}"/>
              </a:ext>
            </a:extLst>
          </p:cNvPr>
          <p:cNvPicPr>
            <a:picLocks noGrp="1" noChangeAspect="1"/>
          </p:cNvPicPr>
          <p:nvPr>
            <p:ph idx="1"/>
          </p:nvPr>
        </p:nvPicPr>
        <p:blipFill>
          <a:blip r:embed="rId3"/>
          <a:stretch>
            <a:fillRect/>
          </a:stretch>
        </p:blipFill>
        <p:spPr>
          <a:xfrm>
            <a:off x="1195714" y="1463293"/>
            <a:ext cx="9800572" cy="5076555"/>
          </a:xfrm>
          <a:prstGeom prst="rect">
            <a:avLst/>
          </a:prstGeom>
        </p:spPr>
      </p:pic>
    </p:spTree>
    <p:extLst>
      <p:ext uri="{BB962C8B-B14F-4D97-AF65-F5344CB8AC3E}">
        <p14:creationId xmlns:p14="http://schemas.microsoft.com/office/powerpoint/2010/main" val="249204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מציין מיקום תוכן 2">
            <a:extLst>
              <a:ext uri="{FF2B5EF4-FFF2-40B4-BE49-F238E27FC236}">
                <a16:creationId xmlns:a16="http://schemas.microsoft.com/office/drawing/2014/main" id="{8D394439-55F7-45C1-BD51-09862F9718FB}"/>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באופן כללי, על מנת לבצע שינויים ב</a:t>
            </a:r>
            <a:r>
              <a:rPr lang="en-US" sz="2400">
                <a:solidFill>
                  <a:srgbClr val="000000"/>
                </a:solidFill>
              </a:rPr>
              <a:t>TCP</a:t>
            </a:r>
            <a:r>
              <a:rPr lang="he-IL" sz="2400">
                <a:solidFill>
                  <a:srgbClr val="000000"/>
                </a:solidFill>
              </a:rPr>
              <a:t> יש לבצע שינויים בצד שרת וצד לקוח, כלומר גם בשרת וגם במערכות הפעלה (</a:t>
            </a:r>
            <a:r>
              <a:rPr lang="en-US" sz="2400">
                <a:solidFill>
                  <a:srgbClr val="000000"/>
                </a:solidFill>
              </a:rPr>
              <a:t>OS</a:t>
            </a:r>
            <a:r>
              <a:rPr lang="he-IL" sz="2400">
                <a:solidFill>
                  <a:srgbClr val="000000"/>
                </a:solidFill>
              </a:rPr>
              <a:t>) ולעיתים אף ב</a:t>
            </a:r>
            <a:r>
              <a:rPr lang="en-US" sz="2400">
                <a:solidFill>
                  <a:srgbClr val="000000"/>
                </a:solidFill>
              </a:rPr>
              <a:t>middleboxes</a:t>
            </a:r>
            <a:r>
              <a:rPr lang="he-IL" sz="2400">
                <a:solidFill>
                  <a:srgbClr val="000000"/>
                </a:solidFill>
              </a:rPr>
              <a:t>. ביצוע שינויים בשלושת הרכיבים הללו דורש תמריץ ותיאום בין מפתחי האפליקציות לספקי ה</a:t>
            </a:r>
            <a:r>
              <a:rPr lang="en-US" sz="2400">
                <a:solidFill>
                  <a:srgbClr val="000000"/>
                </a:solidFill>
              </a:rPr>
              <a:t>OS</a:t>
            </a:r>
            <a:r>
              <a:rPr lang="he-IL" sz="2400">
                <a:solidFill>
                  <a:srgbClr val="000000"/>
                </a:solidFill>
              </a:rPr>
              <a:t> וספקי ה</a:t>
            </a:r>
            <a:r>
              <a:rPr lang="en-US" sz="2400">
                <a:solidFill>
                  <a:srgbClr val="000000"/>
                </a:solidFill>
              </a:rPr>
              <a:t>middleboxes</a:t>
            </a:r>
            <a:r>
              <a:rPr lang="he-IL" sz="2400">
                <a:solidFill>
                  <a:srgbClr val="000000"/>
                </a:solidFill>
              </a:rPr>
              <a:t>.</a:t>
            </a:r>
            <a:endParaRPr lang="en-US" sz="2400">
              <a:solidFill>
                <a:srgbClr val="000000"/>
              </a:solidFill>
            </a:endParaRPr>
          </a:p>
          <a:p>
            <a:pPr marL="0" indent="0">
              <a:buNone/>
            </a:pPr>
            <a:r>
              <a:rPr lang="en-US" sz="2400">
                <a:solidFill>
                  <a:srgbClr val="000000"/>
                </a:solidFill>
              </a:rPr>
              <a:t> QUIC</a:t>
            </a:r>
            <a:r>
              <a:rPr lang="he-IL" sz="2400">
                <a:solidFill>
                  <a:srgbClr val="000000"/>
                </a:solidFill>
              </a:rPr>
              <a:t> לעומת זאת מצפין את תעבורת ה</a:t>
            </a:r>
            <a:r>
              <a:rPr lang="en-US" sz="2400">
                <a:solidFill>
                  <a:srgbClr val="000000"/>
                </a:solidFill>
              </a:rPr>
              <a:t>HEADER</a:t>
            </a:r>
            <a:r>
              <a:rPr lang="he-IL" sz="2400">
                <a:solidFill>
                  <a:srgbClr val="000000"/>
                </a:solidFill>
              </a:rPr>
              <a:t> ומבצע פונקציות תעבורה על שכבת ה</a:t>
            </a:r>
            <a:r>
              <a:rPr lang="en-US" sz="2400">
                <a:solidFill>
                  <a:srgbClr val="000000"/>
                </a:solidFill>
              </a:rPr>
              <a:t>UDP</a:t>
            </a:r>
            <a:r>
              <a:rPr lang="he-IL" sz="2400">
                <a:solidFill>
                  <a:srgbClr val="000000"/>
                </a:solidFill>
              </a:rPr>
              <a:t> וכך נמנע מלהסתמך על ספקים ומפעילי רשת ומעביר שליטה בפריסת התעבורה לאפליקציות.</a:t>
            </a:r>
          </a:p>
        </p:txBody>
      </p:sp>
    </p:spTree>
    <p:extLst>
      <p:ext uri="{BB962C8B-B14F-4D97-AF65-F5344CB8AC3E}">
        <p14:creationId xmlns:p14="http://schemas.microsoft.com/office/powerpoint/2010/main" val="2048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D41E2C5E-ADE3-4098-BD3D-EE79B19B131C}"/>
              </a:ext>
            </a:extLst>
          </p:cNvPr>
          <p:cNvSpPr>
            <a:spLocks noGrp="1"/>
          </p:cNvSpPr>
          <p:nvPr>
            <p:ph type="title"/>
          </p:nvPr>
        </p:nvSpPr>
        <p:spPr>
          <a:xfrm>
            <a:off x="640079" y="2053641"/>
            <a:ext cx="3669161" cy="2760098"/>
          </a:xfrm>
        </p:spPr>
        <p:txBody>
          <a:bodyPr>
            <a:normAutofit/>
          </a:bodyPr>
          <a:lstStyle/>
          <a:p>
            <a:r>
              <a:rPr lang="en-US" sz="3700" b="1" u="sng">
                <a:solidFill>
                  <a:srgbClr val="FFFFFF"/>
                </a:solidFill>
              </a:rPr>
              <a:t>QUIC DESIGN AND IMPLAMNTATION</a:t>
            </a:r>
            <a:endParaRPr lang="he-IL" sz="3700">
              <a:solidFill>
                <a:srgbClr val="FFFFFF"/>
              </a:solidFill>
            </a:endParaRPr>
          </a:p>
        </p:txBody>
      </p:sp>
      <p:sp>
        <p:nvSpPr>
          <p:cNvPr id="3" name="מציין מיקום תוכן 2">
            <a:extLst>
              <a:ext uri="{FF2B5EF4-FFF2-40B4-BE49-F238E27FC236}">
                <a16:creationId xmlns:a16="http://schemas.microsoft.com/office/drawing/2014/main" id="{8827E604-2AB5-4AE1-8B4E-AEF8E8232320}"/>
              </a:ext>
            </a:extLst>
          </p:cNvPr>
          <p:cNvSpPr>
            <a:spLocks noGrp="1"/>
          </p:cNvSpPr>
          <p:nvPr>
            <p:ph idx="1"/>
          </p:nvPr>
        </p:nvSpPr>
        <p:spPr>
          <a:xfrm>
            <a:off x="6090574" y="801866"/>
            <a:ext cx="5306084" cy="5230634"/>
          </a:xfrm>
        </p:spPr>
        <p:txBody>
          <a:bodyPr anchor="ctr">
            <a:normAutofit/>
          </a:bodyPr>
          <a:lstStyle/>
          <a:p>
            <a:pPr marL="0" indent="0">
              <a:buNone/>
            </a:pPr>
            <a:r>
              <a:rPr lang="he-IL" sz="2400">
                <a:solidFill>
                  <a:srgbClr val="000000"/>
                </a:solidFill>
              </a:rPr>
              <a:t>פרוטוקול </a:t>
            </a:r>
            <a:r>
              <a:rPr lang="en-US" sz="2400">
                <a:solidFill>
                  <a:srgbClr val="000000"/>
                </a:solidFill>
              </a:rPr>
              <a:t>QUIC</a:t>
            </a:r>
            <a:r>
              <a:rPr lang="he-IL" sz="2400">
                <a:solidFill>
                  <a:srgbClr val="000000"/>
                </a:solidFill>
              </a:rPr>
              <a:t> בא לטפל בכל הבעיות שהעלנו במוטיבציה.</a:t>
            </a:r>
            <a:endParaRPr lang="en-US" sz="2400">
              <a:solidFill>
                <a:srgbClr val="000000"/>
              </a:solidFill>
            </a:endParaRPr>
          </a:p>
          <a:p>
            <a:pPr marL="0" indent="0">
              <a:buNone/>
            </a:pPr>
            <a:r>
              <a:rPr lang="he-IL" sz="2400">
                <a:solidFill>
                  <a:srgbClr val="000000"/>
                </a:solidFill>
              </a:rPr>
              <a:t>כעת נראה כיצד הוא עושה זאת</a:t>
            </a:r>
          </a:p>
        </p:txBody>
      </p:sp>
    </p:spTree>
    <p:extLst>
      <p:ext uri="{BB962C8B-B14F-4D97-AF65-F5344CB8AC3E}">
        <p14:creationId xmlns:p14="http://schemas.microsoft.com/office/powerpoint/2010/main" val="87006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8EF43697-FDB0-4B65-AA74-65D7F5C89C3C}"/>
              </a:ext>
            </a:extLst>
          </p:cNvPr>
          <p:cNvSpPr>
            <a:spLocks noGrp="1"/>
          </p:cNvSpPr>
          <p:nvPr>
            <p:ph type="title"/>
          </p:nvPr>
        </p:nvSpPr>
        <p:spPr>
          <a:xfrm>
            <a:off x="6094105" y="802955"/>
            <a:ext cx="4977976" cy="1454051"/>
          </a:xfrm>
        </p:spPr>
        <p:txBody>
          <a:bodyPr>
            <a:normAutofit/>
          </a:bodyPr>
          <a:lstStyle/>
          <a:p>
            <a:r>
              <a:rPr lang="en-US" b="1">
                <a:solidFill>
                  <a:srgbClr val="000000"/>
                </a:solidFill>
              </a:rPr>
              <a:t>INITIAL HANDSHAKE</a:t>
            </a:r>
            <a:r>
              <a:rPr lang="en-US">
                <a:solidFill>
                  <a:srgbClr val="000000"/>
                </a:solidFill>
              </a:rPr>
              <a:t> </a:t>
            </a:r>
            <a:endParaRPr lang="he-IL">
              <a:solidFill>
                <a:srgbClr val="000000"/>
              </a:solidFill>
            </a:endParaRP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תמונה 3">
            <a:extLst>
              <a:ext uri="{FF2B5EF4-FFF2-40B4-BE49-F238E27FC236}">
                <a16:creationId xmlns:a16="http://schemas.microsoft.com/office/drawing/2014/main" id="{7501D7B7-AF4D-48F3-8927-500B8A5CD111}"/>
              </a:ext>
            </a:extLst>
          </p:cNvPr>
          <p:cNvPicPr>
            <a:picLocks noChangeAspect="1"/>
          </p:cNvPicPr>
          <p:nvPr/>
        </p:nvPicPr>
        <p:blipFill>
          <a:blip r:embed="rId4"/>
          <a:stretch>
            <a:fillRect/>
          </a:stretch>
        </p:blipFill>
        <p:spPr>
          <a:xfrm>
            <a:off x="91147" y="1700713"/>
            <a:ext cx="4611154" cy="3873369"/>
          </a:xfrm>
          <a:prstGeom prst="rect">
            <a:avLst/>
          </a:prstGeom>
        </p:spPr>
      </p:pic>
      <p:sp>
        <p:nvSpPr>
          <p:cNvPr id="3" name="מציין מיקום תוכן 2">
            <a:extLst>
              <a:ext uri="{FF2B5EF4-FFF2-40B4-BE49-F238E27FC236}">
                <a16:creationId xmlns:a16="http://schemas.microsoft.com/office/drawing/2014/main" id="{2067331A-9702-4566-A56C-13EE9E2D2ABC}"/>
              </a:ext>
            </a:extLst>
          </p:cNvPr>
          <p:cNvSpPr>
            <a:spLocks noGrp="1"/>
          </p:cNvSpPr>
          <p:nvPr>
            <p:ph idx="1"/>
          </p:nvPr>
        </p:nvSpPr>
        <p:spPr>
          <a:xfrm>
            <a:off x="6090574" y="2421682"/>
            <a:ext cx="4977578" cy="3639289"/>
          </a:xfrm>
        </p:spPr>
        <p:txBody>
          <a:bodyPr anchor="ctr">
            <a:normAutofit/>
          </a:bodyPr>
          <a:lstStyle/>
          <a:p>
            <a:pPr lvl="0"/>
            <a:r>
              <a:rPr lang="he-IL" sz="2000" dirty="0">
                <a:solidFill>
                  <a:srgbClr val="000000"/>
                </a:solidFill>
              </a:rPr>
              <a:t>הערך של </a:t>
            </a:r>
            <a:r>
              <a:rPr lang="he-IL" sz="2000" dirty="0" err="1">
                <a:solidFill>
                  <a:srgbClr val="000000"/>
                </a:solidFill>
              </a:rPr>
              <a:t>דיפי</a:t>
            </a:r>
            <a:r>
              <a:rPr lang="he-IL" sz="2000" dirty="0">
                <a:solidFill>
                  <a:srgbClr val="000000"/>
                </a:solidFill>
              </a:rPr>
              <a:t>-האלמן – הערך שעליו עושים מניפולציה כדי ליצור מפתח ייחודי. </a:t>
            </a:r>
            <a:endParaRPr lang="en-US" sz="2000" dirty="0">
              <a:solidFill>
                <a:srgbClr val="000000"/>
              </a:solidFill>
            </a:endParaRPr>
          </a:p>
          <a:p>
            <a:pPr lvl="0"/>
            <a:r>
              <a:rPr lang="he-IL" sz="2000" dirty="0">
                <a:solidFill>
                  <a:srgbClr val="000000"/>
                </a:solidFill>
              </a:rPr>
              <a:t>שרשרת אימות כדי לאמת את השרת</a:t>
            </a:r>
            <a:endParaRPr lang="en-US" sz="2000" dirty="0">
              <a:solidFill>
                <a:srgbClr val="000000"/>
              </a:solidFill>
            </a:endParaRPr>
          </a:p>
          <a:p>
            <a:pPr lvl="0"/>
            <a:r>
              <a:rPr lang="he-IL" sz="2000" dirty="0">
                <a:solidFill>
                  <a:srgbClr val="000000"/>
                </a:solidFill>
              </a:rPr>
              <a:t>חתימה מה</a:t>
            </a:r>
            <a:r>
              <a:rPr lang="en-US" sz="2000" dirty="0">
                <a:solidFill>
                  <a:srgbClr val="000000"/>
                </a:solidFill>
              </a:rPr>
              <a:t>leaf certificate </a:t>
            </a:r>
          </a:p>
          <a:p>
            <a:pPr lvl="0"/>
            <a:r>
              <a:rPr lang="en-US" sz="2000" dirty="0">
                <a:solidFill>
                  <a:srgbClr val="000000"/>
                </a:solidFill>
              </a:rPr>
              <a:t>A source address token</a:t>
            </a:r>
            <a:r>
              <a:rPr lang="he-IL" sz="2000" dirty="0">
                <a:solidFill>
                  <a:srgbClr val="000000"/>
                </a:solidFill>
              </a:rPr>
              <a:t> (מוצפן)</a:t>
            </a:r>
          </a:p>
        </p:txBody>
      </p:sp>
    </p:spTree>
    <p:extLst>
      <p:ext uri="{BB962C8B-B14F-4D97-AF65-F5344CB8AC3E}">
        <p14:creationId xmlns:p14="http://schemas.microsoft.com/office/powerpoint/2010/main" val="1934254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3280</Words>
  <Application>Microsoft Office PowerPoint</Application>
  <PresentationFormat>מסך רחב</PresentationFormat>
  <Paragraphs>167</Paragraphs>
  <Slides>32</Slides>
  <Notes>23</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32</vt:i4>
      </vt:variant>
    </vt:vector>
  </HeadingPairs>
  <TitlesOfParts>
    <vt:vector size="36" baseType="lpstr">
      <vt:lpstr>Arial</vt:lpstr>
      <vt:lpstr>Calibri</vt:lpstr>
      <vt:lpstr>Calibri Light</vt:lpstr>
      <vt:lpstr>ערכת נושא Office</vt:lpstr>
      <vt:lpstr>The QUIC Transport Protocol: Design and Internet-Scale Deployment</vt:lpstr>
      <vt:lpstr>מוטביצה- למה אנחנו צריכים את QUIC???</vt:lpstr>
      <vt:lpstr>Protocol entrenchment – שריון פרוטוקול</vt:lpstr>
      <vt:lpstr>Implementation entrenchment</vt:lpstr>
      <vt:lpstr>Handshake delay</vt:lpstr>
      <vt:lpstr>Head of Line Blocking Problem (HOLBP)</vt:lpstr>
      <vt:lpstr>מצגת של PowerPoint‏</vt:lpstr>
      <vt:lpstr>QUIC DESIGN AND IMPLAMNTATION</vt:lpstr>
      <vt:lpstr>INITIAL HANDSHAKE </vt:lpstr>
      <vt:lpstr>FINAL (AND REPEAT) HANDSHAKE</vt:lpstr>
      <vt:lpstr>VERSION NEGOTIATION </vt:lpstr>
      <vt:lpstr>Stream Multiplexing</vt:lpstr>
      <vt:lpstr>Authentication and Encryption</vt:lpstr>
      <vt:lpstr>Loss Recovery</vt:lpstr>
      <vt:lpstr>Flow Control</vt:lpstr>
      <vt:lpstr>QUIC Discovery for HTTPS</vt:lpstr>
      <vt:lpstr>EXPERIMENTATION FRAMEWORK</vt:lpstr>
      <vt:lpstr>INTERNET-SCALE DEPLOYMENT</vt:lpstr>
      <vt:lpstr>The Road to Deployment </vt:lpstr>
      <vt:lpstr>מצגת של PowerPoint‏</vt:lpstr>
      <vt:lpstr>Monitoring Metrics: Search Latency</vt:lpstr>
      <vt:lpstr>QUIC PERFORMANCE</vt:lpstr>
      <vt:lpstr>Experiment Setup</vt:lpstr>
      <vt:lpstr>Transport and Application Metrics</vt:lpstr>
      <vt:lpstr>Search Latency</vt:lpstr>
      <vt:lpstr>Video Latency</vt:lpstr>
      <vt:lpstr>מצגת של PowerPoint‏</vt:lpstr>
      <vt:lpstr>Video Rebuffer Rate</vt:lpstr>
      <vt:lpstr>מצגת של PowerPoint‏</vt:lpstr>
      <vt:lpstr>Performance By Region </vt:lpstr>
      <vt:lpstr>Server CPU Utilization</vt:lpstr>
      <vt:lpstr>Performance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QUIC Transport Protocol: Design and Internet-Scale Deployment</dc:title>
  <dc:creator>Ori</dc:creator>
  <cp:lastModifiedBy>Ori</cp:lastModifiedBy>
  <cp:revision>5</cp:revision>
  <dcterms:created xsi:type="dcterms:W3CDTF">2019-03-24T17:42:08Z</dcterms:created>
  <dcterms:modified xsi:type="dcterms:W3CDTF">2019-03-25T16:47:07Z</dcterms:modified>
</cp:coreProperties>
</file>