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7AB-8566-408C-86D2-DC5708EF4B9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DE19-661C-4D5E-92DB-3424AFDB3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0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7AB-8566-408C-86D2-DC5708EF4B9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DE19-661C-4D5E-92DB-3424AFDB3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7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7AB-8566-408C-86D2-DC5708EF4B9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DE19-661C-4D5E-92DB-3424AFDB3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7AB-8566-408C-86D2-DC5708EF4B9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DE19-661C-4D5E-92DB-3424AFDB3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2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7AB-8566-408C-86D2-DC5708EF4B9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DE19-661C-4D5E-92DB-3424AFDB3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0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7AB-8566-408C-86D2-DC5708EF4B9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DE19-661C-4D5E-92DB-3424AFDB3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3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7AB-8566-408C-86D2-DC5708EF4B9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DE19-661C-4D5E-92DB-3424AFDB3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3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7AB-8566-408C-86D2-DC5708EF4B9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DE19-661C-4D5E-92DB-3424AFDB3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4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7AB-8566-408C-86D2-DC5708EF4B9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DE19-661C-4D5E-92DB-3424AFDB3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7AB-8566-408C-86D2-DC5708EF4B9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DE19-661C-4D5E-92DB-3424AFDB3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3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7AB-8566-408C-86D2-DC5708EF4B9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DE19-661C-4D5E-92DB-3424AFDB3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67AB-8566-408C-86D2-DC5708EF4B9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2DE19-661C-4D5E-92DB-3424AFDB3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610100" y="508002"/>
            <a:ext cx="3073400" cy="1155699"/>
            <a:chOff x="2844800" y="660400"/>
            <a:chExt cx="3073400" cy="1155699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660400"/>
              <a:ext cx="3073400" cy="11556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38499" y="800100"/>
              <a:ext cx="24288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 Age &gt;= 18 and at least one epilepsy DX</a:t>
              </a:r>
            </a:p>
            <a:p>
              <a:r>
                <a:rPr lang="en-GB" dirty="0"/>
                <a:t> </a:t>
              </a:r>
              <a:r>
                <a:rPr lang="en-GB" dirty="0" smtClean="0"/>
                <a:t>n = </a:t>
              </a:r>
              <a:r>
                <a:rPr lang="en-US" dirty="0" smtClean="0"/>
                <a:t>5 327 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10100" y="2186295"/>
            <a:ext cx="3073400" cy="1155699"/>
            <a:chOff x="2844800" y="660400"/>
            <a:chExt cx="3073400" cy="1155699"/>
          </a:xfrm>
        </p:grpSpPr>
        <p:sp>
          <p:nvSpPr>
            <p:cNvPr id="10" name="Rounded Rectangle 9"/>
            <p:cNvSpPr/>
            <p:nvPr/>
          </p:nvSpPr>
          <p:spPr>
            <a:xfrm>
              <a:off x="2844800" y="660400"/>
              <a:ext cx="3073400" cy="11556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8499" y="800100"/>
              <a:ext cx="2428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At least one ASM usage</a:t>
              </a:r>
            </a:p>
            <a:p>
              <a:r>
                <a:rPr lang="en-GB" dirty="0" smtClean="0"/>
                <a:t>n = 4 089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3898" y="1365484"/>
            <a:ext cx="3073400" cy="1155699"/>
            <a:chOff x="2844800" y="660400"/>
            <a:chExt cx="3073400" cy="1155699"/>
          </a:xfrm>
          <a:solidFill>
            <a:schemeClr val="bg1">
              <a:lumMod val="65000"/>
            </a:schemeClr>
          </a:solidFill>
        </p:grpSpPr>
        <p:sp>
          <p:nvSpPr>
            <p:cNvPr id="13" name="Rounded Rectangle 12"/>
            <p:cNvSpPr/>
            <p:nvPr/>
          </p:nvSpPr>
          <p:spPr>
            <a:xfrm>
              <a:off x="2844800" y="660400"/>
              <a:ext cx="3073400" cy="115569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8499" y="800100"/>
              <a:ext cx="242887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No ASM usage</a:t>
              </a:r>
            </a:p>
            <a:p>
              <a:r>
                <a:rPr lang="en-GB" dirty="0" smtClean="0"/>
                <a:t>n = 1 238 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10100" y="3684895"/>
            <a:ext cx="3073400" cy="1216918"/>
            <a:chOff x="2844800" y="660400"/>
            <a:chExt cx="3073400" cy="1216918"/>
          </a:xfrm>
        </p:grpSpPr>
        <p:sp>
          <p:nvSpPr>
            <p:cNvPr id="16" name="Rounded Rectangle 15"/>
            <p:cNvSpPr/>
            <p:nvPr/>
          </p:nvSpPr>
          <p:spPr>
            <a:xfrm>
              <a:off x="2844800" y="660400"/>
              <a:ext cx="3073400" cy="11556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38499" y="800100"/>
              <a:ext cx="24288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ASM Index Date</a:t>
              </a:r>
            </a:p>
            <a:p>
              <a:r>
                <a:rPr lang="en-GB" sz="1600" dirty="0" smtClean="0"/>
                <a:t>First usage of ASM with &gt;=1 year history </a:t>
              </a:r>
            </a:p>
            <a:p>
              <a:r>
                <a:rPr lang="en-GB" sz="1600" dirty="0" smtClean="0"/>
                <a:t>n = 2700</a:t>
              </a:r>
              <a:endParaRPr lang="en-US" sz="16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68350" y="2883162"/>
            <a:ext cx="3028949" cy="1155699"/>
            <a:chOff x="2844800" y="660400"/>
            <a:chExt cx="3073400" cy="1155699"/>
          </a:xfrm>
          <a:solidFill>
            <a:schemeClr val="bg1">
              <a:lumMod val="6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2844800" y="660400"/>
              <a:ext cx="3073400" cy="115569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38499" y="800100"/>
              <a:ext cx="2428875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No ASM usage with &gt;=1 year history </a:t>
              </a:r>
            </a:p>
            <a:p>
              <a:r>
                <a:rPr lang="en-GB" dirty="0" smtClean="0"/>
                <a:t>n = 1389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10100" y="5446394"/>
            <a:ext cx="3073400" cy="1216918"/>
            <a:chOff x="2844800" y="660400"/>
            <a:chExt cx="3073400" cy="1216918"/>
          </a:xfrm>
        </p:grpSpPr>
        <p:sp>
          <p:nvSpPr>
            <p:cNvPr id="22" name="Rounded Rectangle 21"/>
            <p:cNvSpPr/>
            <p:nvPr/>
          </p:nvSpPr>
          <p:spPr>
            <a:xfrm>
              <a:off x="2844800" y="660400"/>
              <a:ext cx="3073400" cy="11556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38499" y="800100"/>
              <a:ext cx="24288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At least 1 year of follow-up from index date</a:t>
              </a:r>
            </a:p>
            <a:p>
              <a:r>
                <a:rPr lang="en-GB" sz="1600" dirty="0" smtClean="0"/>
                <a:t>n = 2201</a:t>
              </a:r>
            </a:p>
            <a:p>
              <a:endParaRPr lang="en-US" sz="16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95335" y="4530199"/>
            <a:ext cx="3073400" cy="1155699"/>
            <a:chOff x="2844800" y="660400"/>
            <a:chExt cx="3073400" cy="1155699"/>
          </a:xfrm>
          <a:solidFill>
            <a:schemeClr val="bg1">
              <a:lumMod val="65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2844800" y="660400"/>
              <a:ext cx="3073400" cy="115569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38499" y="800100"/>
              <a:ext cx="2428875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Less than 1 year of follow-up from index date</a:t>
              </a:r>
            </a:p>
            <a:p>
              <a:r>
                <a:rPr lang="en-GB" sz="1600" dirty="0" smtClean="0"/>
                <a:t>n = 499</a:t>
              </a:r>
              <a:endParaRPr lang="en-US" sz="1600" dirty="0"/>
            </a:p>
          </p:txBody>
        </p:sp>
      </p:grpSp>
      <p:cxnSp>
        <p:nvCxnSpPr>
          <p:cNvPr id="30" name="Straight Arrow Connector 29"/>
          <p:cNvCxnSpPr>
            <a:stCxn id="6" idx="2"/>
            <a:endCxn id="10" idx="0"/>
          </p:cNvCxnSpPr>
          <p:nvPr/>
        </p:nvCxnSpPr>
        <p:spPr>
          <a:xfrm>
            <a:off x="6146800" y="1663701"/>
            <a:ext cx="0" cy="52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6" idx="0"/>
          </p:cNvCxnSpPr>
          <p:nvPr/>
        </p:nvCxnSpPr>
        <p:spPr>
          <a:xfrm>
            <a:off x="6146800" y="3357792"/>
            <a:ext cx="0" cy="32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0"/>
          </p:cNvCxnSpPr>
          <p:nvPr/>
        </p:nvCxnSpPr>
        <p:spPr>
          <a:xfrm>
            <a:off x="6146800" y="4834818"/>
            <a:ext cx="0" cy="61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797299" y="1932993"/>
            <a:ext cx="2349501" cy="2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9" idx="3"/>
          </p:cNvCxnSpPr>
          <p:nvPr/>
        </p:nvCxnSpPr>
        <p:spPr>
          <a:xfrm flipH="1" flipV="1">
            <a:off x="3797299" y="3461012"/>
            <a:ext cx="2349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868735" y="5108048"/>
            <a:ext cx="22780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07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455882" y="879893"/>
            <a:ext cx="8856518" cy="5520907"/>
            <a:chOff x="2281382" y="138705"/>
            <a:chExt cx="6299849" cy="3855458"/>
          </a:xfrm>
        </p:grpSpPr>
        <p:sp>
          <p:nvSpPr>
            <p:cNvPr id="25" name="Rectangle 24"/>
            <p:cNvSpPr/>
            <p:nvPr/>
          </p:nvSpPr>
          <p:spPr>
            <a:xfrm>
              <a:off x="2281382" y="1613973"/>
              <a:ext cx="2844799" cy="367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26181" y="1613972"/>
              <a:ext cx="678873" cy="36749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05053" y="1613971"/>
              <a:ext cx="2776177" cy="36749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126181" y="1436521"/>
              <a:ext cx="0" cy="544943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5126181" y="2250475"/>
              <a:ext cx="678873" cy="34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281382" y="2250475"/>
              <a:ext cx="2844799" cy="34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722418" y="1708992"/>
              <a:ext cx="1995055" cy="183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Baseline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81926" y="2292116"/>
              <a:ext cx="803564" cy="19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365 days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03061" y="2284694"/>
              <a:ext cx="803564" cy="19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30 days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54351" y="1018481"/>
              <a:ext cx="803564" cy="451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Index; </a:t>
              </a:r>
              <a:r>
                <a:rPr lang="en-US" sz="1200" dirty="0" smtClean="0"/>
                <a:t>purchase </a:t>
              </a:r>
              <a:r>
                <a:rPr lang="en-US" sz="1200" dirty="0"/>
                <a:t>of index-ASM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184546" y="1703958"/>
              <a:ext cx="1613241" cy="180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Follow-up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5099412" y="2564475"/>
              <a:ext cx="3481819" cy="8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242685" y="2573104"/>
              <a:ext cx="803564" cy="19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365 days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7684382" y="1054298"/>
              <a:ext cx="0" cy="927436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074747" y="138705"/>
              <a:ext cx="1219270" cy="967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 smtClean="0"/>
                <a:t>End of follow-up &lt;= 365</a:t>
              </a:r>
              <a:endParaRPr lang="en-US" sz="1200" u="sng" dirty="0"/>
            </a:p>
            <a:p>
              <a:pPr algn="ctr"/>
              <a:r>
                <a:rPr lang="en-US" sz="1200" dirty="0" smtClean="0"/>
                <a:t> * Purchase </a:t>
              </a:r>
              <a:r>
                <a:rPr lang="en-US" sz="1200" dirty="0"/>
                <a:t>of</a:t>
              </a:r>
            </a:p>
            <a:p>
              <a:pPr algn="ctr"/>
              <a:r>
                <a:rPr lang="en-US" sz="1200" dirty="0"/>
                <a:t> non-index ASM that is not consumed more than 5 </a:t>
              </a:r>
              <a:r>
                <a:rPr lang="en-US" sz="1200" dirty="0" smtClean="0"/>
                <a:t>years</a:t>
              </a:r>
            </a:p>
            <a:p>
              <a:pPr algn="ctr"/>
              <a:r>
                <a:rPr lang="en-US" sz="1200" dirty="0" smtClean="0"/>
                <a:t>* outcome</a:t>
              </a:r>
              <a:endParaRPr lang="en-US" sz="1200" dirty="0"/>
            </a:p>
            <a:p>
              <a:endParaRPr lang="en-US" sz="1200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5805052" y="1613971"/>
              <a:ext cx="5775" cy="376809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854351" y="3163166"/>
              <a:ext cx="12192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Patient exclusion</a:t>
              </a:r>
            </a:p>
            <a:p>
              <a:pPr algn="ctr"/>
              <a:r>
                <a:rPr lang="en-US" sz="1200" dirty="0"/>
                <a:t>Purchase of non index-ASM that is not consumed more than 5 years</a:t>
              </a:r>
            </a:p>
            <a:p>
              <a:endParaRPr lang="en-US" sz="1200" dirty="0"/>
            </a:p>
          </p:txBody>
        </p:sp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31CC029D-A892-AD67-4EEB-822FEC6F6B36}"/>
                </a:ext>
              </a:extLst>
            </p:cNvPr>
            <p:cNvSpPr/>
            <p:nvPr/>
          </p:nvSpPr>
          <p:spPr>
            <a:xfrm rot="16200000" flipH="1">
              <a:off x="5365315" y="2609764"/>
              <a:ext cx="174632" cy="706438"/>
            </a:xfrm>
            <a:prstGeom prst="rightBrac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5641237" y="968771"/>
              <a:ext cx="7241" cy="99837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5813393" y="1591043"/>
            <a:ext cx="112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Ignored outcome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1927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132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Anastassia Kolde</dc:creator>
  <cp:lastModifiedBy>Anastassia Kolde</cp:lastModifiedBy>
  <cp:revision>6</cp:revision>
  <dcterms:created xsi:type="dcterms:W3CDTF">2023-01-23T11:50:22Z</dcterms:created>
  <dcterms:modified xsi:type="dcterms:W3CDTF">2023-02-02T09:01:32Z</dcterms:modified>
</cp:coreProperties>
</file>