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Nuni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Nunit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unito-italic.fntdata"/><Relationship Id="rId14" Type="http://schemas.openxmlformats.org/officeDocument/2006/relationships/slide" Target="slides/slide9.xml"/><Relationship Id="rId58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7e67bf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7e67bf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f398219c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f398219c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398219c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f398219c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398219c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f398219c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398219c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398219c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398219c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f398219c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43c56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f43c56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f43c564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f43c564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f43c564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f43c564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f43c564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f43c564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398219c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398219c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43c564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f43c564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f43c564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f43c564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f43c564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f43c564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f43c564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f43c564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f43c564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f43c564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43c564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43c564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f43c564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f43c564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f43c564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f43c564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091913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091913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0919135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0919135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7e67bf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7e67bf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57e67bf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57e67bf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f43c5643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f43c564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f43c5643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f43c5643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0919135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0919135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919135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919135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0919135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0919135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0919135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0919135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919135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919135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0919135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0919135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0919135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0919135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398219c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398219c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0919135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0919135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0919135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0919135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0d9662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0d9662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0d96620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0d96620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0d96620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0d96620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0d96620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0d96620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0d96620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0d96620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7e67bf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7e67bf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57e67bff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57e67bf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57e67bff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57e67bf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398219c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398219c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57e67bf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57e67bf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57e67bf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57e67bf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398219c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f398219c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398219c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398219c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398219c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398219c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7e67bf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57e67bf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Cultural evolution and Prestige bias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defense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Wright Fisher model - mathematical model meant to describe genetic drift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Generations do not overlap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gene in the new generation is drawn randomly from the previous generation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Moran model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Generations overlap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Every time step one individual reproduce and one dies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model is mainly based on a WF model, and borrows some features from the Moran model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1511100"/>
            <a:ext cx="75057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Consider a population of N individuals, each individual has a trait on a continuous scale: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generation, N naive individuals (</a:t>
            </a:r>
            <a:r>
              <a:rPr i="1" lang="en" sz="1500"/>
              <a:t>copiers</a:t>
            </a:r>
            <a:r>
              <a:rPr lang="en" sz="1500"/>
              <a:t>) must inherit (</a:t>
            </a:r>
            <a:r>
              <a:rPr i="1" lang="en" sz="1500"/>
              <a:t>choose</a:t>
            </a:r>
            <a:r>
              <a:rPr lang="en" sz="1500"/>
              <a:t>) a trait to copy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can only choose from the individuals of the previous generation (</a:t>
            </a:r>
            <a:r>
              <a:rPr i="1" lang="en" sz="1500"/>
              <a:t>role-models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assume generations do not overlap, similar to a WF model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Our model is inspired by the work of Boyd &amp; Richerson (1988), by assuming only </a:t>
            </a:r>
            <a:r>
              <a:rPr lang="en" sz="1500"/>
              <a:t>oblique</a:t>
            </a:r>
            <a:r>
              <a:rPr lang="en" sz="1500"/>
              <a:t> transmission of the </a:t>
            </a:r>
            <a:r>
              <a:rPr lang="en" sz="1500"/>
              <a:t>trait</a:t>
            </a:r>
            <a:r>
              <a:rPr lang="en" sz="1500"/>
              <a:t> which they name </a:t>
            </a:r>
            <a:r>
              <a:rPr b="1" lang="en" sz="1500"/>
              <a:t>Indicator trait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didn’t include the second trait of their model, the </a:t>
            </a:r>
            <a:r>
              <a:rPr b="1" lang="en" sz="1500"/>
              <a:t>Indirectly biased trait</a:t>
            </a:r>
            <a:r>
              <a:rPr lang="en" sz="1500"/>
              <a:t> to lower the complexity of our model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model’s state at time </a:t>
            </a:r>
            <a:r>
              <a:rPr i="1" lang="en" sz="1600"/>
              <a:t>t</a:t>
            </a:r>
            <a:r>
              <a:rPr lang="en" sz="1600"/>
              <a:t> is described by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describes the indicator trait values at time </a:t>
            </a:r>
            <a:r>
              <a:rPr i="1" lang="en" sz="1600"/>
              <a:t>t</a:t>
            </a:r>
            <a:endParaRPr i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          </a:t>
            </a:r>
            <a:r>
              <a:rPr lang="en" sz="1600"/>
              <a:t>is drawn from a standard normal distribution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00" y="1938575"/>
            <a:ext cx="2686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371725"/>
            <a:ext cx="361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00" y="2823375"/>
            <a:ext cx="4000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552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process of copying a trait is shown in the following equations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trait value of copier </a:t>
            </a:r>
            <a:r>
              <a:rPr i="1" lang="en" sz="1600"/>
              <a:t>i</a:t>
            </a:r>
            <a:r>
              <a:rPr lang="en" sz="1600"/>
              <a:t> after copying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Evaluation function of copier </a:t>
            </a:r>
            <a:r>
              <a:rPr i="1" lang="en" sz="1600"/>
              <a:t>i</a:t>
            </a:r>
            <a:r>
              <a:rPr lang="en" sz="1600"/>
              <a:t> to quantify traits appeal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relative score copier </a:t>
            </a:r>
            <a:r>
              <a:rPr i="1" lang="en" sz="1600"/>
              <a:t>i</a:t>
            </a:r>
            <a:r>
              <a:rPr lang="en" sz="1600"/>
              <a:t> assign to each role-model  </a:t>
            </a:r>
            <a:r>
              <a:rPr i="1" lang="en" sz="1600"/>
              <a:t>j</a:t>
            </a:r>
            <a:endParaRPr sz="160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00" y="2020613"/>
            <a:ext cx="17145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425" y="2689250"/>
            <a:ext cx="2476648" cy="8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838" y="3623875"/>
            <a:ext cx="2251770" cy="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19150" y="1552450"/>
            <a:ext cx="75057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trait value copier </a:t>
            </a:r>
            <a:r>
              <a:rPr i="1" lang="en" sz="1600"/>
              <a:t>i</a:t>
            </a:r>
            <a:r>
              <a:rPr lang="en" sz="1600"/>
              <a:t> </a:t>
            </a:r>
            <a:r>
              <a:rPr lang="en" sz="1600"/>
              <a:t>perceives</a:t>
            </a:r>
            <a:r>
              <a:rPr lang="en" sz="1600"/>
              <a:t> role model </a:t>
            </a:r>
            <a:r>
              <a:rPr i="1" lang="en" sz="1600"/>
              <a:t>j</a:t>
            </a:r>
            <a:r>
              <a:rPr lang="en" sz="1600"/>
              <a:t> has, with an error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function of estimating the appeal of a given trait,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relative to the ideal trait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To put simply, copier </a:t>
            </a:r>
            <a:r>
              <a:rPr i="1" lang="en" sz="1600"/>
              <a:t>i</a:t>
            </a:r>
            <a:r>
              <a:rPr lang="en" sz="1600"/>
              <a:t> </a:t>
            </a:r>
            <a:r>
              <a:rPr lang="en" sz="1600"/>
              <a:t>ranks</a:t>
            </a:r>
            <a:r>
              <a:rPr lang="en" sz="1600"/>
              <a:t> all the role-models based on his perception of the traits, and randomly chooses one to copy, influenced by his innate error</a:t>
            </a:r>
            <a:endParaRPr sz="16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00" y="1552450"/>
            <a:ext cx="17716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825" y="2357325"/>
            <a:ext cx="3109907" cy="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676525"/>
            <a:ext cx="75057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define </a:t>
            </a:r>
            <a:r>
              <a:rPr i="1" lang="en" sz="1600"/>
              <a:t>influence</a:t>
            </a:r>
            <a:r>
              <a:rPr lang="en" sz="1600"/>
              <a:t> to be a bias towards a role-model that was already chosen by the </a:t>
            </a:r>
            <a:r>
              <a:rPr i="1" lang="en" sz="1600"/>
              <a:t>i-1 </a:t>
            </a:r>
            <a:r>
              <a:rPr lang="en" sz="1600"/>
              <a:t>copiers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When copier </a:t>
            </a:r>
            <a:r>
              <a:rPr i="1" lang="en" sz="1600"/>
              <a:t>i</a:t>
            </a:r>
            <a:r>
              <a:rPr lang="en" sz="1600"/>
              <a:t> is choosing a role-model, the state of role models is can be des</a:t>
            </a:r>
            <a:r>
              <a:rPr lang="en" sz="1600"/>
              <a:t>cribed 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Where            	        when copier </a:t>
            </a:r>
            <a:r>
              <a:rPr i="1" lang="en" sz="1600"/>
              <a:t>i</a:t>
            </a:r>
            <a:r>
              <a:rPr lang="en" sz="1600"/>
              <a:t> chosen role-model j, and 0 otherwise</a:t>
            </a:r>
            <a:endParaRPr sz="16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300" y="2863675"/>
            <a:ext cx="2970795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725" y="3468400"/>
            <a:ext cx="4465961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975" y="4146475"/>
            <a:ext cx="9144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 in our model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define prestige as a weighted combination of </a:t>
            </a:r>
            <a:r>
              <a:rPr i="1" lang="en" sz="1600"/>
              <a:t>success</a:t>
            </a:r>
            <a:r>
              <a:rPr lang="en" sz="1600"/>
              <a:t> and </a:t>
            </a:r>
            <a:r>
              <a:rPr i="1" lang="en" sz="1600"/>
              <a:t>influence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probability to choose a role model is </a:t>
            </a:r>
            <a:r>
              <a:rPr lang="en" sz="1600"/>
              <a:t>conditional</a:t>
            </a:r>
            <a:r>
              <a:rPr lang="en" sz="1600"/>
              <a:t> as follows: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 we can see, the probability to choose role-model </a:t>
            </a:r>
            <a:r>
              <a:rPr i="1" lang="en" sz="1600"/>
              <a:t>j</a:t>
            </a:r>
            <a:r>
              <a:rPr lang="en" sz="1600"/>
              <a:t> depends on the number of copiers each role-model has until that point in time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2889550"/>
            <a:ext cx="4648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1734375"/>
            <a:ext cx="75057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define the score copier </a:t>
            </a:r>
            <a:r>
              <a:rPr i="1" lang="en" sz="1600"/>
              <a:t>i</a:t>
            </a:r>
            <a:r>
              <a:rPr lang="en" sz="1600"/>
              <a:t> assign to to role-model as follows: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Simply put, it is a weighted average of </a:t>
            </a:r>
            <a:r>
              <a:rPr i="1" lang="en" sz="1600"/>
              <a:t>success</a:t>
            </a:r>
            <a:r>
              <a:rPr lang="en" sz="1600"/>
              <a:t> and </a:t>
            </a:r>
            <a:r>
              <a:rPr i="1" lang="en" sz="1600"/>
              <a:t>influence</a:t>
            </a:r>
            <a:endParaRPr sz="1600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50" y="2207625"/>
            <a:ext cx="4591050" cy="7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300" y="2886525"/>
            <a:ext cx="4997400" cy="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approximations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process is defined as an iterative process inside the generation, which is complicated both to compute and to analyze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found two approaches to estimate our model’s behaviour: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General Binomial Distribution (GBD)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Dirichlet Multinomial (DM)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4075"/>
            <a:ext cx="75057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r>
              <a:rPr lang="en" sz="1700"/>
              <a:t> - traits and transmission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Prestige, success and transmission biases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model - </a:t>
            </a:r>
            <a:r>
              <a:rPr lang="en" sz="1700"/>
              <a:t>influence</a:t>
            </a:r>
            <a:r>
              <a:rPr lang="en" sz="1700"/>
              <a:t>, prestige bias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Mathematical approximations - GBD and DM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binary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Fixation </a:t>
            </a:r>
            <a:r>
              <a:rPr lang="en" sz="1700"/>
              <a:t>probability</a:t>
            </a:r>
            <a:r>
              <a:rPr lang="en" sz="1700"/>
              <a:t> and time estimations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Estimations in a changing environment 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Binomial Distribution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819150" y="1668225"/>
            <a:ext cx="75057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series of Bernoulli experiments, with possible dependency between experiments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general binomial process was defined by Drezner and Farnum (1993) by the following formula: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which is the  probability of  role-model </a:t>
            </a:r>
            <a:r>
              <a:rPr i="1" lang="en" sz="1700"/>
              <a:t>j</a:t>
            </a:r>
            <a:r>
              <a:rPr lang="en" sz="1700"/>
              <a:t> to have </a:t>
            </a:r>
            <a:r>
              <a:rPr i="1" lang="en" sz="1700"/>
              <a:t>k</a:t>
            </a:r>
            <a:r>
              <a:rPr lang="en" sz="1700"/>
              <a:t> copiers after </a:t>
            </a:r>
            <a:r>
              <a:rPr i="1" lang="en" sz="1700"/>
              <a:t>i</a:t>
            </a:r>
            <a:r>
              <a:rPr lang="en" sz="1700"/>
              <a:t> copiers chose a role-model, when we </a:t>
            </a:r>
            <a:r>
              <a:rPr lang="en" sz="1700"/>
              <a:t>assume no errors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probability can be defined by the following recurrence equation:</a:t>
            </a:r>
            <a:endParaRPr sz="1700"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4080825"/>
            <a:ext cx="7505701" cy="4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763" y="2509900"/>
            <a:ext cx="38004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Binomial Distribution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19150" y="1693025"/>
            <a:ext cx="75057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saw the selection of a role-model is GB distributed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Based on that, we can calculate the expected number of copiers: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 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Which means the expected numbers of copiers role-model </a:t>
            </a:r>
            <a:r>
              <a:rPr i="1" lang="en" sz="1600"/>
              <a:t>j</a:t>
            </a:r>
            <a:r>
              <a:rPr lang="en" sz="1600"/>
              <a:t> will have at the end of the selection process is equal to the population size multiplied by the initial </a:t>
            </a:r>
            <a:r>
              <a:rPr lang="en" sz="1600"/>
              <a:t>probability</a:t>
            </a:r>
            <a:r>
              <a:rPr lang="en" sz="1600"/>
              <a:t> to be chosen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650" y="2817100"/>
            <a:ext cx="2419500" cy="4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Binomial Distribution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819150" y="1709550"/>
            <a:ext cx="75057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assuming homogeneous weight ratio,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get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Which means the expected number of copiers is linearly proportional to the success bias of role-model </a:t>
            </a:r>
            <a:r>
              <a:rPr i="1" lang="en" sz="1700"/>
              <a:t>j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50" y="1804150"/>
            <a:ext cx="11620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050" y="2633475"/>
            <a:ext cx="2915909" cy="4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Dirichlet Multinomial Distribution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819150" y="1560725"/>
            <a:ext cx="75057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the GBD we could estimate the expected value of copiers a single role-model will have with ease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Going further, we can </a:t>
            </a:r>
            <a:r>
              <a:rPr lang="en" sz="1600"/>
              <a:t>equivalent</a:t>
            </a:r>
            <a:r>
              <a:rPr lang="en" sz="1600"/>
              <a:t> our model to a more convenient distribution - the Dirichlet Multinomial (DM) distribution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Using the DM approximation, we can calculate the expected copiers of the entire population at once, contrary to a single role-model at a time with the GBD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Dirichlet Multinomial &amp; Polya Urn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819150" y="1629600"/>
            <a:ext cx="7505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 paper by Frigyik et al (2010), they proved that a Polya Urn model will converge to a DM distribution as the number of draw increases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proved our model is interchangeable with a Polya Urn model, by assuming no error rates, as in GBD, and homogeneous trait weight as well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 our model the number of draws is the population size, which is large, hence the DM serves as a good approximation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Polya Urn - Rich getting richer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819150" y="1563425"/>
            <a:ext cx="7505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Polya Urn r</a:t>
            </a:r>
            <a:r>
              <a:rPr b="1" lang="en" sz="1700"/>
              <a:t>eminder </a:t>
            </a:r>
            <a:r>
              <a:rPr lang="en" sz="1700"/>
              <a:t>- Consider an urn filled with </a:t>
            </a:r>
            <a:r>
              <a:rPr i="1" lang="en" sz="1700"/>
              <a:t>N </a:t>
            </a:r>
            <a:r>
              <a:rPr lang="en" sz="1700"/>
              <a:t>balls of </a:t>
            </a:r>
            <a:r>
              <a:rPr i="1" lang="en" sz="1700"/>
              <a:t>k</a:t>
            </a:r>
            <a:r>
              <a:rPr lang="en" sz="1700"/>
              <a:t> colors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Draw a random ball, observe its color, and return the ball to the urn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In addition, add another </a:t>
            </a:r>
            <a:r>
              <a:rPr b="1" lang="en" sz="1700"/>
              <a:t>additional</a:t>
            </a:r>
            <a:r>
              <a:rPr lang="en" sz="1700"/>
              <a:t> ball with the same color</a:t>
            </a:r>
            <a:endParaRPr sz="1700"/>
          </a:p>
        </p:txBody>
      </p:sp>
      <p:sp>
        <p:nvSpPr>
          <p:cNvPr id="291" name="Google Shape;291;p37"/>
          <p:cNvSpPr/>
          <p:nvPr/>
        </p:nvSpPr>
        <p:spPr>
          <a:xfrm rot="5400000">
            <a:off x="893250" y="3415475"/>
            <a:ext cx="1091700" cy="9546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1083475" y="343227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1319250" y="3989875"/>
            <a:ext cx="239700" cy="231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1492800" y="3663875"/>
            <a:ext cx="239700" cy="231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 rot="5400000">
            <a:off x="3348550" y="3394675"/>
            <a:ext cx="1091700" cy="9546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3472625" y="291532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3774550" y="3969075"/>
            <a:ext cx="239700" cy="231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3948100" y="3643075"/>
            <a:ext cx="239700" cy="231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 rot="5400000">
            <a:off x="6275400" y="3302375"/>
            <a:ext cx="1091700" cy="9546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6643100" y="332612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6701400" y="3876775"/>
            <a:ext cx="239700" cy="231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6874950" y="3550775"/>
            <a:ext cx="239700" cy="231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6403400" y="364307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4880825" y="3692425"/>
            <a:ext cx="1074900" cy="3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2037350" y="3692425"/>
            <a:ext cx="1074900" cy="3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 model as Polya Urn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819150" y="1695750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model is based on a WF model, hence constant population size and no overlap between generations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seems contradictory to the Polya Urn model at first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However, due to the increase of value once a role-model is chosen, we proved mathematically that the models are identical after </a:t>
            </a:r>
            <a:r>
              <a:rPr lang="en" sz="1700"/>
              <a:t>tweaking</a:t>
            </a:r>
            <a:r>
              <a:rPr lang="en" sz="1700"/>
              <a:t> the model’s equations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 model as DM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819150" y="1802075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Following Frigyik et al and Durrett’s </a:t>
            </a:r>
            <a:r>
              <a:rPr i="1" lang="en" sz="1700"/>
              <a:t>Martingale Convergence Theorem </a:t>
            </a:r>
            <a:r>
              <a:rPr lang="en" sz="1700"/>
              <a:t>(1999), we can approximate our model using the DM distribution as follows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Where the state of copiers at generation </a:t>
            </a:r>
            <a:r>
              <a:rPr i="1" lang="en" sz="1700"/>
              <a:t>i</a:t>
            </a:r>
            <a:r>
              <a:rPr lang="en" sz="1700"/>
              <a:t> is DM distributed with only </a:t>
            </a:r>
            <a:r>
              <a:rPr i="1" lang="en" sz="1700"/>
              <a:t>N</a:t>
            </a:r>
            <a:r>
              <a:rPr lang="en" sz="1700"/>
              <a:t> (population size) and the initial prestige vector, depends only on the success of the role-model</a:t>
            </a:r>
            <a:endParaRPr sz="1700"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75" y="2590475"/>
            <a:ext cx="18669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binary model</a:t>
            </a:r>
            <a:endParaRPr/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819150" y="1538625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DM </a:t>
            </a:r>
            <a:r>
              <a:rPr lang="en" sz="1700"/>
              <a:t>approximation</a:t>
            </a:r>
            <a:r>
              <a:rPr lang="en" sz="1700"/>
              <a:t> seems to be good, but it was still hard to mathematically analyze this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therefore limited our model to having only two phenotypes instead of the </a:t>
            </a:r>
            <a:r>
              <a:rPr lang="en" sz="1700"/>
              <a:t>infinite</a:t>
            </a:r>
            <a:r>
              <a:rPr lang="en" sz="1700"/>
              <a:t> </a:t>
            </a:r>
            <a:r>
              <a:rPr lang="en" sz="1700"/>
              <a:t>continuous</a:t>
            </a:r>
            <a:r>
              <a:rPr lang="en" sz="1700"/>
              <a:t> scale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model is described by the following transition equation</a:t>
            </a:r>
            <a:endParaRPr sz="1700"/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00" y="3706738"/>
            <a:ext cx="914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25" y="3587663"/>
            <a:ext cx="38100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binary model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819150" y="2601250"/>
            <a:ext cx="75057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equation describes the probability of copier </a:t>
            </a:r>
            <a:r>
              <a:rPr i="1" lang="en" sz="1700"/>
              <a:t>i</a:t>
            </a:r>
            <a:r>
              <a:rPr lang="en" sz="1700"/>
              <a:t> to inherit trait </a:t>
            </a:r>
            <a:r>
              <a:rPr i="1" lang="en" sz="1700"/>
              <a:t>A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/>
              <a:t>N-X</a:t>
            </a:r>
            <a:r>
              <a:rPr lang="en" sz="1700"/>
              <a:t> is the number of role-models with the </a:t>
            </a:r>
            <a:r>
              <a:rPr i="1" lang="en" sz="1700"/>
              <a:t>A</a:t>
            </a:r>
            <a:r>
              <a:rPr lang="en" sz="1700"/>
              <a:t> trait in the previous generation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Having only two traits, analyzing and comparing simulation metrics is a lot easier</a:t>
            </a:r>
            <a:endParaRPr sz="1700"/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025" y="1684313"/>
            <a:ext cx="914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950" y="1565238"/>
            <a:ext cx="38100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25" y="1789075"/>
            <a:ext cx="13049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- validation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819150" y="1546900"/>
            <a:ext cx="75057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ran multiple simulations to support our claims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simulated a single generation step with </a:t>
            </a:r>
            <a:r>
              <a:rPr i="1" lang="en" sz="1500"/>
              <a:t>N=2000</a:t>
            </a:r>
            <a:r>
              <a:rPr lang="en" sz="1500"/>
              <a:t>, with varying error rate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 wanted to see the effects of adding errors to the model, to see how much it deviates from the math</a:t>
            </a:r>
            <a:endParaRPr sz="1500"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00" y="3099562"/>
            <a:ext cx="8184273" cy="174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- validation</a:t>
            </a:r>
            <a:endParaRPr/>
          </a:p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819150" y="1347216"/>
            <a:ext cx="7505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compare the models, we compared their Chi-squared metric with different error values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see that with a 0.01 error rate (1%), the metrics are impressively similar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When increasing the error rate to as high as 0.1, the plots are still very similar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It’s only for very large values (e=1) that the similarity stops suggesting our </a:t>
            </a:r>
            <a:r>
              <a:rPr lang="en" sz="1500"/>
              <a:t>approximation</a:t>
            </a:r>
            <a:r>
              <a:rPr lang="en" sz="1500"/>
              <a:t> is good, even with errors implemented</a:t>
            </a:r>
            <a:endParaRPr sz="1500"/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00" y="3099562"/>
            <a:ext cx="8184273" cy="174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model - simulations</a:t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819150" y="1990725"/>
            <a:ext cx="75057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observed two main metrics - fixation probability and time to fixation by an invading ideal trait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simulation starts with a single role-model with the ideal trait, while the rest of the population possess trait </a:t>
            </a:r>
            <a:r>
              <a:rPr i="1" lang="en" sz="1700"/>
              <a:t>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wanted to see how well our approximation fits our model with varying </a:t>
            </a:r>
            <a:r>
              <a:rPr lang="en" sz="1700"/>
              <a:t>degrees of deviation from the original assumptions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819150" y="1577250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first thing we tested was how many simulations are needed to properly estimate our metrics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compared the results of the DM approximation with our model with </a:t>
            </a:r>
            <a:r>
              <a:rPr lang="en" sz="1700"/>
              <a:t>gradually</a:t>
            </a:r>
            <a:r>
              <a:rPr lang="en" sz="1700"/>
              <a:t> increasing number of simulations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In these simulations </a:t>
            </a:r>
            <a:r>
              <a:rPr i="1" lang="en" sz="1700"/>
              <a:t>N=1000</a:t>
            </a:r>
            <a:endParaRPr sz="170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250" y="2803825"/>
            <a:ext cx="4225600" cy="19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6"/>
          <p:cNvSpPr txBox="1"/>
          <p:nvPr/>
        </p:nvSpPr>
        <p:spPr>
          <a:xfrm>
            <a:off x="819150" y="3535050"/>
            <a:ext cx="2919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found that 1000 simulations are consistent enough to be used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- mutation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819150" y="164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next step was to observe how the approximation deviates from the real model with a varying degree of deviation from the equation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first tested the effects of mutation rate on the metrics </a:t>
            </a:r>
            <a:endParaRPr sz="1700"/>
          </a:p>
        </p:txBody>
      </p:sp>
      <p:pic>
        <p:nvPicPr>
          <p:cNvPr id="375" name="Google Shape;3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225" y="2944400"/>
            <a:ext cx="4856677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- mutation</a:t>
            </a:r>
            <a:endParaRPr/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819150" y="164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Before the stage of choosing a role-model, we drew samples from a random </a:t>
            </a:r>
            <a:r>
              <a:rPr lang="en" sz="1700"/>
              <a:t>distribution</a:t>
            </a:r>
            <a:r>
              <a:rPr lang="en" sz="1700"/>
              <a:t> and used the samples to change the prestige estimations of the copiers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x-axis represents the variation of the distribution used</a:t>
            </a:r>
            <a:endParaRPr sz="170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225" y="2944400"/>
            <a:ext cx="4856677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- trait weight</a:t>
            </a:r>
            <a:endParaRPr/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769525" y="1635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After discovering that the DM approximation is quite resilient to mutation, we tested the </a:t>
            </a:r>
            <a:r>
              <a:rPr lang="en" sz="1700"/>
              <a:t>resilience</a:t>
            </a:r>
            <a:r>
              <a:rPr lang="en" sz="1700"/>
              <a:t> to </a:t>
            </a:r>
            <a:r>
              <a:rPr lang="en" sz="1700"/>
              <a:t>heterogeneous</a:t>
            </a:r>
            <a:r>
              <a:rPr lang="en" sz="1700"/>
              <a:t> trait weight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again drew from a normal distribution </a:t>
            </a:r>
            <a:endParaRPr sz="1700"/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950" y="2441075"/>
            <a:ext cx="16764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650" y="2894525"/>
            <a:ext cx="5264776" cy="1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Kimura’s equations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After observing the resilience of the DM approximation, we continued to analyze the model mathematically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based our analyzation on Kimura’s equations, inspired by Durrett (2008)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found out that                              is equivalent to the selection coefficient in a WF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then successfully went on calculate the expected and variance of </a:t>
            </a:r>
            <a:r>
              <a:rPr lang="en" sz="1700"/>
              <a:t>the</a:t>
            </a:r>
            <a:r>
              <a:rPr lang="en" sz="1700"/>
              <a:t> change in frequency between generations</a:t>
            </a:r>
            <a:endParaRPr sz="1700"/>
          </a:p>
        </p:txBody>
      </p:sp>
      <p:pic>
        <p:nvPicPr>
          <p:cNvPr id="397" name="Google Shape;3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75" y="3044425"/>
            <a:ext cx="1133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population size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819150" y="1990725"/>
            <a:ext cx="75057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our calculations we found the effective population size for our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Using these, we successfully came up with an equation resembling Kimura’s for the fixation probability</a:t>
            </a:r>
            <a:endParaRPr sz="1700"/>
          </a:p>
        </p:txBody>
      </p:sp>
      <p:pic>
        <p:nvPicPr>
          <p:cNvPr id="404" name="Google Shape;4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50" y="2472825"/>
            <a:ext cx="2409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375" y="3537250"/>
            <a:ext cx="29241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Attributes or properties that characterize an individual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Traits are found in most living organisms, simple and complex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Traits can be genetic or cultural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Genetic trait - eye colour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Cultural trait - blessing before a meal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Kimura’s approximation</a:t>
            </a:r>
            <a:endParaRPr/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819150" y="1621325"/>
            <a:ext cx="75057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also applied Kimura’s equation for time to fixation on our model, though like Kimura’s, the equation is too complex to solve mathematically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Using these equations, we compared our model to the WF model, using our alternatives parameters </a:t>
            </a:r>
            <a:endParaRPr sz="1700"/>
          </a:p>
        </p:txBody>
      </p:sp>
      <p:pic>
        <p:nvPicPr>
          <p:cNvPr id="412" name="Google Shape;4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2368625"/>
            <a:ext cx="81819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and WF approximations</a:t>
            </a:r>
            <a:endParaRPr/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819150" y="1548900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ran 5000 simulations for each combination of parameters, both for the DM and the WF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These results are for variating trait weight, which directly affects effective population size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19" name="Google Shape;4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25" y="2886850"/>
            <a:ext cx="5954399" cy="19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and WF approximations</a:t>
            </a:r>
            <a:endParaRPr/>
          </a:p>
        </p:txBody>
      </p:sp>
      <p:sp>
        <p:nvSpPr>
          <p:cNvPr id="425" name="Google Shape;425;p54"/>
          <p:cNvSpPr txBox="1"/>
          <p:nvPr>
            <p:ph idx="1" type="body"/>
          </p:nvPr>
        </p:nvSpPr>
        <p:spPr>
          <a:xfrm>
            <a:off x="819150" y="1548900"/>
            <a:ext cx="75057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ran the same number of simulations, using the selection coefficient as the variable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see that even for high values of </a:t>
            </a:r>
            <a:r>
              <a:rPr i="1" lang="en" sz="1700"/>
              <a:t>s</a:t>
            </a:r>
            <a:r>
              <a:rPr lang="en" sz="1700"/>
              <a:t> the approximation holds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26" name="Google Shape;4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525" y="2863976"/>
            <a:ext cx="6053126" cy="18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</a:t>
            </a:r>
            <a:r>
              <a:rPr lang="en"/>
              <a:t> environment</a:t>
            </a:r>
            <a:endParaRPr/>
          </a:p>
        </p:txBody>
      </p:sp>
      <p:sp>
        <p:nvSpPr>
          <p:cNvPr id="432" name="Google Shape;432;p55"/>
          <p:cNvSpPr txBox="1"/>
          <p:nvPr>
            <p:ph idx="1" type="body"/>
          </p:nvPr>
        </p:nvSpPr>
        <p:spPr>
          <a:xfrm>
            <a:off x="819150" y="190805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Lastly, we wanted to see how changing the environment during the process affects the results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changing environment is done by switching the </a:t>
            </a:r>
            <a:r>
              <a:rPr lang="en" sz="1700"/>
              <a:t>advantageous</a:t>
            </a:r>
            <a:r>
              <a:rPr lang="en" sz="1700"/>
              <a:t> and common traits every few generations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After </a:t>
            </a:r>
            <a:r>
              <a:rPr i="1" lang="en" sz="1700"/>
              <a:t>k</a:t>
            </a:r>
            <a:r>
              <a:rPr lang="en" sz="1700"/>
              <a:t> generations, the common trait becomes the </a:t>
            </a:r>
            <a:r>
              <a:rPr lang="en" sz="1700"/>
              <a:t>advantageous</a:t>
            </a:r>
            <a:r>
              <a:rPr lang="en" sz="1700"/>
              <a:t> one for a period of </a:t>
            </a:r>
            <a:r>
              <a:rPr i="1" lang="en" sz="1700"/>
              <a:t>l</a:t>
            </a:r>
            <a:r>
              <a:rPr lang="en" sz="1700"/>
              <a:t> </a:t>
            </a:r>
            <a:r>
              <a:rPr lang="en" sz="1700"/>
              <a:t>generations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After </a:t>
            </a:r>
            <a:r>
              <a:rPr i="1" lang="en" sz="1700"/>
              <a:t>n=k+l</a:t>
            </a:r>
            <a:r>
              <a:rPr lang="en" sz="1700"/>
              <a:t> generations has passed, the cycle reiterates</a:t>
            </a:r>
            <a:endParaRPr sz="1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environment</a:t>
            </a:r>
            <a:endParaRPr/>
          </a:p>
        </p:txBody>
      </p:sp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819150" y="1544200"/>
            <a:ext cx="75057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Basing our math on Ram et al’s (2018) proof of a similar scenario, we found a modified version of our Kimura’s approximation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fixation probability now uses the average of the selection coefficients of a complete cycle </a:t>
            </a:r>
            <a:r>
              <a:rPr i="1" lang="en" sz="1700"/>
              <a:t>n</a:t>
            </a:r>
            <a:r>
              <a:rPr lang="en" sz="1700"/>
              <a:t>:</a:t>
            </a:r>
            <a:endParaRPr sz="1700"/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75" y="3631697"/>
            <a:ext cx="3461251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023" y="2233150"/>
            <a:ext cx="2672900" cy="10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environment - simulations</a:t>
            </a:r>
            <a:endParaRPr/>
          </a:p>
        </p:txBody>
      </p:sp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819150" y="170955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running simulations we noticed our modified approximation works only when certain parameters are restricted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It appears that for high values of </a:t>
            </a:r>
            <a:r>
              <a:rPr i="1" lang="en" sz="1700"/>
              <a:t>s</a:t>
            </a:r>
            <a:r>
              <a:rPr lang="en" sz="1700"/>
              <a:t>, our approximation fails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Kimura’s equations in general are only valid for small </a:t>
            </a:r>
            <a:r>
              <a:rPr i="1" lang="en" sz="1700"/>
              <a:t>s</a:t>
            </a:r>
            <a:r>
              <a:rPr lang="en" sz="1700"/>
              <a:t>, but we found out this restriction is magnified in a changing environment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Another interesting fact was that the smaller </a:t>
            </a:r>
            <a:r>
              <a:rPr i="1" lang="en" sz="1700"/>
              <a:t>n</a:t>
            </a:r>
            <a:r>
              <a:rPr lang="en" sz="1700"/>
              <a:t> was, the better the modified equation fit the simulations</a:t>
            </a:r>
            <a:endParaRPr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environment - simulations</a:t>
            </a:r>
            <a:endParaRPr/>
          </a:p>
        </p:txBody>
      </p:sp>
      <p:sp>
        <p:nvSpPr>
          <p:cNvPr id="452" name="Google Shape;452;p58"/>
          <p:cNvSpPr txBox="1"/>
          <p:nvPr>
            <p:ph idx="1" type="body"/>
          </p:nvPr>
        </p:nvSpPr>
        <p:spPr>
          <a:xfrm>
            <a:off x="819150" y="1494550"/>
            <a:ext cx="75057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ran 10,000 simulations for each data point, and kept a constant </a:t>
            </a:r>
            <a:r>
              <a:rPr lang="en" sz="1700"/>
              <a:t>cycle</a:t>
            </a:r>
            <a:r>
              <a:rPr lang="en" sz="1700"/>
              <a:t> size </a:t>
            </a:r>
            <a:r>
              <a:rPr i="1" lang="en" sz="1700"/>
              <a:t>n=40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then changed the ratio of </a:t>
            </a:r>
            <a:r>
              <a:rPr i="1" lang="en" sz="1700"/>
              <a:t>k,l</a:t>
            </a:r>
            <a:r>
              <a:rPr lang="en" sz="1700"/>
              <a:t> only, and we see that when </a:t>
            </a:r>
            <a:r>
              <a:rPr i="1" lang="en" sz="1700"/>
              <a:t>k&gt;&gt;l</a:t>
            </a:r>
            <a:r>
              <a:rPr lang="en" sz="1700"/>
              <a:t> the modified equation for changing environment expects results similar to the constant one</a:t>
            </a:r>
            <a:endParaRPr sz="1700"/>
          </a:p>
        </p:txBody>
      </p:sp>
      <p:pic>
        <p:nvPicPr>
          <p:cNvPr id="453" name="Google Shape;4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25" y="2850550"/>
            <a:ext cx="6234149" cy="20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4" name="Google Shape;464;p60"/>
          <p:cNvSpPr txBox="1"/>
          <p:nvPr>
            <p:ph idx="1" type="body"/>
          </p:nvPr>
        </p:nvSpPr>
        <p:spPr>
          <a:xfrm>
            <a:off x="819150" y="1709550"/>
            <a:ext cx="75057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modeled prestige naively as a nested loop stochastic process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inner loop is caused by the </a:t>
            </a:r>
            <a:r>
              <a:rPr lang="en" sz="1500"/>
              <a:t>dependency</a:t>
            </a:r>
            <a:r>
              <a:rPr lang="en" sz="1500"/>
              <a:t> of a copier on his </a:t>
            </a:r>
            <a:r>
              <a:rPr lang="en" sz="1500"/>
              <a:t>colleagues</a:t>
            </a:r>
            <a:r>
              <a:rPr lang="en" sz="1500"/>
              <a:t> choices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found two mathematical approximations to help us analyze our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analyzed our model in its binary form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created a variation of Kimura’s </a:t>
            </a:r>
            <a:r>
              <a:rPr lang="en" sz="1500"/>
              <a:t>equations to fit our model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compared our model in a constant environment to a changing one</a:t>
            </a:r>
            <a:endParaRPr sz="1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70" name="Google Shape;470;p61"/>
          <p:cNvSpPr txBox="1"/>
          <p:nvPr>
            <p:ph idx="1" type="body"/>
          </p:nvPr>
        </p:nvSpPr>
        <p:spPr>
          <a:xfrm>
            <a:off x="819150" y="1709550"/>
            <a:ext cx="7505700" cy="21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researching prestige we </a:t>
            </a:r>
            <a:r>
              <a:rPr lang="en" sz="1700"/>
              <a:t>focused</a:t>
            </a:r>
            <a:r>
              <a:rPr lang="en" sz="1700"/>
              <a:t> on the effects on the influence in contrast to a success biased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From the math and the simulations, we reached an interesting conclusion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influence doesn’t affect the number of </a:t>
            </a:r>
            <a:r>
              <a:rPr lang="en" sz="1700"/>
              <a:t>expected</a:t>
            </a:r>
            <a:r>
              <a:rPr lang="en" sz="1700"/>
              <a:t> copiers a role-model will have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It only affects the variance - which is manifested in an effective population size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process when an individual acquires a trait of another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Like traits, transmission can be both genetic and cultural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Genetic transmission is vertical in most organisms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Cultural transmission can be vertical, oblique, horizontal and reverse vertical</a:t>
            </a:r>
            <a:endParaRPr sz="1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76" name="Google Shape;476;p62"/>
          <p:cNvSpPr txBox="1"/>
          <p:nvPr>
            <p:ph idx="1" type="body"/>
          </p:nvPr>
        </p:nvSpPr>
        <p:spPr>
          <a:xfrm>
            <a:off x="819150" y="1709550"/>
            <a:ext cx="75057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stronger the influence, the smaller the effective population size 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cause the population to reach fixation a lot faster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It is </a:t>
            </a:r>
            <a:r>
              <a:rPr lang="en" sz="1700"/>
              <a:t>coincide</a:t>
            </a:r>
            <a:r>
              <a:rPr lang="en" sz="1700"/>
              <a:t> with our literal definition of it - influence by its nature doesn’t support nor oppose the success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It is therefore an “</a:t>
            </a:r>
            <a:r>
              <a:rPr lang="en" sz="1700"/>
              <a:t>accelerator</a:t>
            </a:r>
            <a:r>
              <a:rPr lang="en" sz="1700"/>
              <a:t>” of the state, hastening the fixation or extinction of a trait</a:t>
            </a:r>
            <a:endParaRPr sz="17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482" name="Google Shape;482;p63"/>
          <p:cNvSpPr txBox="1"/>
          <p:nvPr>
            <p:ph idx="1" type="body"/>
          </p:nvPr>
        </p:nvSpPr>
        <p:spPr>
          <a:xfrm>
            <a:off x="819150" y="1709550"/>
            <a:ext cx="75057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we find a simple analytical model for the prestige bias?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Yes, in its binary form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does the prestige bias affect the populations behaviour?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influence is a “neutral force”, that accelerate the population state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only mathematical manifestation of the influence is in the effective population size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bias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753000" y="1527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bias towards inheriting/transmitting one phenotype or the other of a given trait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evolution, there’s rarely a bias in the transmission of the phenotype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offspring inherits the genes of the parents, and doesn’t choose them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cultural </a:t>
            </a:r>
            <a:r>
              <a:rPr lang="en" sz="1700"/>
              <a:t>evolution</a:t>
            </a:r>
            <a:r>
              <a:rPr lang="en" sz="1700"/>
              <a:t>, it is very common to see biases towards certain phenotypes, based on other parameters of the role-model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Direct bias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Frequency bias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Indirect bias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bias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72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Copying of a phenotype depends on the success of the role model observed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more successful the role model, the more likely its traits to be copied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Success is both direct and indirect bias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 individual may copy the indicative trait he’s observing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may copy other traits of the role model, based on the indicative trait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667875"/>
            <a:ext cx="75057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the literature, prestige is rarely mentioned, even in cultural biases focused papers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mentioned, it is as a </a:t>
            </a:r>
            <a:r>
              <a:rPr lang="en" sz="1700"/>
              <a:t>synonym</a:t>
            </a:r>
            <a:r>
              <a:rPr lang="en" sz="1700"/>
              <a:t> to success, or as a theoretical concept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my research I was interested in the difference between </a:t>
            </a:r>
            <a:r>
              <a:rPr lang="en" sz="1700"/>
              <a:t>success</a:t>
            </a:r>
            <a:r>
              <a:rPr lang="en" sz="1700"/>
              <a:t> and prestige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main difference: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Success is determined solely by the expression of the traits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Prestige is also affected by the environment, and how others perceive the role model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define prestige as the bias caused by the </a:t>
            </a:r>
            <a:r>
              <a:rPr lang="en" sz="1700"/>
              <a:t>colleagues</a:t>
            </a:r>
            <a:r>
              <a:rPr lang="en" sz="1700"/>
              <a:t> choices of role-models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800200"/>
            <a:ext cx="75057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we find a simple </a:t>
            </a:r>
            <a:r>
              <a:rPr lang="en" sz="1700"/>
              <a:t>analytical</a:t>
            </a:r>
            <a:r>
              <a:rPr lang="en" sz="1700"/>
              <a:t> model for the prestige bias?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Prestige has inner generation </a:t>
            </a:r>
            <a:r>
              <a:rPr lang="en" sz="1700"/>
              <a:t>dependencies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does the prestige bias affect the populations behaviour?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Is it aiding the advantageous traits or oppose them?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What are the effects on the time to fixation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