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.png" ContentType="image/png"/>
  <Override PartName="/ppt/media/image31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3e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5059080" y="0"/>
            <a:ext cx="4084920" cy="205236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255240" y="720"/>
            <a:ext cx="2250000" cy="1044000"/>
            <a:chOff x="255240" y="720"/>
            <a:chExt cx="2250000" cy="1044000"/>
          </a:xfrm>
        </p:grpSpPr>
        <p:sp>
          <p:nvSpPr>
            <p:cNvPr id="5" name="CustomShape 6"/>
            <p:cNvSpPr/>
            <p:nvPr/>
          </p:nvSpPr>
          <p:spPr>
            <a:xfrm>
              <a:off x="763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50976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25524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" name="Group 9"/>
          <p:cNvGrpSpPr/>
          <p:nvPr/>
        </p:nvGrpSpPr>
        <p:grpSpPr>
          <a:xfrm>
            <a:off x="905400" y="720"/>
            <a:ext cx="2250000" cy="1044000"/>
            <a:chOff x="905400" y="720"/>
            <a:chExt cx="2250000" cy="1044000"/>
          </a:xfrm>
        </p:grpSpPr>
        <p:sp>
          <p:nvSpPr>
            <p:cNvPr id="9" name="CustomShape 10"/>
            <p:cNvSpPr/>
            <p:nvPr/>
          </p:nvSpPr>
          <p:spPr>
            <a:xfrm>
              <a:off x="141408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1159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0540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" name="Group 13"/>
          <p:cNvGrpSpPr/>
          <p:nvPr/>
        </p:nvGrpSpPr>
        <p:grpSpPr>
          <a:xfrm>
            <a:off x="7057440" y="5040"/>
            <a:ext cx="1850760" cy="751680"/>
            <a:chOff x="7057440" y="5040"/>
            <a:chExt cx="1850760" cy="751680"/>
          </a:xfrm>
        </p:grpSpPr>
        <p:sp>
          <p:nvSpPr>
            <p:cNvPr id="13" name="CustomShape 14"/>
            <p:cNvSpPr/>
            <p:nvPr/>
          </p:nvSpPr>
          <p:spPr>
            <a:xfrm>
              <a:off x="765936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735840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705744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" name="Group 17"/>
          <p:cNvGrpSpPr/>
          <p:nvPr/>
        </p:nvGrpSpPr>
        <p:grpSpPr>
          <a:xfrm>
            <a:off x="6553080" y="4217760"/>
            <a:ext cx="2388600" cy="925200"/>
            <a:chOff x="6553080" y="4217760"/>
            <a:chExt cx="2388600" cy="925200"/>
          </a:xfrm>
        </p:grpSpPr>
        <p:sp>
          <p:nvSpPr>
            <p:cNvPr id="17" name="CustomShape 18"/>
            <p:cNvSpPr/>
            <p:nvPr/>
          </p:nvSpPr>
          <p:spPr>
            <a:xfrm>
              <a:off x="732996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694152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655308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" name="Group 21"/>
          <p:cNvGrpSpPr/>
          <p:nvPr/>
        </p:nvGrpSpPr>
        <p:grpSpPr>
          <a:xfrm>
            <a:off x="199080" y="4055760"/>
            <a:ext cx="2795040" cy="1082880"/>
            <a:chOff x="199080" y="4055760"/>
            <a:chExt cx="2795040" cy="1082880"/>
          </a:xfrm>
        </p:grpSpPr>
        <p:sp>
          <p:nvSpPr>
            <p:cNvPr id="21" name="CustomShape 22"/>
            <p:cNvSpPr/>
            <p:nvPr/>
          </p:nvSpPr>
          <p:spPr>
            <a:xfrm>
              <a:off x="1108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65376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199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r>
              <a:rPr b="0" lang="en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9429603-69C5-4464-8701-D1642B4079F2}" type="slidenum">
              <a:rPr b="0" lang="en" sz="1000" spc="-1" strike="noStrike">
                <a:solidFill>
                  <a:srgbClr val="233a44"/>
                </a:solidFill>
                <a:latin typeface="Nunito"/>
                <a:ea typeface="Nunito"/>
              </a:rPr>
              <a:t>&lt;number&gt;</a:t>
            </a:fld>
            <a:endParaRPr b="0" lang="en" sz="10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3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" name="PlaceHolder 4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1347C72-C190-4DF5-ABC8-D5C211D571D5}" type="slidenum">
              <a:rPr b="0" lang="en" sz="1000" spc="-1" strike="noStrike">
                <a:solidFill>
                  <a:srgbClr val="233a44"/>
                </a:solidFill>
                <a:latin typeface="Nunito"/>
                <a:ea typeface="Nunito"/>
              </a:rPr>
              <a:t>&lt;number&gt;</a:t>
            </a:fld>
            <a:endParaRPr b="0" lang="e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800" spc="-1" strike="noStrike">
                <a:solidFill>
                  <a:srgbClr val="af7b51"/>
                </a:solidFill>
                <a:latin typeface="Nunito"/>
                <a:ea typeface="Nunito"/>
              </a:rPr>
              <a:t>Cultural evolution and Prestige bias</a:t>
            </a:r>
            <a:endParaRPr b="0" lang="en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858680" y="3413160"/>
            <a:ext cx="5361120" cy="52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af7b51"/>
                </a:solidFill>
                <a:latin typeface="Calibri"/>
                <a:ea typeface="Calibri"/>
              </a:rPr>
              <a:t>Thesis defense</a:t>
            </a:r>
            <a:endParaRPr b="0" lang="e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800" spc="-1" strike="noStrike">
                <a:solidFill>
                  <a:srgbClr val="af7b51"/>
                </a:solidFill>
                <a:latin typeface="Nunito"/>
                <a:ea typeface="Nunito"/>
              </a:rPr>
              <a:t>Models</a:t>
            </a:r>
            <a:endParaRPr b="0" lang="en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Reminder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5000"/>
          </a:bodyPr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Wright Fisher model - mathematical model meant to describe genetic drift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Generations do not overlap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Each gene in the new generation is drawn randomly from the previous generation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Moran model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Generations overlap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Every time step one individual reproduce and one dies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Our model is mainly based on a WF model, and borrows some features from the Moran model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The model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19000" y="1511280"/>
            <a:ext cx="7505280" cy="3941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Consider a population of N individuals, each individual has a trait on a continuous scale: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199"/>
              </a:spcBef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Every generation, N naive individuals (</a:t>
            </a:r>
            <a:r>
              <a:rPr b="0" i="1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copiers</a:t>
            </a: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) must inherit (</a:t>
            </a:r>
            <a:r>
              <a:rPr b="0" i="1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choose</a:t>
            </a: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) a trait to copy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The can only choose from the individuals of the previous generation (</a:t>
            </a:r>
            <a:r>
              <a:rPr b="0" i="1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role-models</a:t>
            </a: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)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We assume generations do not overlap, similar to a WF model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Our model is inspired by the work of Boyd &amp; Richerson (1988), by assuming only oblique transmission of the trait which they name </a:t>
            </a:r>
            <a:r>
              <a:rPr b="1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Indicator trait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We didn’t include the second trait of their model, the </a:t>
            </a:r>
            <a:r>
              <a:rPr b="1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Indirectly biased trait</a:t>
            </a: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 to lower the complexity of our model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The model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95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The model’s state at time </a:t>
            </a:r>
            <a:r>
              <a:rPr b="0" i="1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t</a:t>
            </a: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 is described by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          </a:t>
            </a: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describes the indicator trait values at time </a:t>
            </a:r>
            <a:r>
              <a:rPr b="0" i="1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t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i="1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          </a:t>
            </a: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is drawn from a standard normal distribution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 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Google Shape;200;p25" descr=""/>
          <p:cNvPicPr/>
          <p:nvPr/>
        </p:nvPicPr>
        <p:blipFill>
          <a:blip r:embed="rId1"/>
          <a:stretch/>
        </p:blipFill>
        <p:spPr>
          <a:xfrm>
            <a:off x="4816440" y="1938600"/>
            <a:ext cx="2685600" cy="533160"/>
          </a:xfrm>
          <a:prstGeom prst="rect">
            <a:avLst/>
          </a:prstGeom>
          <a:ln>
            <a:noFill/>
          </a:ln>
        </p:spPr>
      </p:pic>
      <p:pic>
        <p:nvPicPr>
          <p:cNvPr id="130" name="Google Shape;201;p25" descr=""/>
          <p:cNvPicPr/>
          <p:nvPr/>
        </p:nvPicPr>
        <p:blipFill>
          <a:blip r:embed="rId2"/>
          <a:stretch/>
        </p:blipFill>
        <p:spPr>
          <a:xfrm>
            <a:off x="819000" y="2371680"/>
            <a:ext cx="361440" cy="399600"/>
          </a:xfrm>
          <a:prstGeom prst="rect">
            <a:avLst/>
          </a:prstGeom>
          <a:ln>
            <a:noFill/>
          </a:ln>
        </p:spPr>
      </p:pic>
      <p:pic>
        <p:nvPicPr>
          <p:cNvPr id="131" name="Google Shape;202;p25" descr=""/>
          <p:cNvPicPr/>
          <p:nvPr/>
        </p:nvPicPr>
        <p:blipFill>
          <a:blip r:embed="rId3"/>
          <a:stretch/>
        </p:blipFill>
        <p:spPr>
          <a:xfrm>
            <a:off x="800280" y="2823480"/>
            <a:ext cx="399600" cy="38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Inheritance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19000" y="155232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The process of copying a trait is shown in the following equations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The trait value of copier </a:t>
            </a:r>
            <a:r>
              <a:rPr b="0" i="1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i</a:t>
            </a: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 after copying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The Evaluation function of copier </a:t>
            </a:r>
            <a:r>
              <a:rPr b="0" i="1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i</a:t>
            </a: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 to quantify traits appeal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The relative score copier </a:t>
            </a:r>
            <a:r>
              <a:rPr b="0" i="1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i</a:t>
            </a: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 assign to each role-model  </a:t>
            </a:r>
            <a:r>
              <a:rPr b="0" i="1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j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oogle Shape;209;p26" descr=""/>
          <p:cNvPicPr/>
          <p:nvPr/>
        </p:nvPicPr>
        <p:blipFill>
          <a:blip r:embed="rId1"/>
          <a:stretch/>
        </p:blipFill>
        <p:spPr>
          <a:xfrm>
            <a:off x="4511160" y="2020680"/>
            <a:ext cx="1714320" cy="514080"/>
          </a:xfrm>
          <a:prstGeom prst="rect">
            <a:avLst/>
          </a:prstGeom>
          <a:ln>
            <a:noFill/>
          </a:ln>
        </p:spPr>
      </p:pic>
      <p:pic>
        <p:nvPicPr>
          <p:cNvPr id="135" name="Google Shape;210;p26" descr=""/>
          <p:cNvPicPr/>
          <p:nvPr/>
        </p:nvPicPr>
        <p:blipFill>
          <a:blip r:embed="rId2"/>
          <a:stretch/>
        </p:blipFill>
        <p:spPr>
          <a:xfrm>
            <a:off x="5947560" y="2689200"/>
            <a:ext cx="2476440" cy="837720"/>
          </a:xfrm>
          <a:prstGeom prst="rect">
            <a:avLst/>
          </a:prstGeom>
          <a:ln>
            <a:noFill/>
          </a:ln>
        </p:spPr>
      </p:pic>
      <p:pic>
        <p:nvPicPr>
          <p:cNvPr id="136" name="Google Shape;211;p26" descr=""/>
          <p:cNvPicPr/>
          <p:nvPr/>
        </p:nvPicPr>
        <p:blipFill>
          <a:blip r:embed="rId3"/>
          <a:stretch/>
        </p:blipFill>
        <p:spPr>
          <a:xfrm>
            <a:off x="5688720" y="3623760"/>
            <a:ext cx="2251440" cy="83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Inheritance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19000" y="1552320"/>
            <a:ext cx="7505280" cy="318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The trait value copier </a:t>
            </a:r>
            <a:r>
              <a:rPr b="0" i="1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i</a:t>
            </a: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 perceives role model </a:t>
            </a:r>
            <a:r>
              <a:rPr b="0" i="1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j</a:t>
            </a: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 has, with an error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The function of estimating the appeal of a given trait, 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relative to the ideal trait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To put simply, copier </a:t>
            </a:r>
            <a:r>
              <a:rPr b="0" i="1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i</a:t>
            </a: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 ranks all the role-models based on his perception of the traits, and randomly chooses one to copy, influenced by his innate error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Google Shape;218;p27" descr=""/>
          <p:cNvPicPr/>
          <p:nvPr/>
        </p:nvPicPr>
        <p:blipFill>
          <a:blip r:embed="rId1"/>
          <a:stretch/>
        </p:blipFill>
        <p:spPr>
          <a:xfrm>
            <a:off x="6718320" y="1552320"/>
            <a:ext cx="1771200" cy="456840"/>
          </a:xfrm>
          <a:prstGeom prst="rect">
            <a:avLst/>
          </a:prstGeom>
          <a:ln>
            <a:noFill/>
          </a:ln>
        </p:spPr>
      </p:pic>
      <p:pic>
        <p:nvPicPr>
          <p:cNvPr id="140" name="Google Shape;219;p27" descr=""/>
          <p:cNvPicPr/>
          <p:nvPr/>
        </p:nvPicPr>
        <p:blipFill>
          <a:blip r:embed="rId2"/>
          <a:stretch/>
        </p:blipFill>
        <p:spPr>
          <a:xfrm>
            <a:off x="5477760" y="2357280"/>
            <a:ext cx="3109680" cy="83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Influence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19000" y="1676520"/>
            <a:ext cx="7505280" cy="346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We define </a:t>
            </a:r>
            <a:r>
              <a:rPr b="0" i="1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influence</a:t>
            </a: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 to be a bias towards a role-model that was already chosen by the </a:t>
            </a:r>
            <a:r>
              <a:rPr b="0" i="1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i-1 </a:t>
            </a: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copiers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When copier </a:t>
            </a:r>
            <a:r>
              <a:rPr b="0" i="1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i</a:t>
            </a: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 is choosing a role-model, the state of role models is can be described as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Where            </a:t>
            </a: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        when copier </a:t>
            </a:r>
            <a:r>
              <a:rPr b="0" i="1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i</a:t>
            </a: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 chosen role-model j, and 0 otherwise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226;p28" descr=""/>
          <p:cNvPicPr/>
          <p:nvPr/>
        </p:nvPicPr>
        <p:blipFill>
          <a:blip r:embed="rId1"/>
          <a:stretch/>
        </p:blipFill>
        <p:spPr>
          <a:xfrm>
            <a:off x="2914200" y="2863800"/>
            <a:ext cx="2970360" cy="540360"/>
          </a:xfrm>
          <a:prstGeom prst="rect">
            <a:avLst/>
          </a:prstGeom>
          <a:ln>
            <a:noFill/>
          </a:ln>
        </p:spPr>
      </p:pic>
      <p:pic>
        <p:nvPicPr>
          <p:cNvPr id="144" name="Google Shape;227;p28" descr=""/>
          <p:cNvPicPr/>
          <p:nvPr/>
        </p:nvPicPr>
        <p:blipFill>
          <a:blip r:embed="rId2"/>
          <a:stretch/>
        </p:blipFill>
        <p:spPr>
          <a:xfrm>
            <a:off x="2166840" y="3468240"/>
            <a:ext cx="4465440" cy="540360"/>
          </a:xfrm>
          <a:prstGeom prst="rect">
            <a:avLst/>
          </a:prstGeom>
          <a:ln>
            <a:noFill/>
          </a:ln>
        </p:spPr>
      </p:pic>
      <p:pic>
        <p:nvPicPr>
          <p:cNvPr id="145" name="Google Shape;228;p28" descr=""/>
          <p:cNvPicPr/>
          <p:nvPr/>
        </p:nvPicPr>
        <p:blipFill>
          <a:blip r:embed="rId3"/>
          <a:stretch/>
        </p:blipFill>
        <p:spPr>
          <a:xfrm>
            <a:off x="1582920" y="4146480"/>
            <a:ext cx="914040" cy="36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Prestige in our model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We define prestige as a weighted combination of </a:t>
            </a:r>
            <a:r>
              <a:rPr b="0" i="1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success</a:t>
            </a: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 and </a:t>
            </a:r>
            <a:r>
              <a:rPr b="0" i="1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influence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The probability to choose a role model is conditional as follows: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As we can see, the probability to choose role-model </a:t>
            </a:r>
            <a:r>
              <a:rPr b="0" i="1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j</a:t>
            </a: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 depends on the number of copiers each role-model has until that point in time 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Google Shape;235;p29" descr=""/>
          <p:cNvPicPr/>
          <p:nvPr/>
        </p:nvPicPr>
        <p:blipFill>
          <a:blip r:embed="rId1"/>
          <a:stretch/>
        </p:blipFill>
        <p:spPr>
          <a:xfrm>
            <a:off x="2247840" y="2889720"/>
            <a:ext cx="4647960" cy="53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Prestige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19000" y="173448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We define the score copier </a:t>
            </a:r>
            <a:r>
              <a:rPr b="0" i="1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i</a:t>
            </a: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 assign to to role-model as follows: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Simply put, it is a weighted average of </a:t>
            </a:r>
            <a:r>
              <a:rPr b="0" i="1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success</a:t>
            </a: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 and </a:t>
            </a:r>
            <a:r>
              <a:rPr b="0" i="1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influence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Google Shape;242;p30" descr=""/>
          <p:cNvPicPr/>
          <p:nvPr/>
        </p:nvPicPr>
        <p:blipFill>
          <a:blip r:embed="rId1"/>
          <a:stretch/>
        </p:blipFill>
        <p:spPr>
          <a:xfrm>
            <a:off x="2226960" y="2207520"/>
            <a:ext cx="4590720" cy="727920"/>
          </a:xfrm>
          <a:prstGeom prst="rect">
            <a:avLst/>
          </a:prstGeom>
          <a:ln>
            <a:noFill/>
          </a:ln>
        </p:spPr>
      </p:pic>
      <p:pic>
        <p:nvPicPr>
          <p:cNvPr id="152" name="Google Shape;243;p30" descr=""/>
          <p:cNvPicPr/>
          <p:nvPr/>
        </p:nvPicPr>
        <p:blipFill>
          <a:blip r:embed="rId2"/>
          <a:stretch/>
        </p:blipFill>
        <p:spPr>
          <a:xfrm>
            <a:off x="2073240" y="2886480"/>
            <a:ext cx="4997160" cy="88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Mathematical approximations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Our process is defined as an iterative process inside the generation, which is complicated both to compute and to analyze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We found two approaches to estimate our model’s behaviour: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spcBef>
                <a:spcPts val="1199"/>
              </a:spcBef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General Binomial Distribution (GBD)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Dirichlet Multinomial (DM)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Contents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19000" y="163404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Introduction - traits and transmission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Prestige, success and transmission biases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The model - influence, prestige bias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Mathematical approximations - GBD and DM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The binary model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Fixation probability and time estimations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Estimations in a changing environment 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General Binomial Distribution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19000" y="166824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A series of Bernoulli experiments, with possible dependency between experiments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A general binomial process was defined by Drezner and Farnum (1993) by the following formula: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which is the  probability of  role-model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j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 to have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k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 copiers after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i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 copiers chose a role-model, when we assume no errors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This probability can be defined by the following recurrence equation: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Google Shape;256;p32" descr=""/>
          <p:cNvPicPr/>
          <p:nvPr/>
        </p:nvPicPr>
        <p:blipFill>
          <a:blip r:embed="rId1"/>
          <a:stretch/>
        </p:blipFill>
        <p:spPr>
          <a:xfrm>
            <a:off x="819000" y="4080960"/>
            <a:ext cx="7505280" cy="450360"/>
          </a:xfrm>
          <a:prstGeom prst="rect">
            <a:avLst/>
          </a:prstGeom>
          <a:ln>
            <a:noFill/>
          </a:ln>
        </p:spPr>
      </p:pic>
      <p:pic>
        <p:nvPicPr>
          <p:cNvPr id="158" name="Google Shape;257;p32" descr=""/>
          <p:cNvPicPr/>
          <p:nvPr/>
        </p:nvPicPr>
        <p:blipFill>
          <a:blip r:embed="rId2"/>
          <a:stretch/>
        </p:blipFill>
        <p:spPr>
          <a:xfrm>
            <a:off x="2671920" y="2509920"/>
            <a:ext cx="3800160" cy="41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General Binomial Distribution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19000" y="1693080"/>
            <a:ext cx="7505280" cy="318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We saw the selection of a role-model is GB distributed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Based on that, we can calculate the expected number of copiers: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                                                       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Which means the expected numbers of copiers role-model </a:t>
            </a:r>
            <a:r>
              <a:rPr b="0" i="1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j</a:t>
            </a: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 will have at the end of the selection process is equal to the population size multiplied by the initial probability to be chosen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oogle Shape;264;p33" descr=""/>
          <p:cNvPicPr/>
          <p:nvPr/>
        </p:nvPicPr>
        <p:blipFill>
          <a:blip r:embed="rId1"/>
          <a:stretch/>
        </p:blipFill>
        <p:spPr>
          <a:xfrm>
            <a:off x="2831760" y="2817000"/>
            <a:ext cx="2419200" cy="40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General Binomial Distribution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819000" y="170964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When assuming homogeneous weight ratio, 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We get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Which means the expected number of copiers is linearly proportional to the success bias of role-model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j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Google Shape;271;p34" descr=""/>
          <p:cNvPicPr/>
          <p:nvPr/>
        </p:nvPicPr>
        <p:blipFill>
          <a:blip r:embed="rId1"/>
          <a:stretch/>
        </p:blipFill>
        <p:spPr>
          <a:xfrm>
            <a:off x="4874040" y="1804320"/>
            <a:ext cx="1161720" cy="256680"/>
          </a:xfrm>
          <a:prstGeom prst="rect">
            <a:avLst/>
          </a:prstGeom>
          <a:ln>
            <a:noFill/>
          </a:ln>
        </p:spPr>
      </p:pic>
      <p:pic>
        <p:nvPicPr>
          <p:cNvPr id="165" name="Google Shape;272;p34" descr=""/>
          <p:cNvPicPr/>
          <p:nvPr/>
        </p:nvPicPr>
        <p:blipFill>
          <a:blip r:embed="rId2"/>
          <a:stretch/>
        </p:blipFill>
        <p:spPr>
          <a:xfrm>
            <a:off x="3114000" y="2633400"/>
            <a:ext cx="2915640" cy="40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Dirichlet Multinomial Distribution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19000" y="1560600"/>
            <a:ext cx="7505280" cy="2880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Using the GBD we could estimate the expected value of copiers a single role-model will have with ease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Going further, we can equivalent our model to a more convenient distribution - the Dirichlet Multinomial (DM) distribution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Using the DM approximation, we can calculate the expected copiers of the entire population at once, contrary to a single role-model at a time with the GBD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Dirichlet Multinomial &amp; Polya Urn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19000" y="1629720"/>
            <a:ext cx="7505280" cy="280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In a paper by Frigyik et al (2010), they proved that a Polya Urn model will converge to a DM distribution as the number of draw increases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We proved our model is interchangeable with a Polya Urn model, by assuming no error rates, as in GBD, and homogeneous trait weight as well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233a44"/>
                </a:solidFill>
                <a:latin typeface="Calibri"/>
                <a:ea typeface="Calibri"/>
              </a:rPr>
              <a:t>In our model the number of draws is the population size, which is large, hence the DM serves as a good approximation</a:t>
            </a:r>
            <a:endParaRPr b="0" lang="e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Polya Urn - Rich getting richer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19000" y="1563480"/>
            <a:ext cx="7505280" cy="287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Polya Urn reminder 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- Consider an urn filled with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N 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balls of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k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 colors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Draw a random ball, observe its color, and return the ball to the urn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In addition, add another </a:t>
            </a:r>
            <a:r>
              <a:rPr b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additional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 ball with the same color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 rot="5400000">
            <a:off x="893160" y="3415320"/>
            <a:ext cx="1091520" cy="954360"/>
          </a:xfrm>
          <a:prstGeom prst="flowChartDelay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"/>
          <p:cNvSpPr/>
          <p:nvPr/>
        </p:nvSpPr>
        <p:spPr>
          <a:xfrm>
            <a:off x="1083600" y="3432240"/>
            <a:ext cx="239400" cy="231120"/>
          </a:xfrm>
          <a:prstGeom prst="ellipse">
            <a:avLst/>
          </a:prstGeom>
          <a:solidFill>
            <a:srgbClr val="0b539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5"/>
          <p:cNvSpPr/>
          <p:nvPr/>
        </p:nvSpPr>
        <p:spPr>
          <a:xfrm>
            <a:off x="1319400" y="3989880"/>
            <a:ext cx="239400" cy="231120"/>
          </a:xfrm>
          <a:prstGeom prst="ellipse">
            <a:avLst/>
          </a:prstGeom>
          <a:solidFill>
            <a:srgbClr val="cc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6"/>
          <p:cNvSpPr/>
          <p:nvPr/>
        </p:nvSpPr>
        <p:spPr>
          <a:xfrm>
            <a:off x="1492920" y="3663720"/>
            <a:ext cx="239400" cy="231120"/>
          </a:xfrm>
          <a:prstGeom prst="ellipse">
            <a:avLst/>
          </a:prstGeom>
          <a:solidFill>
            <a:srgbClr val="6aa84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7"/>
          <p:cNvSpPr/>
          <p:nvPr/>
        </p:nvSpPr>
        <p:spPr>
          <a:xfrm rot="5400000">
            <a:off x="3348720" y="3394440"/>
            <a:ext cx="1091520" cy="954360"/>
          </a:xfrm>
          <a:prstGeom prst="flowChartDelay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8"/>
          <p:cNvSpPr/>
          <p:nvPr/>
        </p:nvSpPr>
        <p:spPr>
          <a:xfrm>
            <a:off x="3472560" y="2915280"/>
            <a:ext cx="239400" cy="231120"/>
          </a:xfrm>
          <a:prstGeom prst="ellipse">
            <a:avLst/>
          </a:prstGeom>
          <a:solidFill>
            <a:srgbClr val="0b5394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9"/>
          <p:cNvSpPr/>
          <p:nvPr/>
        </p:nvSpPr>
        <p:spPr>
          <a:xfrm>
            <a:off x="3774600" y="3969000"/>
            <a:ext cx="239400" cy="231120"/>
          </a:xfrm>
          <a:prstGeom prst="ellipse">
            <a:avLst/>
          </a:prstGeom>
          <a:solidFill>
            <a:srgbClr val="cc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0"/>
          <p:cNvSpPr/>
          <p:nvPr/>
        </p:nvSpPr>
        <p:spPr>
          <a:xfrm>
            <a:off x="3948120" y="3643200"/>
            <a:ext cx="239400" cy="231120"/>
          </a:xfrm>
          <a:prstGeom prst="ellipse">
            <a:avLst/>
          </a:prstGeom>
          <a:solidFill>
            <a:srgbClr val="6aa84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1"/>
          <p:cNvSpPr/>
          <p:nvPr/>
        </p:nvSpPr>
        <p:spPr>
          <a:xfrm rot="5400000">
            <a:off x="6275520" y="3302280"/>
            <a:ext cx="1091520" cy="954360"/>
          </a:xfrm>
          <a:prstGeom prst="flowChartDelay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2"/>
          <p:cNvSpPr/>
          <p:nvPr/>
        </p:nvSpPr>
        <p:spPr>
          <a:xfrm>
            <a:off x="6643080" y="3326040"/>
            <a:ext cx="239400" cy="231120"/>
          </a:xfrm>
          <a:prstGeom prst="ellipse">
            <a:avLst/>
          </a:prstGeom>
          <a:solidFill>
            <a:srgbClr val="0b539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3"/>
          <p:cNvSpPr/>
          <p:nvPr/>
        </p:nvSpPr>
        <p:spPr>
          <a:xfrm>
            <a:off x="6701400" y="3876840"/>
            <a:ext cx="239400" cy="231120"/>
          </a:xfrm>
          <a:prstGeom prst="ellipse">
            <a:avLst/>
          </a:prstGeom>
          <a:solidFill>
            <a:srgbClr val="cc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4"/>
          <p:cNvSpPr/>
          <p:nvPr/>
        </p:nvSpPr>
        <p:spPr>
          <a:xfrm>
            <a:off x="6874920" y="3550680"/>
            <a:ext cx="239400" cy="231120"/>
          </a:xfrm>
          <a:prstGeom prst="ellipse">
            <a:avLst/>
          </a:prstGeom>
          <a:solidFill>
            <a:srgbClr val="6aa84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5"/>
          <p:cNvSpPr/>
          <p:nvPr/>
        </p:nvSpPr>
        <p:spPr>
          <a:xfrm>
            <a:off x="6403320" y="3643200"/>
            <a:ext cx="239400" cy="231120"/>
          </a:xfrm>
          <a:prstGeom prst="ellipse">
            <a:avLst/>
          </a:prstGeom>
          <a:solidFill>
            <a:srgbClr val="0b539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6"/>
          <p:cNvSpPr/>
          <p:nvPr/>
        </p:nvSpPr>
        <p:spPr>
          <a:xfrm>
            <a:off x="4880880" y="3692520"/>
            <a:ext cx="1074600" cy="35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7"/>
          <p:cNvSpPr/>
          <p:nvPr/>
        </p:nvSpPr>
        <p:spPr>
          <a:xfrm>
            <a:off x="2037240" y="3692520"/>
            <a:ext cx="1074600" cy="35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Prestige model as Polya Urn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819000" y="169560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Our model is based on a WF model, hence constant population size and no overlap between generations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This seems contradictory to the Polya Urn model at first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However, due to the increase of value once a role-model is chosen, we proved mathematically that the models are identical after tweaking the model’s equations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Prestige model as DM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819000" y="180216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Following Frigyik et al and Durrett’s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Martingale Convergence Theorem 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(1999), we can approximate our model using the DM distribution as follows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Where the state of copiers at generation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i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 is DM distributed with only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N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 (population size) and the initial prestige vector, depends only on the success of the role-model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Google Shape;318;p39" descr=""/>
          <p:cNvPicPr/>
          <p:nvPr/>
        </p:nvPicPr>
        <p:blipFill>
          <a:blip r:embed="rId1"/>
          <a:stretch/>
        </p:blipFill>
        <p:spPr>
          <a:xfrm>
            <a:off x="3443400" y="2590560"/>
            <a:ext cx="1866600" cy="38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The binary model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19000" y="153864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The DM approximation seems to be good, but it was still hard to mathematically analyze this model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We therefore limited our model to having only two phenotypes instead of the infinite continuous scale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This model is described by the following transition equation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oogle Shape;325;p40" descr=""/>
          <p:cNvPicPr/>
          <p:nvPr/>
        </p:nvPicPr>
        <p:blipFill>
          <a:blip r:embed="rId1"/>
          <a:stretch/>
        </p:blipFill>
        <p:spPr>
          <a:xfrm>
            <a:off x="2037960" y="3706560"/>
            <a:ext cx="914040" cy="628200"/>
          </a:xfrm>
          <a:prstGeom prst="rect">
            <a:avLst/>
          </a:prstGeom>
          <a:ln>
            <a:noFill/>
          </a:ln>
        </p:spPr>
      </p:pic>
      <p:pic>
        <p:nvPicPr>
          <p:cNvPr id="195" name="Google Shape;326;p40" descr=""/>
          <p:cNvPicPr/>
          <p:nvPr/>
        </p:nvPicPr>
        <p:blipFill>
          <a:blip r:embed="rId2"/>
          <a:stretch/>
        </p:blipFill>
        <p:spPr>
          <a:xfrm>
            <a:off x="3261600" y="3587760"/>
            <a:ext cx="3809520" cy="86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The binary model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819000" y="260136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This equation describes the probability of copier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i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 to inherit trait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A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N-X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 is the number of role-models with the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A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 trait in the previous generation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Having only two traits, analyzing and comparing simulation metrics is a lot easier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333;p41" descr=""/>
          <p:cNvPicPr/>
          <p:nvPr/>
        </p:nvPicPr>
        <p:blipFill>
          <a:blip r:embed="rId1"/>
          <a:stretch/>
        </p:blipFill>
        <p:spPr>
          <a:xfrm>
            <a:off x="1492200" y="1684440"/>
            <a:ext cx="914040" cy="628200"/>
          </a:xfrm>
          <a:prstGeom prst="rect">
            <a:avLst/>
          </a:prstGeom>
          <a:ln>
            <a:noFill/>
          </a:ln>
        </p:spPr>
      </p:pic>
      <p:pic>
        <p:nvPicPr>
          <p:cNvPr id="199" name="Google Shape;334;p41" descr=""/>
          <p:cNvPicPr/>
          <p:nvPr/>
        </p:nvPicPr>
        <p:blipFill>
          <a:blip r:embed="rId2"/>
          <a:stretch/>
        </p:blipFill>
        <p:spPr>
          <a:xfrm>
            <a:off x="2715840" y="1565280"/>
            <a:ext cx="3809520" cy="866520"/>
          </a:xfrm>
          <a:prstGeom prst="rect">
            <a:avLst/>
          </a:prstGeom>
          <a:ln>
            <a:noFill/>
          </a:ln>
        </p:spPr>
      </p:pic>
      <p:pic>
        <p:nvPicPr>
          <p:cNvPr id="200" name="Google Shape;335;p41" descr=""/>
          <p:cNvPicPr/>
          <p:nvPr/>
        </p:nvPicPr>
        <p:blipFill>
          <a:blip r:embed="rId3"/>
          <a:stretch/>
        </p:blipFill>
        <p:spPr>
          <a:xfrm>
            <a:off x="6958080" y="1789200"/>
            <a:ext cx="1304640" cy="41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800" spc="-1" strike="noStrike">
                <a:solidFill>
                  <a:srgbClr val="af7b51"/>
                </a:solidFill>
                <a:latin typeface="Nunito"/>
                <a:ea typeface="Nunito"/>
              </a:rPr>
              <a:t>Introduction</a:t>
            </a:r>
            <a:endParaRPr b="0" lang="en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800" spc="-1" strike="noStrike">
                <a:solidFill>
                  <a:srgbClr val="af7b51"/>
                </a:solidFill>
                <a:latin typeface="Nunito"/>
                <a:ea typeface="Nunito"/>
              </a:rPr>
              <a:t>Results</a:t>
            </a:r>
            <a:endParaRPr b="0" lang="en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DM - validation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819000" y="1546920"/>
            <a:ext cx="7505280" cy="2775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We ran multiple simulations to support our claims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We simulated a single generation step with </a:t>
            </a:r>
            <a:r>
              <a:rPr b="0" i="1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N=2000</a:t>
            </a: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, with varying error rate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We wanted to see the effects of adding errors to the model, to see how much it deviates from the math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Google Shape;347;p43" descr=""/>
          <p:cNvPicPr/>
          <p:nvPr/>
        </p:nvPicPr>
        <p:blipFill>
          <a:blip r:embed="rId1"/>
          <a:stretch/>
        </p:blipFill>
        <p:spPr>
          <a:xfrm>
            <a:off x="595440" y="3099600"/>
            <a:ext cx="8183880" cy="174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DM - validation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819000" y="134712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To compare the models, we compared their Chi-squared metric with different error values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We see that with a 0.01 error rate (1%), the metrics are impressively similar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When increasing the error rate to as high as 0.1, the plots are still very similar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It’s only for very large values (e=1) that the similarity stops suggesting our approximation is good, even with errors implemented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Google Shape;354;p44" descr=""/>
          <p:cNvPicPr/>
          <p:nvPr/>
        </p:nvPicPr>
        <p:blipFill>
          <a:blip r:embed="rId1"/>
          <a:stretch/>
        </p:blipFill>
        <p:spPr>
          <a:xfrm>
            <a:off x="595440" y="3099600"/>
            <a:ext cx="8183880" cy="174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Binary model - simulations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819000" y="199080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We observed two main metrics - fixation probability and time to fixation by an invading ideal trait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A simulation starts with a single role-model with the ideal trait, while the rest of the population possess trait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A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We wanted to see how well our approximation fits our model with varying degrees of deviation from the original assumptions 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Simulations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819000" y="157716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The first thing we tested was how many simulations are needed to properly estimate our metrics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We compared the results of the DM approximation with our model with gradually increasing number of simulations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In these simulations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N=1000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367;p46" descr=""/>
          <p:cNvPicPr/>
          <p:nvPr/>
        </p:nvPicPr>
        <p:blipFill>
          <a:blip r:embed="rId1"/>
          <a:stretch/>
        </p:blipFill>
        <p:spPr>
          <a:xfrm>
            <a:off x="4099320" y="2803680"/>
            <a:ext cx="4225320" cy="190116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819000" y="3535200"/>
            <a:ext cx="2918520" cy="12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We found that 1000 simulations are consistent enough to be used</a:t>
            </a:r>
            <a:endParaRPr b="0" lang="e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Simulations - mutation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819000" y="16434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The next step was to observe how the approximation deviates from the real model with a varying degree of deviation from the equation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We first tested the effects of mutation rate on the metrics 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Google Shape;375;p47" descr=""/>
          <p:cNvPicPr/>
          <p:nvPr/>
        </p:nvPicPr>
        <p:blipFill>
          <a:blip r:embed="rId1"/>
          <a:stretch/>
        </p:blipFill>
        <p:spPr>
          <a:xfrm>
            <a:off x="2059200" y="2944440"/>
            <a:ext cx="4856400" cy="181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Simulations - mutation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819000" y="16434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Before the stage of choosing a role-model, we drew samples from a random distribution and used the samples to change the prestige estimations of the copiers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The x-axis represents the variation of the distribution used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Google Shape;382;p48" descr=""/>
          <p:cNvPicPr/>
          <p:nvPr/>
        </p:nvPicPr>
        <p:blipFill>
          <a:blip r:embed="rId1"/>
          <a:stretch/>
        </p:blipFill>
        <p:spPr>
          <a:xfrm>
            <a:off x="2059200" y="2944440"/>
            <a:ext cx="4856400" cy="181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819000" y="54072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Simulations - trait weight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769680" y="163512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After discovering that the DM approximation is quite resilient to mutation, we tested the resilience to heterogeneous trait weight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We again drew from a normal distribution 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Google Shape;389;p49" descr=""/>
          <p:cNvPicPr/>
          <p:nvPr/>
        </p:nvPicPr>
        <p:blipFill>
          <a:blip r:embed="rId1"/>
          <a:stretch/>
        </p:blipFill>
        <p:spPr>
          <a:xfrm>
            <a:off x="4989960" y="2441160"/>
            <a:ext cx="1676160" cy="361440"/>
          </a:xfrm>
          <a:prstGeom prst="rect">
            <a:avLst/>
          </a:prstGeom>
          <a:ln>
            <a:noFill/>
          </a:ln>
        </p:spPr>
      </p:pic>
      <p:pic>
        <p:nvPicPr>
          <p:cNvPr id="223" name="Google Shape;390;p49" descr=""/>
          <p:cNvPicPr/>
          <p:nvPr/>
        </p:nvPicPr>
        <p:blipFill>
          <a:blip r:embed="rId2"/>
          <a:stretch/>
        </p:blipFill>
        <p:spPr>
          <a:xfrm>
            <a:off x="1703520" y="2894400"/>
            <a:ext cx="5264280" cy="187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Kimura’s equations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819000" y="180036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3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After observing the resilience of the DM approximation, we continued to analyze the model mathematically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We based our analyzation on Kimura’s equations, inspired by Durrett (2008) 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We found out that                              is equivalent to the selection coefficient in a WF model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We then successfully went on calculate the expected and variance of the change in frequency between generations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397;p50" descr=""/>
          <p:cNvPicPr/>
          <p:nvPr/>
        </p:nvPicPr>
        <p:blipFill>
          <a:blip r:embed="rId1"/>
          <a:stretch/>
        </p:blipFill>
        <p:spPr>
          <a:xfrm>
            <a:off x="2691000" y="3044520"/>
            <a:ext cx="1133280" cy="37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Effective population size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819000" y="199080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In our calculations we found the effective population size for our model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Using these, we successfully came up with an equation resembling Kimura’s for the fixation probability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Google Shape;404;p51" descr=""/>
          <p:cNvPicPr/>
          <p:nvPr/>
        </p:nvPicPr>
        <p:blipFill>
          <a:blip r:embed="rId1"/>
          <a:stretch/>
        </p:blipFill>
        <p:spPr>
          <a:xfrm>
            <a:off x="3104640" y="2472840"/>
            <a:ext cx="2409480" cy="418680"/>
          </a:xfrm>
          <a:prstGeom prst="rect">
            <a:avLst/>
          </a:prstGeom>
          <a:ln>
            <a:noFill/>
          </a:ln>
        </p:spPr>
      </p:pic>
      <p:pic>
        <p:nvPicPr>
          <p:cNvPr id="230" name="Google Shape;405;p51" descr=""/>
          <p:cNvPicPr/>
          <p:nvPr/>
        </p:nvPicPr>
        <p:blipFill>
          <a:blip r:embed="rId2"/>
          <a:stretch/>
        </p:blipFill>
        <p:spPr>
          <a:xfrm>
            <a:off x="2847240" y="3537360"/>
            <a:ext cx="2923920" cy="84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Traits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Attributes or properties that characterize an individual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Traits are found in most living organisms, simple and complex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Traits can be genetic or cultural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Genetic trait - eye colour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Cultural trait - blessing before a meal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Kimura’s approximation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819000" y="162144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We also applied Kimura’s equation for time to fixation on our model, though like Kimura’s, the equation is too complex to solve mathematically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Using these equations, we compared our model to the WF model, using our alternatives parameters 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Google Shape;412;p52" descr=""/>
          <p:cNvPicPr/>
          <p:nvPr/>
        </p:nvPicPr>
        <p:blipFill>
          <a:blip r:embed="rId1"/>
          <a:stretch/>
        </p:blipFill>
        <p:spPr>
          <a:xfrm>
            <a:off x="480960" y="2368800"/>
            <a:ext cx="8181720" cy="94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DM and WF approximations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819000" y="154908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We ran 5000 simulations for each combination of parameters, both for the DM and the WF model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These results are for variating trait weight, which directly affects effective population size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6" name="Google Shape;419;p53" descr=""/>
          <p:cNvPicPr/>
          <p:nvPr/>
        </p:nvPicPr>
        <p:blipFill>
          <a:blip r:embed="rId1"/>
          <a:stretch/>
        </p:blipFill>
        <p:spPr>
          <a:xfrm>
            <a:off x="2467800" y="2886840"/>
            <a:ext cx="5954040" cy="193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DM and WF approximations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819000" y="154908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We ran the same number of simulations, using the selection coefficient as the variable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We see that even for high values of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s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 the approximation holds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Google Shape;426;p54" descr=""/>
          <p:cNvPicPr/>
          <p:nvPr/>
        </p:nvPicPr>
        <p:blipFill>
          <a:blip r:embed="rId1"/>
          <a:stretch/>
        </p:blipFill>
        <p:spPr>
          <a:xfrm>
            <a:off x="2621520" y="2863800"/>
            <a:ext cx="6052680" cy="186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Changing environment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819000" y="190800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Lastly, we wanted to see how changing the environment during the process affects the results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The changing environment is done by switching the advantageous and common traits every few generations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After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k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 generations, the common trait becomes the advantageous one for a period of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l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 generations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After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n=k+l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 generations has passed, the cycle reiterates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Changing environment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819000" y="154404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Basing our math on Ram et al’s (2018) proof of a similar scenario, we found a modified version of our Kimura’s approximation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The fixation probability now uses the average of the selection coefficients of a complete cycle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n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: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Google Shape;439;p56" descr=""/>
          <p:cNvPicPr/>
          <p:nvPr/>
        </p:nvPicPr>
        <p:blipFill>
          <a:blip r:embed="rId1"/>
          <a:stretch/>
        </p:blipFill>
        <p:spPr>
          <a:xfrm>
            <a:off x="2935440" y="3631680"/>
            <a:ext cx="3461040" cy="644040"/>
          </a:xfrm>
          <a:prstGeom prst="rect">
            <a:avLst/>
          </a:prstGeom>
          <a:ln>
            <a:noFill/>
          </a:ln>
        </p:spPr>
      </p:pic>
      <p:pic>
        <p:nvPicPr>
          <p:cNvPr id="245" name="Google Shape;440;p56" descr=""/>
          <p:cNvPicPr/>
          <p:nvPr/>
        </p:nvPicPr>
        <p:blipFill>
          <a:blip r:embed="rId2"/>
          <a:stretch/>
        </p:blipFill>
        <p:spPr>
          <a:xfrm>
            <a:off x="2784960" y="2233080"/>
            <a:ext cx="2672640" cy="103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Changing environment - simulations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819000" y="170964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When running simulations we noticed our modified approximation works only when certain parameters are restricted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It appears that for high values of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s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, our approximation fails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Kimura’s equations in general are only valid for small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s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, but we found out this restriction is magnified in a changing environment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Another interesting fact was that the smaller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n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 was, the better the modified equation fit the simulations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Changing environment - simulations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819000" y="149472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We ran 10,000 simulations for each data point, and kept a constant cycle size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n=40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We then changed the ratio of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k,l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 only, and we see that when 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k&gt;&gt;l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 the modified equation for changing environment expects results similar to the constant one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Google Shape;453;p58" descr=""/>
          <p:cNvPicPr/>
          <p:nvPr/>
        </p:nvPicPr>
        <p:blipFill>
          <a:blip r:embed="rId1"/>
          <a:stretch/>
        </p:blipFill>
        <p:spPr>
          <a:xfrm>
            <a:off x="1454760" y="2850480"/>
            <a:ext cx="6233760" cy="203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800" spc="-1" strike="noStrike">
                <a:solidFill>
                  <a:srgbClr val="af7b51"/>
                </a:solidFill>
                <a:latin typeface="Nunito"/>
                <a:ea typeface="Nunito"/>
              </a:rPr>
              <a:t>Summary</a:t>
            </a:r>
            <a:endParaRPr b="0" lang="en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Summary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819000" y="170964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We modeled prestige naively as a nested loop stochastic process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The inner loop is caused by the dependency of a copier on his colleagues choices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We found two mathematical approximations to help us analyze our model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We analyzed our model in its binary form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We created a variation of Kimura’s equations to fit our model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We compared our model in a constant environment to a changing one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Discussion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819000" y="170964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When researching prestige we focused on the effects on the influence in contrast to a success biased model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From the math and the simulations, we reached an interesting conclusion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The influence doesn’t affect the number of expected copiers a role-model will have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It only affects the variance - which is manifested in an effective population size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Transmission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The process when an individual acquires a trait of another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Like traits, transmission can be both genetic and cultural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Genetic transmission is vertical in most organisms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Cultural transmission can be vertical, oblique, horizontal and reverse vertical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Discussion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819000" y="170964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The stronger the influence, the smaller the effective population size is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This cause the population to reach fixation a lot faster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It is coincide with our literal definition of it - influence by its nature doesn’t support nor oppose the success (</a:t>
            </a:r>
            <a:r>
              <a:rPr b="0" i="1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Rich getting richer</a:t>
            </a: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)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It is therefore an “accelerator” of the state, hastening the fixation or extinction of a trait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Research questions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819000" y="170964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Can we find a simple analytical model for the prestige bias?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Yes, in its binary form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How does the prestige bias affect the populations behaviour?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The influence is a “neutral force”, that accelerate the population state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The only mathematical manifestation of the influence is in the effective population size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Transmission bias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753120" y="152748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The bias towards inheriting/transmitting one phenotype or the other of a given trait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In evolution, there’s rarely a bias in the transmission of the phenotype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The offspring inherits the genes of the parents, and doesn’t choose them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In cultural evolution, it is very common to see biases towards certain phenotypes, based on other parameters of the role-model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Direct bias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Frequency bias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Indirect bias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Success bias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19000" y="17262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5000"/>
          </a:bodyPr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Copying of a phenotype depends on the success of the role model observed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The more successful the role model, the more likely its traits to be copied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Success is both direct and indirect bias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An individual may copy the indicative trait he’s observing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It may copy other traits of the role model, based on the indicative trait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Prestige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19000" y="1667880"/>
            <a:ext cx="7505280" cy="3653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In the literature, prestige is rarely mentioned, even in cultural biases focused papers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When mentioned, it is as a synonym to success, or as a theoretical concept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In my research I was interested in the difference between success and prestige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The main difference: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Success is determined solely by the expression of the traits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500" spc="-1" strike="noStrike">
                <a:solidFill>
                  <a:srgbClr val="233a44"/>
                </a:solidFill>
                <a:latin typeface="Calibri"/>
                <a:ea typeface="Calibri"/>
              </a:rPr>
              <a:t>Prestige is also affected by the environment, and how others perceive the role model</a:t>
            </a:r>
            <a:endParaRPr b="0" lang="e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We define prestige as the bias caused by the colleagues choices of role-models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af7b51"/>
                </a:solidFill>
                <a:latin typeface="Nunito"/>
                <a:ea typeface="Nunito"/>
              </a:rPr>
              <a:t>Research questions</a:t>
            </a:r>
            <a:endParaRPr b="0" lang="e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19000" y="1800360"/>
            <a:ext cx="7505280" cy="3075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Can we find a simple analytical model for the prestige bias?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Prestige has inner generation dependencies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How does the prestige bias affect the populations behaviour?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Is it aiding the advantageous traits or oppose them?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240">
              <a:lnSpc>
                <a:spcPct val="115000"/>
              </a:lnSpc>
              <a:buClr>
                <a:srgbClr val="233a44"/>
              </a:buClr>
              <a:buFont typeface="Calibri"/>
              <a:buChar char="○"/>
            </a:pPr>
            <a:r>
              <a:rPr b="0" lang="en" sz="1700" spc="-1" strike="noStrike">
                <a:solidFill>
                  <a:srgbClr val="233a44"/>
                </a:solidFill>
                <a:latin typeface="Calibri"/>
                <a:ea typeface="Calibri"/>
              </a:rPr>
              <a:t>What are the effects on the time to fixation</a:t>
            </a:r>
            <a:endParaRPr b="0" lang="e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</dc:language>
  <cp:lastModifiedBy/>
  <dcterms:modified xsi:type="dcterms:W3CDTF">2022-02-22T16:06:43Z</dcterms:modified>
  <cp:revision>2</cp:revision>
  <dc:subject/>
  <dc:title/>
</cp:coreProperties>
</file>