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he-IL"/>
    </a:defPPr>
    <a:lvl1pPr marL="0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21" d="100"/>
          <a:sy n="21" d="100"/>
        </p:scale>
        <p:origin x="-2190" y="94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9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r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1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8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0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1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1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1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2AE2-601D-4A2C-970A-532E2F2D0EF3}" type="datetimeFigureOut">
              <a:rPr lang="he-IL" smtClean="0"/>
              <a:t>כ"ב/אב/תשע"ג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1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r" defTabSz="4176431" rtl="1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r" defTabSz="4176431" rtl="1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r" defTabSz="4176431" rtl="1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r" defTabSz="4176431" rtl="1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869302" y="917652"/>
            <a:ext cx="28476000" cy="41004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84" tIns="45441" rIns="90884" bIns="45441" anchor="ctr"/>
          <a:lstStyle/>
          <a:p>
            <a:pPr indent="205684" algn="l" rtl="0"/>
            <a:endParaRPr lang="en-US" sz="88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900000" y="1043493"/>
            <a:ext cx="28476000" cy="366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84" tIns="45441" rIns="90884" bIns="45441">
            <a:spAutoFit/>
          </a:bodyPr>
          <a:lstStyle/>
          <a:p>
            <a:pPr indent="205684" algn="ctr" rtl="0"/>
            <a:r>
              <a:rPr lang="en-US" sz="11600" b="1" dirty="0">
                <a:latin typeface="+mj-lt"/>
              </a:rPr>
              <a:t>Adaptability, Adaptedness and </a:t>
            </a:r>
            <a:endParaRPr lang="en-US" sz="11600" b="1" dirty="0" smtClean="0">
              <a:latin typeface="+mj-lt"/>
            </a:endParaRPr>
          </a:p>
          <a:p>
            <a:pPr indent="205684" algn="ctr" rtl="0"/>
            <a:r>
              <a:rPr lang="en-US" sz="11600" b="1" dirty="0" smtClean="0">
                <a:latin typeface="+mj-lt"/>
              </a:rPr>
              <a:t>Stress-Induced </a:t>
            </a:r>
            <a:r>
              <a:rPr lang="en-US" sz="11600" b="1" dirty="0">
                <a:latin typeface="+mj-lt"/>
              </a:rPr>
              <a:t>Mutagenesis</a:t>
            </a:r>
            <a:endParaRPr lang="en-US" sz="11600" b="1" dirty="0">
              <a:latin typeface="+mj-lt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0000" y="4711063"/>
            <a:ext cx="28476000" cy="252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51" tIns="272651" rIns="272651" bIns="272651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ctr" rtl="0" eaLnBrk="1" hangingPunct="1">
              <a:spcBef>
                <a:spcPct val="50000"/>
              </a:spcBef>
            </a:pPr>
            <a:r>
              <a:rPr lang="en-US" sz="8000" b="1" dirty="0">
                <a:latin typeface="+mj-lt"/>
              </a:rPr>
              <a:t>Yoav </a:t>
            </a:r>
            <a:r>
              <a:rPr lang="en-US" sz="8000" b="1" dirty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4800" dirty="0">
                <a:latin typeface="+mj-lt"/>
              </a:rPr>
              <a:t>Department </a:t>
            </a:r>
            <a:r>
              <a:rPr lang="en-US" sz="4800" dirty="0">
                <a:latin typeface="+mj-lt"/>
              </a:rPr>
              <a:t>of Molecular Biology and Ecology of Plants, Life Science Faculty, Tel-Aviv University, </a:t>
            </a:r>
            <a:r>
              <a:rPr lang="en-US" sz="4800" dirty="0" smtClean="0">
                <a:latin typeface="+mj-lt"/>
              </a:rPr>
              <a:t>Israel</a:t>
            </a:r>
            <a:endParaRPr lang="en-US" sz="48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0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684" algn="l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400" kern="0" dirty="0">
                <a:latin typeface="+mn-lt"/>
              </a:rPr>
              <a:t>responses </a:t>
            </a:r>
            <a:r>
              <a:rPr lang="en-US" sz="2400" kern="0" dirty="0">
                <a:latin typeface="+mn-lt"/>
              </a:rPr>
              <a:t>in various species of bacteria </a:t>
            </a:r>
            <a:r>
              <a:rPr lang="en-US" sz="2400" kern="0" dirty="0">
                <a:latin typeface="+mn-lt"/>
              </a:rPr>
              <a:t>(1-3).</a:t>
            </a:r>
          </a:p>
          <a:p>
            <a:pPr indent="205684" algn="l" defTabSz="908834" rtl="0">
              <a:defRPr/>
            </a:pPr>
            <a:r>
              <a:rPr lang="en-US" sz="2400" kern="0" dirty="0">
                <a:latin typeface="+mn-lt"/>
              </a:rPr>
              <a:t>In a previous work (4) we studied the evolution of stress-induced mutagenesis in constant and changing environments. We showed that</a:t>
            </a:r>
            <a:r>
              <a:rPr lang="en-US" sz="2400" b="1" kern="0" dirty="0"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mutagenesis (SIM)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favored by selection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684" algn="l" defTabSz="908834" rtl="0"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require two or more mutations that are jointly advantageous but separately deleterious, and therefore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presents an open evolutionary question, first described by Sewall Wright in 1931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(5) and popularized using the fitness landscape metaphor: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indent="205684" algn="l" defTabSz="908834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80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l" defTabSz="908834" rtl="0">
              <a:defRPr/>
            </a:pPr>
            <a:r>
              <a:rPr lang="en-US" sz="4000" b="1" kern="0" dirty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2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describes are two-locus (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model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of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complex adaptation. 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Each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node represents a genotype. Genotype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wildtype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or local adaptive peak,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the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global adaptive peak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the highest fitness,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the single mutants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fitness lower than the wildtype -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the darker the color the lower the fitness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“RIP” represents genotypes with deleterious mutations that will not contribute to adaptation (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“the living dead”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Arrows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define the direction of mutation and denote the relevant mutation rate: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 for background deleterious mutation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µ for mutations in the A/a and B/b loci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98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simulations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which also account for </a:t>
            </a:r>
            <a:r>
              <a:rPr lang="en-GB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genotypes with deleterious mutations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– denoted by the number after the slash. </a:t>
            </a:r>
            <a:endParaRPr lang="en-GB" sz="2400" kern="0" dirty="0" smtClean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figure shows up to three mutations for simplicity; the simulations has up to 25. 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160000" y="26804862"/>
            <a:ext cx="8280000" cy="424847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  <a:endParaRPr lang="en-US" sz="4000" b="1" kern="0" dirty="0">
              <a:solidFill>
                <a:schemeClr val="accent2"/>
              </a:solidFill>
              <a:latin typeface="+mj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analyzed the mean fitness at a mutation-selection balance and the adaption rate on a rugged fitness landscape with and without stress-induced mutagenesis. </a:t>
            </a: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increases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the rate of complex adaptation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and that in contrast to constitutive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mutagenesis,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the fitness of populations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under stable conditions.</a:t>
            </a: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0160000" y="37318031"/>
            <a:ext cx="8280000" cy="365182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432000" rIns="540000" bIns="4320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000" b="1" kern="0" dirty="0">
              <a:solidFill>
                <a:schemeClr val="accent2"/>
              </a:solidFill>
              <a:latin typeface="+mj-lt"/>
            </a:endParaRPr>
          </a:p>
          <a:p>
            <a:pPr indent="205684" algn="l" defTabSz="908834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0160000" y="32048373"/>
            <a:ext cx="8280000" cy="526965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Literature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Rosenberg SM, et al.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1998, 148:1559–66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Galhardo</a:t>
            </a:r>
            <a:r>
              <a:rPr lang="en-US" sz="2100" dirty="0" smtClean="0">
                <a:latin typeface="+mn-lt"/>
              </a:rPr>
              <a:t> RS, et al. </a:t>
            </a:r>
            <a:r>
              <a:rPr lang="en-US" sz="2100" i="1" dirty="0" err="1" smtClean="0">
                <a:latin typeface="+mn-lt"/>
              </a:rPr>
              <a:t>Crit</a:t>
            </a:r>
            <a:r>
              <a:rPr lang="en-US" sz="2100" i="1" dirty="0" smtClean="0">
                <a:latin typeface="+mn-lt"/>
              </a:rPr>
              <a:t> Rev </a:t>
            </a:r>
            <a:r>
              <a:rPr lang="en-US" sz="2100" i="1" dirty="0" err="1" smtClean="0">
                <a:latin typeface="+mn-lt"/>
              </a:rPr>
              <a:t>Biochem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Biol</a:t>
            </a:r>
            <a:r>
              <a:rPr lang="en-US" sz="2100" dirty="0" smtClean="0">
                <a:latin typeface="+mn-lt"/>
              </a:rPr>
              <a:t> 2007, </a:t>
            </a:r>
            <a:r>
              <a:rPr lang="en-US" sz="1800" dirty="0" smtClean="0">
                <a:latin typeface="+mn-lt"/>
              </a:rPr>
              <a:t>42:399–435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Bjedov</a:t>
            </a:r>
            <a:r>
              <a:rPr lang="en-US" sz="2100" dirty="0" smtClean="0">
                <a:latin typeface="+mn-lt"/>
              </a:rPr>
              <a:t> I, et al. </a:t>
            </a:r>
            <a:r>
              <a:rPr lang="en-US" sz="2100" i="1" dirty="0" smtClean="0">
                <a:latin typeface="+mn-lt"/>
              </a:rPr>
              <a:t>Science</a:t>
            </a:r>
            <a:r>
              <a:rPr lang="en-US" sz="2100" dirty="0" smtClean="0">
                <a:latin typeface="+mn-lt"/>
              </a:rPr>
              <a:t> 2003, 300:1404–9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Ram Y, Hadany L. </a:t>
            </a:r>
            <a:r>
              <a:rPr lang="en-US" sz="2100" i="1" dirty="0" smtClean="0">
                <a:latin typeface="+mn-lt"/>
              </a:rPr>
              <a:t>Evolution</a:t>
            </a:r>
            <a:r>
              <a:rPr lang="en-US" sz="2100" dirty="0" smtClean="0">
                <a:latin typeface="+mn-lt"/>
              </a:rPr>
              <a:t> 2012, 66:2315–28</a:t>
            </a:r>
          </a:p>
          <a:p>
            <a:pPr lvl="0" algn="l" rtl="0">
              <a:buFont typeface="+mj-lt"/>
              <a:buAutoNum type="arabicPeriod"/>
            </a:pPr>
            <a:r>
              <a:rPr lang="de-DE" sz="2100" dirty="0" smtClean="0">
                <a:latin typeface="+mn-lt"/>
              </a:rPr>
              <a:t>Wright S. </a:t>
            </a:r>
            <a:r>
              <a:rPr lang="de-DE" sz="2100" i="1" dirty="0" smtClean="0">
                <a:latin typeface="+mn-lt"/>
              </a:rPr>
              <a:t>Am Nat</a:t>
            </a:r>
            <a:r>
              <a:rPr lang="de-DE" sz="2100" dirty="0" smtClean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Kibota</a:t>
            </a:r>
            <a:r>
              <a:rPr lang="en-US" sz="2100" dirty="0" smtClean="0">
                <a:latin typeface="+mn-lt"/>
              </a:rPr>
              <a:t> TT, Lynch M. </a:t>
            </a:r>
            <a:r>
              <a:rPr lang="en-US" sz="2100" i="1" dirty="0" smtClean="0">
                <a:latin typeface="+mn-lt"/>
              </a:rPr>
              <a:t>Nature</a:t>
            </a:r>
            <a:r>
              <a:rPr lang="en-US" sz="21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Gordo I, et al. </a:t>
            </a:r>
            <a:r>
              <a:rPr lang="en-US" sz="2100" i="1" dirty="0" smtClean="0">
                <a:latin typeface="+mn-lt"/>
              </a:rPr>
              <a:t>J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Microbiol</a:t>
            </a:r>
            <a:r>
              <a:rPr lang="en-US" sz="2100" i="1" dirty="0" smtClean="0">
                <a:latin typeface="+mn-lt"/>
              </a:rPr>
              <a:t> Biotech</a:t>
            </a:r>
            <a:r>
              <a:rPr lang="en-US" sz="2100" dirty="0" smtClean="0">
                <a:latin typeface="+mn-lt"/>
              </a:rPr>
              <a:t> 2011, 21:20–35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Drake JW, et al. </a:t>
            </a:r>
            <a:r>
              <a:rPr lang="en-US" sz="2100" i="1" dirty="0" smtClean="0">
                <a:latin typeface="+mn-lt"/>
              </a:rPr>
              <a:t>Genetics</a:t>
            </a:r>
            <a:r>
              <a:rPr lang="en-US" sz="2100" dirty="0" smtClean="0">
                <a:latin typeface="+mn-lt"/>
              </a:rPr>
              <a:t> 1998, 148:1667–86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Wielgoss</a:t>
            </a:r>
            <a:r>
              <a:rPr lang="en-US" sz="2100" dirty="0" smtClean="0">
                <a:latin typeface="+mn-lt"/>
              </a:rPr>
              <a:t> S, et al. </a:t>
            </a:r>
            <a:r>
              <a:rPr lang="en-US" sz="2100" i="1" dirty="0" smtClean="0">
                <a:latin typeface="+mn-lt"/>
              </a:rPr>
              <a:t>G3</a:t>
            </a:r>
            <a:r>
              <a:rPr lang="en-US" sz="2100" dirty="0" smtClean="0">
                <a:latin typeface="+mn-lt"/>
              </a:rPr>
              <a:t> 2011, 1:183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Hall LMC, Henderson-</a:t>
            </a:r>
            <a:r>
              <a:rPr lang="en-US" sz="2100" dirty="0" err="1" smtClean="0">
                <a:latin typeface="+mn-lt"/>
              </a:rPr>
              <a:t>Begg</a:t>
            </a:r>
            <a:r>
              <a:rPr lang="en-US" sz="2100" dirty="0" smtClean="0">
                <a:latin typeface="+mn-lt"/>
              </a:rPr>
              <a:t> SK. </a:t>
            </a:r>
            <a:r>
              <a:rPr lang="en-US" sz="2100" i="1" dirty="0" smtClean="0">
                <a:latin typeface="+mn-lt"/>
              </a:rPr>
              <a:t>Microbiology</a:t>
            </a:r>
            <a:r>
              <a:rPr lang="en-US" sz="2100" dirty="0" smtClean="0">
                <a:latin typeface="+mn-lt"/>
              </a:rPr>
              <a:t> 2006, 152, </a:t>
            </a:r>
            <a:r>
              <a:rPr lang="en-US" sz="1200" dirty="0" smtClean="0">
                <a:latin typeface="+mn-lt"/>
              </a:rPr>
              <a:t>9:2505–14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Berg OG.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1996, 142:1379–82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Kimura M, Maruyama T.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1966, 54:1337–51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540000" tIns="180000" rIns="540000" bIns="43200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684" algn="just" defTabSz="908834" rtl="0" eaLnBrk="1" hangingPunct="1">
                  <a:spcBef>
                    <a:spcPct val="50000"/>
                  </a:spcBef>
                  <a:tabLst>
                    <a:tab pos="497019" algn="l"/>
                  </a:tabLst>
                  <a:defRPr/>
                </a:pPr>
                <a:r>
                  <a:rPr lang="en-US" sz="4000" b="1" kern="0" dirty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  <a:endParaRPr lang="en-US" sz="4000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684" algn="l" defTabSz="908834" rtl="0">
                  <a:defRPr/>
                </a:pPr>
                <a:r>
                  <a:rPr lang="en-US" sz="2800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sz="2800" b="1" i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is approximated with normal mutagenesis (NM), constitutive mutagenesis (CM) and stress-induced mutagenesis (SIM):</a:t>
                </a: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800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solid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lines are analytic approximations,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markers are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results of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simulations (see below), error bars are 95%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CI. Both axes are in log scale – the slope of CM red line is twice as steep as the slope of the SIM blue line.</a:t>
                </a:r>
              </a:p>
              <a:p>
                <a:pPr indent="205684" algn="l" defTabSz="908834" rtl="0"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n-lt"/>
                  </a:rPr>
                  <a:t>The difference between the approximations and the simulations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is explained by appearances of 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on deleterious backgrounds in the simulations.</a:t>
                </a:r>
                <a:endParaRPr lang="en-US" sz="2400" i="1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16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 numCol="1" spcCol="2231788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 is more efficient than CM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endParaRPr lang="en-US" sz="28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Constitutive mutagenesis (CM)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-fold.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Stress-induced mutagenesis (SIM) 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endParaRPr lang="en-US" sz="28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CM decreases the population mean fitness </a:t>
            </a:r>
            <a:r>
              <a:rPr lang="en-US" sz="2400" i="1" kern="0" dirty="0">
                <a:solidFill>
                  <a:srgbClr val="000000"/>
                </a:solidFill>
                <a:latin typeface="Calibri"/>
                <a:ea typeface="+mn-ea"/>
              </a:rPr>
              <a:t>e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  <a:ea typeface="+mn-ea"/>
              </a:rPr>
              <a:t>-U(</a:t>
            </a:r>
            <a:r>
              <a:rPr lang="el-GR" sz="2400" i="1" kern="0" baseline="3000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</a:rPr>
              <a:t>-1)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due to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due to accumulation of deleterious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mutations [REF].</a:t>
            </a: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SIM slightly increases the population mean fitness (4).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SIM breaks the adaptability-adaptedness trade-off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SIM is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 Pareto improvement over CM – it can achieve the same adaptation rate (by increasing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), without reducing the fitness of the population. 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If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is to high, a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mixed strategy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, in which all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-fold, is still more efficient than CM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4000" b="1" kern="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6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011" y="39645345"/>
            <a:ext cx="1201077" cy="12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4689" y="40365842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20612595" y="38542166"/>
            <a:ext cx="4917155" cy="2062103"/>
            <a:chOff x="20736000" y="39190238"/>
            <a:chExt cx="4917155" cy="2062103"/>
          </a:xfrm>
        </p:grpSpPr>
        <p:grpSp>
          <p:nvGrpSpPr>
            <p:cNvPr id="18" name="Group 17"/>
            <p:cNvGrpSpPr/>
            <p:nvPr/>
          </p:nvGrpSpPr>
          <p:grpSpPr>
            <a:xfrm>
              <a:off x="20736000" y="39190238"/>
              <a:ext cx="4917155" cy="2062103"/>
              <a:chOff x="1022996" y="5356373"/>
              <a:chExt cx="4917156" cy="2062103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99578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510607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00444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68152" y="5356373"/>
                <a:ext cx="4572000" cy="20621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3200" b="1" dirty="0" smtClean="0"/>
                  <a:t>yoavram@post.tau.ac.il</a:t>
                </a:r>
              </a:p>
              <a:p>
                <a:pPr algn="l" rtl="0"/>
                <a:r>
                  <a:rPr lang="en-US" sz="3200" b="1" dirty="0" smtClean="0"/>
                  <a:t>www.yoavram.com</a:t>
                </a:r>
                <a:endParaRPr lang="he-IL" sz="3200" b="1" dirty="0" smtClean="0"/>
              </a:p>
              <a:p>
                <a:pPr algn="l" rtl="0"/>
                <a:r>
                  <a:rPr lang="en-US" sz="3200" b="1" dirty="0" smtClean="0"/>
                  <a:t>+972.545.383136</a:t>
                </a:r>
              </a:p>
              <a:p>
                <a:pPr algn="l" rtl="0"/>
                <a:r>
                  <a:rPr lang="en-US" sz="3200" b="1" dirty="0" smtClean="0"/>
                  <a:t>@yoavram</a:t>
                </a:r>
                <a:endParaRPr lang="en-US" sz="3200" b="1" dirty="0"/>
              </a:p>
            </p:txBody>
          </p:sp>
        </p:grpSp>
        <p:pic>
          <p:nvPicPr>
            <p:cNvPr id="1026" name="Picture 2" descr="D:\workspace\xl\glyphicons-free\png\glyphicons_139_phon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0000" y="40312898"/>
              <a:ext cx="190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530475" y="14419486"/>
            <a:ext cx="7920000" cy="6688518"/>
            <a:chOff x="2880620" y="13753828"/>
            <a:chExt cx="9361040" cy="7905491"/>
          </a:xfrm>
        </p:grpSpPr>
        <p:sp>
          <p:nvSpPr>
            <p:cNvPr id="37" name="TextBox 36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/>
                <a:t>[1]</a:t>
              </a:r>
              <a:endParaRPr lang="he-IL" sz="48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50466" y="13753828"/>
              <a:ext cx="8791194" cy="7905491"/>
              <a:chOff x="3450466" y="13753828"/>
              <a:chExt cx="8791194" cy="79054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6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450466" y="14721267"/>
                <a:ext cx="681391" cy="4863401"/>
                <a:chOff x="3207341" y="19239441"/>
                <a:chExt cx="681391" cy="486340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1887823" y="21452440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76101" y="20954629"/>
                <a:ext cx="4863401" cy="704690"/>
                <a:chOff x="5832976" y="24915069"/>
                <a:chExt cx="4863401" cy="70469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532918" y="24988817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47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8" name="Oval 47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4" name="Picture 10" descr="D:\workspace\ruggedsim\manuscript\fitness_landscape_analytic_mode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99" y="32925542"/>
            <a:ext cx="6480000" cy="623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338853" y="33096146"/>
            <a:ext cx="1601147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 rtl="0"/>
            <a:r>
              <a:rPr lang="en-US" sz="4800" dirty="0"/>
              <a:t>[2]</a:t>
            </a:r>
            <a:endParaRPr lang="he-IL" sz="4800" dirty="0"/>
          </a:p>
        </p:txBody>
      </p:sp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2523" y="39929474"/>
            <a:ext cx="7920000" cy="8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9" descr="D:\workspace\ruggedsim\manuscript\fitness_landscape_stochastic_mode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435" y="30895314"/>
            <a:ext cx="8100000" cy="8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1035531" y="30837310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/>
              <a:t>[4]</a:t>
            </a:r>
            <a:endParaRPr lang="he-IL" sz="4800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59232"/>
              </p:ext>
            </p:extLst>
          </p:nvPr>
        </p:nvGraphicFramePr>
        <p:xfrm>
          <a:off x="2178547" y="21404262"/>
          <a:ext cx="7560001" cy="36759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3037"/>
                <a:gridCol w="1761567"/>
                <a:gridCol w="3623800"/>
                <a:gridCol w="1021597"/>
              </a:tblGrid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3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3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3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350131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034531" y="25302763"/>
            <a:ext cx="792000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88" tIns="52244" rIns="104488" bIns="52244" rtlCol="0">
            <a:noAutofit/>
          </a:bodyPr>
          <a:lstStyle/>
          <a:p>
            <a:pPr algn="ctr" defTabSz="1044877" rtl="0"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4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400" kern="0" dirty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4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pic>
        <p:nvPicPr>
          <p:cNvPr id="7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0427" y="39957271"/>
            <a:ext cx="7920000" cy="8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0747499" y="39550278"/>
            <a:ext cx="3148167" cy="523212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/>
            <a:r>
              <a:rPr lang="en-US" sz="2800" dirty="0"/>
              <a:t>fitness</a:t>
            </a:r>
            <a:endParaRPr lang="he-IL" sz="2800" dirty="0"/>
          </a:p>
        </p:txBody>
      </p:sp>
      <p:pic>
        <p:nvPicPr>
          <p:cNvPr id="35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18540000"/>
            <a:ext cx="7920000" cy="6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0243443" y="18597600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[3]</a:t>
            </a:r>
            <a:endParaRPr lang="he-IL" sz="4800" dirty="0"/>
          </a:p>
        </p:txBody>
      </p:sp>
      <p:pic>
        <p:nvPicPr>
          <p:cNvPr id="34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000" y="18540000"/>
            <a:ext cx="7920000" cy="65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9460467" y="18595950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81" name="Picture 15" descr="D:\workspace\ruggedsim\manuscript\fitness_landscape_key_vertical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3" b="35462"/>
          <a:stretch/>
        </p:blipFill>
        <p:spPr bwMode="auto">
          <a:xfrm>
            <a:off x="2250555" y="36669958"/>
            <a:ext cx="2518881" cy="26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 1027"/>
          <p:cNvGrpSpPr/>
          <p:nvPr/>
        </p:nvGrpSpPr>
        <p:grpSpPr>
          <a:xfrm>
            <a:off x="2106539" y="33501606"/>
            <a:ext cx="1872208" cy="2871808"/>
            <a:chOff x="2106539" y="34446222"/>
            <a:chExt cx="1872208" cy="2871808"/>
          </a:xfrm>
        </p:grpSpPr>
        <p:pic>
          <p:nvPicPr>
            <p:cNvPr id="80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941" r="56795" b="37231"/>
            <a:stretch/>
          </p:blipFill>
          <p:spPr bwMode="auto">
            <a:xfrm>
              <a:off x="2126882" y="35301806"/>
              <a:ext cx="1851865" cy="97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795" b="76887"/>
            <a:stretch/>
          </p:blipFill>
          <p:spPr bwMode="auto">
            <a:xfrm>
              <a:off x="2114923" y="34446222"/>
              <a:ext cx="1851865" cy="94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020" r="56795"/>
            <a:stretch/>
          </p:blipFill>
          <p:spPr bwMode="auto">
            <a:xfrm>
              <a:off x="2106539" y="36338147"/>
              <a:ext cx="1851865" cy="979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1622668" y="39478270"/>
            <a:ext cx="3148167" cy="523212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/>
            <a:r>
              <a:rPr lang="en-US" sz="2800" dirty="0"/>
              <a:t>fitness</a:t>
            </a:r>
            <a:endParaRPr lang="he-IL" sz="2800" dirty="0"/>
          </a:p>
        </p:txBody>
      </p:sp>
      <p:pic>
        <p:nvPicPr>
          <p:cNvPr id="90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1187" y="37606062"/>
            <a:ext cx="2088232" cy="26102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859</Words>
  <Application>Microsoft Office PowerPoint</Application>
  <PresentationFormat>Custom</PresentationFormat>
  <Paragraphs>143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yoavram</cp:lastModifiedBy>
  <cp:revision>10</cp:revision>
  <dcterms:created xsi:type="dcterms:W3CDTF">2013-07-29T08:32:41Z</dcterms:created>
  <dcterms:modified xsi:type="dcterms:W3CDTF">2013-07-29T10:30:53Z</dcterms:modified>
</cp:coreProperties>
</file>