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42" d="100"/>
          <a:sy n="42" d="100"/>
        </p:scale>
        <p:origin x="-72" y="984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ט"ו/אב/תשע"ג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9211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908920" bIns="908920" numCol="1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increases the adaptation </a:t>
            </a:r>
            <a:r>
              <a:rPr lang="en-US" b="1" kern="0" dirty="0">
                <a:solidFill>
                  <a:schemeClr val="accent2"/>
                </a:solidFill>
                <a:latin typeface="+mj-lt"/>
              </a:rPr>
              <a:t>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rugged fitness landscape. Solid lines are analytic approximations, are results of simulations: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SIM </a:t>
            </a:r>
            <a:r>
              <a:rPr lang="en-US" b="1" kern="0" dirty="0">
                <a:solidFill>
                  <a:schemeClr val="accent2"/>
                </a:solidFill>
                <a:latin typeface="+mj-lt"/>
              </a:rPr>
              <a:t>breaks off the adaptability-adaptedness trade-off</a:t>
            </a:r>
            <a:endParaRPr lang="en-US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3 is that nodes also specify the  </a:t>
            </a:r>
            <a:r>
              <a:rPr lang="en-GB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number of deleterious 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>
              <a:defRPr/>
            </a:pPr>
            <a:endParaRPr lang="en-US" sz="2800" b="1" kern="0" dirty="0" smtClean="0"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latin typeface="+mn-lt"/>
              </a:rPr>
              <a:t>of bacteria </a:t>
            </a:r>
            <a:r>
              <a:rPr lang="en-US" sz="2800" kern="0" dirty="0" smtClean="0">
                <a:latin typeface="+mn-lt"/>
              </a:rPr>
              <a:t>(</a:t>
            </a:r>
            <a:r>
              <a:rPr lang="en-US" sz="2800" kern="0" dirty="0" smtClean="0">
                <a:latin typeface="+mn-lt"/>
              </a:rPr>
              <a:t>1-3</a:t>
            </a:r>
            <a:r>
              <a:rPr lang="en-US" sz="2800" kern="0" dirty="0" smtClean="0">
                <a:latin typeface="+mn-lt"/>
              </a:rPr>
              <a:t>).</a:t>
            </a:r>
            <a:endParaRPr lang="en-US" sz="2800" kern="0" dirty="0" smtClean="0"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latin typeface="+mn-lt"/>
              </a:rPr>
              <a:t>In </a:t>
            </a:r>
            <a:r>
              <a:rPr lang="en-US" sz="2800" kern="0" dirty="0" smtClean="0">
                <a:latin typeface="+mn-lt"/>
              </a:rPr>
              <a:t>a previous work </a:t>
            </a:r>
            <a:r>
              <a:rPr lang="en-US" sz="2800" kern="0" dirty="0" smtClean="0">
                <a:latin typeface="+mn-lt"/>
              </a:rPr>
              <a:t>(4) </a:t>
            </a:r>
            <a:r>
              <a:rPr lang="en-US" sz="2800" kern="0" dirty="0" smtClean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latin typeface="+mn-lt"/>
              </a:rPr>
              <a:t>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mutagenesis (SIM)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 smtClean="0">
                <a:latin typeface="+mj-lt"/>
              </a:rPr>
              <a:t>Adaptability, Adaptedness and Stress-Induced Mutagenesis</a:t>
            </a:r>
            <a:endParaRPr lang="en-US" sz="11600" b="1" dirty="0">
              <a:latin typeface="+mj-lt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3600" rIns="910800" bIns="9108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Mutation-selection balance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We calculate the population mean fitness at the mutation-selection balance of a very large asexual population with multiplicative fitness which is affected both by </a:t>
            </a:r>
            <a:r>
              <a:rPr lang="en-GB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deleterious and beneficial mutations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2 shows the effect of the probability that a mutation is beneficial </a:t>
            </a:r>
            <a:r>
              <a:rPr lang="el-GR" sz="2800" kern="0" dirty="0" smtClean="0">
                <a:solidFill>
                  <a:srgbClr val="000000"/>
                </a:solidFill>
                <a:latin typeface="+mn-lt"/>
              </a:rPr>
              <a:t>β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(x-axis) and the mutation rate increase under stress </a:t>
            </a:r>
            <a:r>
              <a:rPr lang="el-GR" sz="2800" i="1" kern="0" dirty="0" smtClean="0">
                <a:solidFill>
                  <a:srgbClr val="000000"/>
                </a:solidFill>
                <a:latin typeface="+mn-lt"/>
              </a:rPr>
              <a:t>τ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(y-axis) on the fitness advantage of SIM compared to normal mutagenesis (color). The “X” marks the relevant parameter choice for E. coli.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increases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the population mean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a constant environment due to the generation of beneficial mutations.</a:t>
            </a: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Adaptation model</a:t>
                </a:r>
                <a:endParaRPr lang="en-US" sz="4400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Figure 3 describes are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two-locus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(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+mn-lt"/>
                  </a:rPr>
                  <a:t>B/b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) analytic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model of adaptation in a rugged fitness landscape. 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Each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node represents a genotype.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Genotype </a:t>
                </a:r>
                <a:r>
                  <a:rPr lang="en-US" sz="2800" b="1" i="1" kern="0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is the wildtype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, </a:t>
                </a:r>
                <a:r>
                  <a:rPr lang="en-US" sz="2800" b="1" i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is the adaptive peak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with the highest fitness, and the single mutants </a:t>
                </a:r>
                <a:r>
                  <a:rPr lang="en-US" sz="2800" b="1" i="1" kern="0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i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and </a:t>
                </a:r>
                <a:r>
                  <a:rPr lang="en-US" sz="2800" b="1" i="1" kern="0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aB</a:t>
                </a:r>
                <a:r>
                  <a:rPr lang="en-US" sz="2800" b="1" i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are adaptive valleys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with fitness lower than the wildtype - the darker the color the lower the fitness.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“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RIP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” represents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genotypes with deleterious mutations that will not contribute to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adaptation (“the living dead”). 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Arrows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define the direction of mutation and denote the relevant mutation rate: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U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 for background deleterious mutation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(dashed lines) and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µ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 for mutations in the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A/a 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and </a:t>
                </a:r>
                <a:r>
                  <a:rPr lang="en-US" sz="2800" b="1" i="1" kern="0" dirty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b="1" kern="0" dirty="0">
                    <a:solidFill>
                      <a:srgbClr val="000000"/>
                    </a:solidFill>
                    <a:latin typeface="+mn-lt"/>
                  </a:rPr>
                  <a:t>loci 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(solid lines). 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endParaRPr lang="en-US" b="1" kern="0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adaptation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rate </a:t>
                </a:r>
                <a:r>
                  <a:rPr lang="el-GR" b="1" i="1" kern="0" dirty="0" smtClean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with normal mutagenesis (NM), constitutive mutagenesis (CM) and stress-induced mutagenesis (SIM):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𝜈</m:t>
                          </m:r>
                        </m:e>
                        <m:sub>
                          <m:r>
                            <a:rPr lang="en-US" sz="2800" i="1"/>
                            <m:t>𝑁𝑀</m:t>
                          </m:r>
                        </m:sub>
                      </m:sSub>
                      <m:r>
                        <a:rPr lang="en-US" sz="2800" i="1"/>
                        <m:t>≈</m:t>
                      </m:r>
                      <m:r>
                        <a:rPr lang="en-US" sz="2800" i="1"/>
                        <m:t>2</m:t>
                      </m:r>
                      <m:r>
                        <a:rPr lang="en-US" sz="2800" i="1"/>
                        <m:t>𝑁𝐻</m:t>
                      </m:r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en-US" sz="2800" i="1"/>
                            <m:t>𝜇</m:t>
                          </m:r>
                        </m:e>
                        <m:sup>
                          <m:r>
                            <a:rPr lang="en-US" sz="2800" i="1"/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/>
                          </m:ctrlPr>
                        </m:dPr>
                        <m:e>
                          <m:r>
                            <a:rPr lang="en-US" sz="2800" i="1"/>
                            <m:t>1</m:t>
                          </m:r>
                          <m:r>
                            <a:rPr lang="en-US" sz="2800" i="1"/>
                            <m:t>−</m:t>
                          </m:r>
                          <m:r>
                            <a:rPr lang="en-US" sz="2800" i="1"/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i="1"/>
                          </m:ctrlPr>
                        </m:dPr>
                        <m:e>
                          <m:r>
                            <a:rPr lang="en-US" sz="2800" i="1"/>
                            <m:t>2</m:t>
                          </m:r>
                          <m:r>
                            <a:rPr lang="en-US" sz="2800" i="1"/>
                            <m:t>−</m:t>
                          </m:r>
                          <m:r>
                            <a:rPr lang="en-US" sz="2800" i="1"/>
                            <m:t>𝑈</m:t>
                          </m:r>
                        </m:e>
                      </m:d>
                      <m:r>
                        <a:rPr lang="en-US" sz="2800" i="1"/>
                        <m:t>≈</m:t>
                      </m:r>
                      <m:r>
                        <a:rPr lang="en-US" sz="2800" i="1"/>
                        <m:t>4</m:t>
                      </m:r>
                      <m:r>
                        <a:rPr lang="en-US" sz="2800" i="1"/>
                        <m:t>𝑁𝐻</m:t>
                      </m:r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en-US" sz="2800" i="1"/>
                            <m:t>𝜇</m:t>
                          </m:r>
                        </m:e>
                        <m:sup>
                          <m:r>
                            <a:rPr lang="en-US" sz="28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𝜈</m:t>
                          </m:r>
                        </m:e>
                        <m:sub>
                          <m:r>
                            <a:rPr lang="en-US" sz="2800" i="1"/>
                            <m:t>𝐶𝑀</m:t>
                          </m:r>
                        </m:sub>
                      </m:sSub>
                      <m:r>
                        <a:rPr lang="en-US" sz="2800" i="1"/>
                        <m:t>≈</m:t>
                      </m:r>
                      <m:sSup>
                        <m:sSupPr>
                          <m:ctrlPr>
                            <a:rPr lang="en-US" sz="2800" i="1"/>
                          </m:ctrlPr>
                        </m:sSupPr>
                        <m:e>
                          <m:r>
                            <a:rPr lang="en-US" sz="2800" i="1"/>
                            <m:t>𝜏</m:t>
                          </m:r>
                        </m:e>
                        <m:sup>
                          <m:r>
                            <a:rPr lang="en-US" sz="2800" i="1"/>
                            <m:t>2</m:t>
                          </m:r>
                        </m:sup>
                      </m:sSup>
                      <m:r>
                        <a:rPr lang="en-US" sz="2800" i="1"/>
                        <m:t>∙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𝜈</m:t>
                          </m:r>
                        </m:e>
                        <m:sub>
                          <m:r>
                            <a:rPr lang="en-US" sz="2800" i="1"/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𝜈</m:t>
                          </m:r>
                        </m:e>
                        <m:sub>
                          <m:r>
                            <a:rPr lang="en-US" sz="2800" i="1"/>
                            <m:t>𝑆𝐼𝑀</m:t>
                          </m:r>
                        </m:sub>
                      </m:sSub>
                      <m:r>
                        <a:rPr lang="en-US" sz="2800" i="1"/>
                        <m:t>≈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𝜈</m:t>
                          </m:r>
                        </m:e>
                        <m:sub>
                          <m:r>
                            <a:rPr lang="en-US" sz="2800" i="1"/>
                            <m:t>𝑁𝑀</m:t>
                          </m:r>
                        </m:sub>
                      </m:sSub>
                      <m:r>
                        <a:rPr lang="en-US" sz="2800" i="1"/>
                        <m:t>∙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r>
                            <a:rPr lang="en-US" sz="2800" i="1"/>
                            <m:t>2</m:t>
                          </m:r>
                          <m:r>
                            <a:rPr lang="en-US" sz="2800" i="1"/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/>
                              </m:ctrlPr>
                            </m:dPr>
                            <m:e>
                              <m:r>
                                <a:rPr lang="en-US" sz="2800" i="1"/>
                                <m:t>2</m:t>
                              </m:r>
                              <m:r>
                                <a:rPr lang="en-US" sz="2800" i="1"/>
                                <m:t>−</m:t>
                              </m:r>
                              <m:r>
                                <a:rPr lang="en-US" sz="2800" i="1"/>
                                <m:t>𝜏</m:t>
                              </m:r>
                              <m:r>
                                <a:rPr lang="en-US" sz="2800" i="1"/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2800" i="1"/>
                        <m:t>≈</m:t>
                      </m:r>
                      <m:r>
                        <a:rPr lang="en-US" sz="2800" i="1"/>
                        <m:t>𝜏</m:t>
                      </m:r>
                      <m:r>
                        <a:rPr lang="en-US" sz="2800" i="1"/>
                        <m:t>∙</m:t>
                      </m:r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𝜈</m:t>
                          </m:r>
                        </m:e>
                        <m:sub>
                          <m:r>
                            <a:rPr lang="en-US" sz="2800" i="1"/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SIM increases the adaptation rate linearly with the mutation rate fold increase </a:t>
                </a:r>
                <a:r>
                  <a:rPr lang="el-GR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τ</a:t>
                </a:r>
                <a:r>
                  <a:rPr lang="en-US" sz="2800" b="1" kern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mean fitness at a mutation-selection balance and the adaption rate 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8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the rate of complex adaptation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, and that in contrast to constitutive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mutagenesis, </a:t>
            </a:r>
            <a:r>
              <a:rPr lang="en-US" sz="28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under stable conditions.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</a:t>
            </a:r>
            <a:r>
              <a:rPr lang="en-US" sz="2400" dirty="0" smtClean="0">
                <a:latin typeface="+mn-lt"/>
              </a:rPr>
              <a:t>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Berg OG</a:t>
            </a:r>
            <a:r>
              <a:rPr lang="en-US" sz="2400" dirty="0">
                <a:latin typeface="+mn-lt"/>
              </a:rPr>
              <a:t>. </a:t>
            </a:r>
            <a:r>
              <a:rPr lang="en-US" sz="2400" i="1" dirty="0" smtClean="0">
                <a:latin typeface="+mn-lt"/>
              </a:rPr>
              <a:t>Genetics </a:t>
            </a:r>
            <a:r>
              <a:rPr lang="en-US" sz="2400" dirty="0" smtClean="0">
                <a:latin typeface="+mn-lt"/>
              </a:rPr>
              <a:t>1996. 142:1379–82</a:t>
            </a:r>
            <a:r>
              <a:rPr lang="en-US" sz="2400" dirty="0">
                <a:latin typeface="+mn-lt"/>
              </a:rPr>
              <a:t>. </a:t>
            </a:r>
            <a:endParaRPr lang="en-US" sz="2200" dirty="0">
              <a:latin typeface="+mn-lt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18079298" y="13825836"/>
            <a:ext cx="6763762" cy="6624736"/>
            <a:chOff x="20494204" y="13298937"/>
            <a:chExt cx="6763762" cy="6624736"/>
          </a:xfrm>
        </p:grpSpPr>
        <p:pic>
          <p:nvPicPr>
            <p:cNvPr id="17" name="Picture 13" descr="D:\university\confrences\GRC2013\fitness_landscape_analytic_model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5" r="6304"/>
            <a:stretch/>
          </p:blipFill>
          <p:spPr bwMode="auto">
            <a:xfrm>
              <a:off x="20494204" y="13592599"/>
              <a:ext cx="501012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25504324" y="13541870"/>
              <a:ext cx="879668" cy="638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4271002" y="13298937"/>
              <a:ext cx="298696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 smtClean="0"/>
                <a:t>fitness</a:t>
              </a:r>
              <a:endParaRPr lang="he-IL" sz="2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274311" y="13657642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4800" dirty="0" smtClean="0"/>
                <a:t>[3]</a:t>
              </a:r>
              <a:endParaRPr lang="he-IL" sz="4800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[4]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workspace\ruggedsim\manuscript\adaptation_rate_pop1e6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660" y="9605393"/>
            <a:ext cx="9145587" cy="73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ruggedsim\manuscript\tradeoff_s_0.05_logN_6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" b="3256"/>
          <a:stretch/>
        </p:blipFill>
        <p:spPr bwMode="auto">
          <a:xfrm>
            <a:off x="30584972" y="18884592"/>
            <a:ext cx="9145587" cy="66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pace\ruggedsim\manuscript\mean_fitness_tau_u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" b="2042"/>
          <a:stretch/>
        </p:blipFill>
        <p:spPr bwMode="auto">
          <a:xfrm>
            <a:off x="3961756" y="34763614"/>
            <a:ext cx="9144000" cy="66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3089653" y="3478016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sp>
        <p:nvSpPr>
          <p:cNvPr id="75" name="TextBox 74"/>
          <p:cNvSpPr txBox="1"/>
          <p:nvPr/>
        </p:nvSpPr>
        <p:spPr>
          <a:xfrm>
            <a:off x="29484080" y="96404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76" name="TextBox 75"/>
          <p:cNvSpPr txBox="1"/>
          <p:nvPr/>
        </p:nvSpPr>
        <p:spPr>
          <a:xfrm>
            <a:off x="29636480" y="19348688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[6]</a:t>
            </a:r>
            <a:endParaRPr lang="he-IL" sz="48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6467"/>
              </p:ext>
            </p:extLst>
          </p:nvPr>
        </p:nvGraphicFramePr>
        <p:xfrm>
          <a:off x="3251397" y="21818724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5,6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7,8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055936" y="25717225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739</Words>
  <Application>Microsoft Office PowerPoint</Application>
  <PresentationFormat>Custom</PresentationFormat>
  <Paragraphs>224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193</cp:revision>
  <cp:lastPrinted>2011-08-07T18:23:50Z</cp:lastPrinted>
  <dcterms:created xsi:type="dcterms:W3CDTF">2010-06-20T11:39:28Z</dcterms:created>
  <dcterms:modified xsi:type="dcterms:W3CDTF">2013-07-22T13:18:27Z</dcterms:modified>
</cp:coreProperties>
</file>