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1" autoAdjust="0"/>
    <p:restoredTop sz="93602" autoAdjust="0"/>
  </p:normalViewPr>
  <p:slideViewPr>
    <p:cSldViewPr>
      <p:cViewPr>
        <p:scale>
          <a:sx n="33" d="100"/>
          <a:sy n="33" d="100"/>
        </p:scale>
        <p:origin x="-996" y="-7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9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2400" b="1" dirty="0">
                <a:latin typeface="+mj-lt"/>
              </a:rPr>
              <a:t>Adaptability, Adaptedness and </a:t>
            </a:r>
            <a:endParaRPr lang="en-US" sz="12400" b="1" dirty="0" smtClean="0">
              <a:latin typeface="+mj-lt"/>
            </a:endParaRPr>
          </a:p>
          <a:p>
            <a:pPr indent="205684" algn="ctr" rtl="0"/>
            <a:r>
              <a:rPr lang="en-US" sz="12400" b="1" dirty="0" smtClean="0">
                <a:latin typeface="+mj-lt"/>
              </a:rPr>
              <a:t>Stress-Induced </a:t>
            </a:r>
            <a:r>
              <a:rPr lang="en-US" sz="12400" b="1" dirty="0">
                <a:latin typeface="+mj-lt"/>
              </a:rPr>
              <a:t>Mutagenesis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</a:t>
            </a:r>
            <a:r>
              <a:rPr lang="en-US" sz="2400" kern="0" dirty="0" smtClean="0">
                <a:latin typeface="+mn-lt"/>
              </a:rPr>
              <a:t>(Rosenberg et al. 1998, </a:t>
            </a:r>
            <a:r>
              <a:rPr lang="en-US" sz="2400" kern="0" dirty="0" err="1" smtClean="0">
                <a:latin typeface="+mn-lt"/>
              </a:rPr>
              <a:t>Galhardo</a:t>
            </a:r>
            <a:r>
              <a:rPr lang="en-US" sz="2400" kern="0" dirty="0" smtClean="0">
                <a:latin typeface="+mn-lt"/>
              </a:rPr>
              <a:t> et al. 2007, </a:t>
            </a:r>
            <a:r>
              <a:rPr lang="en-US" sz="2400" kern="0" dirty="0" err="1" smtClean="0">
                <a:latin typeface="+mn-lt"/>
              </a:rPr>
              <a:t>Bjedov</a:t>
            </a:r>
            <a:r>
              <a:rPr lang="en-US" sz="2400" kern="0" dirty="0" smtClean="0">
                <a:latin typeface="+mn-lt"/>
              </a:rPr>
              <a:t> et al. 2003).</a:t>
            </a:r>
            <a:endParaRPr lang="en-US" sz="2400" kern="0" dirty="0"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</a:t>
            </a:r>
            <a:r>
              <a:rPr lang="en-US" sz="2400" kern="0" dirty="0" smtClean="0">
                <a:latin typeface="+mn-lt"/>
              </a:rPr>
              <a:t>(Ram &amp; Hadany 2012) </a:t>
            </a:r>
            <a:r>
              <a:rPr lang="en-US" sz="2400" kern="0" dirty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(1931)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complex adaptation.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wildtype -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“RIP” represents genotypes with deleterious mutations that will not contribute to adaptation (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Arrows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for background deleterious mutation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for mutations in the A/a and B/b loci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slash (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/2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is 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with two deleterious mutations).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simplicity; the simulations has up to 25.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6804862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mean fitness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at a mutation-selection balance and the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adaption rate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on a rugged fitness landscape with and without stress-induced mutagenesis. </a:t>
            </a: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increases the rate of 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270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Rosenberg SM, et al.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1998, 148:1559–66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Bjedov</a:t>
            </a:r>
            <a:r>
              <a:rPr lang="en-US" sz="2100" dirty="0" smtClean="0">
                <a:latin typeface="+mn-lt"/>
              </a:rPr>
              <a:t> I, et al. </a:t>
            </a:r>
            <a:r>
              <a:rPr lang="en-US" sz="2100" i="1" dirty="0" smtClean="0">
                <a:latin typeface="+mn-lt"/>
              </a:rPr>
              <a:t>Science</a:t>
            </a:r>
            <a:r>
              <a:rPr lang="en-US" sz="2100" dirty="0" smtClean="0">
                <a:latin typeface="+mn-lt"/>
              </a:rPr>
              <a:t> 2003, 300:1404–9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Ram Y, Hadany L. </a:t>
            </a:r>
            <a:r>
              <a:rPr lang="en-US" sz="2400" b="1" i="1" dirty="0" smtClean="0">
                <a:solidFill>
                  <a:schemeClr val="tx2"/>
                </a:solidFill>
                <a:latin typeface="+mn-lt"/>
              </a:rPr>
              <a:t>Evolution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with normal mutagenesis (NM), constitutive mutagenesis (CM) and stress-induced mutagenesis (SIM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than 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endParaRPr lang="en-US" sz="28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(CM)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fold-increase).</a:t>
            </a: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(SIM)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CM decreases the population mean fitness </a:t>
            </a:r>
            <a:r>
              <a:rPr lang="en-US" sz="2400" i="1" kern="0" dirty="0">
                <a:solidFill>
                  <a:srgbClr val="000000"/>
                </a:solidFill>
                <a:latin typeface="Calibri"/>
                <a:ea typeface="+mn-ea"/>
              </a:rPr>
              <a:t>e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  <a:ea typeface="+mn-ea"/>
              </a:rPr>
              <a:t>-U(</a:t>
            </a:r>
            <a:r>
              <a:rPr lang="el-GR" sz="2400" i="1" kern="0" baseline="3000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-1)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due to 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(Kimura &amp; Maruyama 1966).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slightly increases the population mean fitness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(Ram &amp; Hadany 2012).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adaptability-adaptedness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can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achieve the same adaptation rate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as CM (by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increasing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), without reducing the fitness of the population.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If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too high (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i.e.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U&gt;s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400" b="1" kern="0" dirty="0">
                <a:solidFill>
                  <a:srgbClr val="00B050"/>
                </a:solidFill>
                <a:latin typeface="Calibri"/>
              </a:rPr>
              <a:t>mixed strategy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, in which all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-fold, is still more efficient than 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987" y="3919023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43" y="40270358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540587" y="37776207"/>
            <a:ext cx="4917155" cy="1815882"/>
            <a:chOff x="20736000" y="39190238"/>
            <a:chExt cx="4917155" cy="1815882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1815882"/>
              <a:chOff x="1022996" y="5356373"/>
              <a:chExt cx="4917156" cy="1815882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77040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7426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588954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 b="1" dirty="0" smtClean="0"/>
                  <a:t>yoavram@post.tau.ac.il</a:t>
                </a:r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 smtClean="0"/>
              </a:p>
              <a:p>
                <a:pPr algn="l" rtl="0"/>
                <a:r>
                  <a:rPr lang="en-US" sz="2800" b="1" dirty="0" smtClean="0"/>
                  <a:t>+972.545.383136</a:t>
                </a:r>
              </a:p>
              <a:p>
                <a:pPr algn="l" rtl="0"/>
                <a:r>
                  <a:rPr lang="en-US" sz="2800" b="1" dirty="0" smtClean="0"/>
                  <a:t>@yoavram</a:t>
                </a:r>
                <a:endParaRPr lang="en-US" sz="28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142753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715744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99" y="32925542"/>
            <a:ext cx="6480000" cy="623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38853" y="3309614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pic>
        <p:nvPicPr>
          <p:cNvPr id="69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35" y="30895314"/>
            <a:ext cx="8100000" cy="8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035531" y="3083731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46476"/>
              </p:ext>
            </p:extLst>
          </p:nvPr>
        </p:nvGraphicFramePr>
        <p:xfrm>
          <a:off x="2178547" y="21544708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540000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588259" y="18451934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540000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6798292" y="18523942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179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38" y="38033228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700827" y="25076670"/>
            <a:ext cx="38164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21582" y="1895366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083393" y="18710349"/>
            <a:ext cx="2056594" cy="821705"/>
            <a:chOff x="13463618" y="18710349"/>
            <a:chExt cx="2056594" cy="821705"/>
          </a:xfrm>
        </p:grpSpPr>
        <p:sp>
          <p:nvSpPr>
            <p:cNvPr id="27" name="TextBox 26"/>
            <p:cNvSpPr txBox="1"/>
            <p:nvPr/>
          </p:nvSpPr>
          <p:spPr>
            <a:xfrm>
              <a:off x="13483803" y="1871034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Approximation</a:t>
              </a:r>
              <a:endParaRPr lang="he-IL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3618" y="1907038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Simulation</a:t>
              </a:r>
              <a:endParaRPr lang="he-IL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7723" y="19116000"/>
            <a:ext cx="126000" cy="387533"/>
            <a:chOff x="12637723" y="19116000"/>
            <a:chExt cx="126000" cy="387533"/>
          </a:xfrm>
        </p:grpSpPr>
        <p:sp>
          <p:nvSpPr>
            <p:cNvPr id="28" name="Oval 27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962523" y="33357590"/>
            <a:ext cx="2751940" cy="5976664"/>
            <a:chOff x="1962523" y="33357590"/>
            <a:chExt cx="2751940" cy="5976664"/>
          </a:xfrm>
        </p:grpSpPr>
        <p:pic>
          <p:nvPicPr>
            <p:cNvPr id="81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3" b="35462"/>
            <a:stretch/>
          </p:blipFill>
          <p:spPr bwMode="auto">
            <a:xfrm>
              <a:off x="2107938" y="36597950"/>
              <a:ext cx="2518881" cy="263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8" name="Group 1027"/>
            <p:cNvGrpSpPr/>
            <p:nvPr/>
          </p:nvGrpSpPr>
          <p:grpSpPr>
            <a:xfrm>
              <a:off x="2034531" y="33501606"/>
              <a:ext cx="1872208" cy="2871808"/>
              <a:chOff x="2106539" y="34446222"/>
              <a:chExt cx="1872208" cy="2871808"/>
            </a:xfrm>
          </p:grpSpPr>
          <p:pic>
            <p:nvPicPr>
              <p:cNvPr id="80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941" r="56795" b="37231"/>
              <a:stretch/>
            </p:blipFill>
            <p:spPr bwMode="auto">
              <a:xfrm>
                <a:off x="2126882" y="35301806"/>
                <a:ext cx="1851865" cy="973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795" b="76887"/>
              <a:stretch/>
            </p:blipFill>
            <p:spPr bwMode="auto">
              <a:xfrm>
                <a:off x="2114923" y="34446222"/>
                <a:ext cx="1851865" cy="944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020" r="56795"/>
              <a:stretch/>
            </p:blipFill>
            <p:spPr bwMode="auto">
              <a:xfrm>
                <a:off x="2106539" y="36338147"/>
                <a:ext cx="1851865" cy="979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1962523" y="33357590"/>
              <a:ext cx="2751940" cy="5976664"/>
              <a:chOff x="1962523" y="33357590"/>
              <a:chExt cx="2751940" cy="597666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1962523" y="33357590"/>
                <a:ext cx="50076" cy="5961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906739" y="33357590"/>
                <a:ext cx="14599" cy="316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698827" y="36634254"/>
                <a:ext cx="14599" cy="270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962523" y="39334254"/>
                <a:ext cx="27519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906739" y="36606334"/>
                <a:ext cx="7993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034531" y="33357590"/>
                <a:ext cx="1872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/>
          <p:cNvGrpSpPr/>
          <p:nvPr/>
        </p:nvGrpSpPr>
        <p:grpSpPr>
          <a:xfrm>
            <a:off x="10747499" y="39550278"/>
            <a:ext cx="8352928" cy="1224136"/>
            <a:chOff x="10747499" y="39550278"/>
            <a:chExt cx="8352928" cy="1224136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86459" y="39549600"/>
            <a:ext cx="8352928" cy="1224136"/>
            <a:chOff x="10747499" y="39550278"/>
            <a:chExt cx="8352928" cy="1224136"/>
          </a:xfrm>
        </p:grpSpPr>
        <p:pic>
          <p:nvPicPr>
            <p:cNvPr id="124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51" y="3969429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715" y="39694294"/>
            <a:ext cx="111338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26445243" y="235348"/>
            <a:ext cx="3530726" cy="3382938"/>
            <a:chOff x="2771800" y="1844824"/>
            <a:chExt cx="3530726" cy="3382938"/>
          </a:xfrm>
        </p:grpSpPr>
        <p:sp>
          <p:nvSpPr>
            <p:cNvPr id="140" name="Rectangle 139"/>
            <p:cNvSpPr/>
            <p:nvPr/>
          </p:nvSpPr>
          <p:spPr>
            <a:xfrm>
              <a:off x="3635896" y="2420888"/>
              <a:ext cx="1800200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1" name="Picture 4" descr="D:\university\confrences\ESEB2013\tmnt.jpg"/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7" t="3608" r="7575" b="47872"/>
            <a:stretch/>
          </p:blipFill>
          <p:spPr bwMode="auto">
            <a:xfrm>
              <a:off x="2771800" y="1844824"/>
              <a:ext cx="3530726" cy="33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Rectangle 120"/>
          <p:cNvSpPr/>
          <p:nvPr/>
        </p:nvSpPr>
        <p:spPr>
          <a:xfrm>
            <a:off x="22628820" y="24860646"/>
            <a:ext cx="4176464" cy="278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TextBox 144"/>
          <p:cNvSpPr txBox="1"/>
          <p:nvPr/>
        </p:nvSpPr>
        <p:spPr>
          <a:xfrm>
            <a:off x="20324563" y="24861807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Adaptedness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Mean fitness relative to NM</a:t>
            </a:r>
          </a:p>
          <a:p>
            <a:pPr algn="ctr" rt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0324563" y="19503533"/>
            <a:ext cx="324000" cy="42769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592384" y="21400138"/>
            <a:ext cx="5751229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Adaptability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Adaptation rate relative to NM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0252555" y="39766182"/>
            <a:ext cx="14401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Manna Center for Plant Biosciences</a:t>
            </a:r>
            <a:endParaRPr lang="he-IL" sz="16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810395" y="185709"/>
            <a:ext cx="1646162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b="1" dirty="0" smtClean="0"/>
              <a:t>D21SY13PS0001</a:t>
            </a:r>
            <a:r>
              <a:rPr lang="en-US" sz="3600" dirty="0" smtClean="0"/>
              <a:t> | Poster #1 | Wed. 21 | SY13</a:t>
            </a:r>
            <a:r>
              <a:rPr lang="en-US" sz="3600" dirty="0"/>
              <a:t>: Rapid evolution and population genetics</a:t>
            </a:r>
            <a:r>
              <a:rPr lang="en-US" sz="3600" dirty="0"/>
              <a:t/>
            </a:r>
            <a:br>
              <a:rPr lang="en-US" sz="3600" dirty="0"/>
            </a:b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951</Words>
  <Application>Microsoft Office PowerPoint</Application>
  <PresentationFormat>Custom</PresentationFormat>
  <Paragraphs>148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yoavram</cp:lastModifiedBy>
  <cp:revision>24</cp:revision>
  <dcterms:created xsi:type="dcterms:W3CDTF">2013-07-29T08:32:41Z</dcterms:created>
  <dcterms:modified xsi:type="dcterms:W3CDTF">2013-08-08T13:33:49Z</dcterms:modified>
</cp:coreProperties>
</file>