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43205400" cy="43205400"/>
  <p:notesSz cx="6761163" cy="9942513"/>
  <p:defaultTextStyle>
    <a:defPPr>
      <a:defRPr lang="he-IL"/>
    </a:defPPr>
    <a:lvl1pPr marL="0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1pPr>
    <a:lvl2pPr marL="2351831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2pPr>
    <a:lvl3pPr marL="4703663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3pPr>
    <a:lvl4pPr marL="7055494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4pPr>
    <a:lvl5pPr marL="9407326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5pPr>
    <a:lvl6pPr marL="11759157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6pPr>
    <a:lvl7pPr marL="14110989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7pPr>
    <a:lvl8pPr marL="16462820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8pPr>
    <a:lvl9pPr marL="18814652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95281" autoAdjust="0"/>
    <p:restoredTop sz="99768" autoAdjust="0"/>
  </p:normalViewPr>
  <p:slideViewPr>
    <p:cSldViewPr>
      <p:cViewPr>
        <p:scale>
          <a:sx n="30" d="100"/>
          <a:sy n="30" d="100"/>
        </p:scale>
        <p:origin x="-72" y="552"/>
      </p:cViewPr>
      <p:guideLst>
        <p:guide orient="horz" pos="13608"/>
        <p:guide pos="13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624E0-9A66-4D44-B307-289A2C88DCD3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147A6-834A-4D4A-AD11-73B769D5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7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07" y="13421682"/>
            <a:ext cx="36724590" cy="9261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2" y="24483062"/>
            <a:ext cx="30243780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1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3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5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9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1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62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14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י"ז/אב/תשע"ג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880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י"ז/אב/תשע"ג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717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06381" y="12721593"/>
            <a:ext cx="34444306" cy="2709538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58465" y="12721593"/>
            <a:ext cx="102627826" cy="2709538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י"ז/אב/תשע"ג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508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י"ז/אב/תשע"ג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2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7763478"/>
            <a:ext cx="36724590" cy="8581072"/>
          </a:xfrm>
        </p:spPr>
        <p:txBody>
          <a:bodyPr anchor="t"/>
          <a:lstStyle>
            <a:lvl1pPr algn="r">
              <a:defRPr sz="206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8312296"/>
            <a:ext cx="36724590" cy="9451178"/>
          </a:xfrm>
        </p:spPr>
        <p:txBody>
          <a:bodyPr anchor="b"/>
          <a:lstStyle>
            <a:lvl1pPr marL="0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1pPr>
            <a:lvl2pPr marL="2351831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2pPr>
            <a:lvl3pPr marL="4703663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5549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407326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75915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11098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4628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814652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י"ז/אב/תשע"ג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576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8462" y="74099265"/>
            <a:ext cx="68536064" cy="209576191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14618" y="74099265"/>
            <a:ext cx="68536068" cy="209576191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י"ז/אב/תשע"ג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441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730219"/>
            <a:ext cx="38884860" cy="7200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1" y="9671212"/>
            <a:ext cx="19089888" cy="4030501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831" indent="0">
              <a:buNone/>
              <a:defRPr sz="10300" b="1"/>
            </a:lvl2pPr>
            <a:lvl3pPr marL="4703663" indent="0">
              <a:buNone/>
              <a:defRPr sz="9300" b="1"/>
            </a:lvl3pPr>
            <a:lvl4pPr marL="7055494" indent="0">
              <a:buNone/>
              <a:defRPr sz="8200" b="1"/>
            </a:lvl4pPr>
            <a:lvl5pPr marL="9407326" indent="0">
              <a:buNone/>
              <a:defRPr sz="8200" b="1"/>
            </a:lvl5pPr>
            <a:lvl6pPr marL="11759157" indent="0">
              <a:buNone/>
              <a:defRPr sz="8200" b="1"/>
            </a:lvl6pPr>
            <a:lvl7pPr marL="14110989" indent="0">
              <a:buNone/>
              <a:defRPr sz="8200" b="1"/>
            </a:lvl7pPr>
            <a:lvl8pPr marL="16462820" indent="0">
              <a:buNone/>
              <a:defRPr sz="8200" b="1"/>
            </a:lvl8pPr>
            <a:lvl9pPr marL="18814652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1" y="13701715"/>
            <a:ext cx="19089888" cy="24893115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9671212"/>
            <a:ext cx="19097387" cy="4030501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831" indent="0">
              <a:buNone/>
              <a:defRPr sz="10300" b="1"/>
            </a:lvl2pPr>
            <a:lvl3pPr marL="4703663" indent="0">
              <a:buNone/>
              <a:defRPr sz="9300" b="1"/>
            </a:lvl3pPr>
            <a:lvl4pPr marL="7055494" indent="0">
              <a:buNone/>
              <a:defRPr sz="8200" b="1"/>
            </a:lvl4pPr>
            <a:lvl5pPr marL="9407326" indent="0">
              <a:buNone/>
              <a:defRPr sz="8200" b="1"/>
            </a:lvl5pPr>
            <a:lvl6pPr marL="11759157" indent="0">
              <a:buNone/>
              <a:defRPr sz="8200" b="1"/>
            </a:lvl6pPr>
            <a:lvl7pPr marL="14110989" indent="0">
              <a:buNone/>
              <a:defRPr sz="8200" b="1"/>
            </a:lvl7pPr>
            <a:lvl8pPr marL="16462820" indent="0">
              <a:buNone/>
              <a:defRPr sz="8200" b="1"/>
            </a:lvl8pPr>
            <a:lvl9pPr marL="18814652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3701715"/>
            <a:ext cx="19097387" cy="24893115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י"ז/אב/תשע"ג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509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י"ז/אב/תשע"ג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082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י"ז/אב/תשע"ג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766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720216"/>
            <a:ext cx="14214278" cy="7320915"/>
          </a:xfrm>
        </p:spPr>
        <p:txBody>
          <a:bodyPr anchor="b"/>
          <a:lstStyle>
            <a:lvl1pPr algn="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3" y="1720220"/>
            <a:ext cx="24153019" cy="36874612"/>
          </a:xfrm>
        </p:spPr>
        <p:txBody>
          <a:bodyPr/>
          <a:lstStyle>
            <a:lvl1pPr>
              <a:defRPr sz="16500"/>
            </a:lvl1pPr>
            <a:lvl2pPr>
              <a:defRPr sz="14400"/>
            </a:lvl2pPr>
            <a:lvl3pPr>
              <a:defRPr sz="12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9041137"/>
            <a:ext cx="14214278" cy="29553697"/>
          </a:xfrm>
        </p:spPr>
        <p:txBody>
          <a:bodyPr/>
          <a:lstStyle>
            <a:lvl1pPr marL="0" indent="0">
              <a:buNone/>
              <a:defRPr sz="7200"/>
            </a:lvl1pPr>
            <a:lvl2pPr marL="2351831" indent="0">
              <a:buNone/>
              <a:defRPr sz="6200"/>
            </a:lvl2pPr>
            <a:lvl3pPr marL="4703663" indent="0">
              <a:buNone/>
              <a:defRPr sz="5100"/>
            </a:lvl3pPr>
            <a:lvl4pPr marL="7055494" indent="0">
              <a:buNone/>
              <a:defRPr sz="4700"/>
            </a:lvl4pPr>
            <a:lvl5pPr marL="9407326" indent="0">
              <a:buNone/>
              <a:defRPr sz="4700"/>
            </a:lvl5pPr>
            <a:lvl6pPr marL="11759157" indent="0">
              <a:buNone/>
              <a:defRPr sz="4700"/>
            </a:lvl6pPr>
            <a:lvl7pPr marL="14110989" indent="0">
              <a:buNone/>
              <a:defRPr sz="4700"/>
            </a:lvl7pPr>
            <a:lvl8pPr marL="16462820" indent="0">
              <a:buNone/>
              <a:defRPr sz="4700"/>
            </a:lvl8pPr>
            <a:lvl9pPr marL="1881465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י"ז/אב/תשע"ג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537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30243781"/>
            <a:ext cx="25923240" cy="3570449"/>
          </a:xfrm>
        </p:spPr>
        <p:txBody>
          <a:bodyPr anchor="b"/>
          <a:lstStyle>
            <a:lvl1pPr algn="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3860484"/>
            <a:ext cx="25923240" cy="25923240"/>
          </a:xfrm>
        </p:spPr>
        <p:txBody>
          <a:bodyPr/>
          <a:lstStyle>
            <a:lvl1pPr marL="0" indent="0">
              <a:buNone/>
              <a:defRPr sz="16500"/>
            </a:lvl1pPr>
            <a:lvl2pPr marL="2351831" indent="0">
              <a:buNone/>
              <a:defRPr sz="14400"/>
            </a:lvl2pPr>
            <a:lvl3pPr marL="4703663" indent="0">
              <a:buNone/>
              <a:defRPr sz="12300"/>
            </a:lvl3pPr>
            <a:lvl4pPr marL="7055494" indent="0">
              <a:buNone/>
              <a:defRPr sz="10300"/>
            </a:lvl4pPr>
            <a:lvl5pPr marL="9407326" indent="0">
              <a:buNone/>
              <a:defRPr sz="10300"/>
            </a:lvl5pPr>
            <a:lvl6pPr marL="11759157" indent="0">
              <a:buNone/>
              <a:defRPr sz="10300"/>
            </a:lvl6pPr>
            <a:lvl7pPr marL="14110989" indent="0">
              <a:buNone/>
              <a:defRPr sz="10300"/>
            </a:lvl7pPr>
            <a:lvl8pPr marL="16462820" indent="0">
              <a:buNone/>
              <a:defRPr sz="10300"/>
            </a:lvl8pPr>
            <a:lvl9pPr marL="18814652" indent="0">
              <a:buNone/>
              <a:defRPr sz="10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33814231"/>
            <a:ext cx="25923240" cy="5070632"/>
          </a:xfrm>
        </p:spPr>
        <p:txBody>
          <a:bodyPr/>
          <a:lstStyle>
            <a:lvl1pPr marL="0" indent="0">
              <a:buNone/>
              <a:defRPr sz="7200"/>
            </a:lvl1pPr>
            <a:lvl2pPr marL="2351831" indent="0">
              <a:buNone/>
              <a:defRPr sz="6200"/>
            </a:lvl2pPr>
            <a:lvl3pPr marL="4703663" indent="0">
              <a:buNone/>
              <a:defRPr sz="5100"/>
            </a:lvl3pPr>
            <a:lvl4pPr marL="7055494" indent="0">
              <a:buNone/>
              <a:defRPr sz="4700"/>
            </a:lvl4pPr>
            <a:lvl5pPr marL="9407326" indent="0">
              <a:buNone/>
              <a:defRPr sz="4700"/>
            </a:lvl5pPr>
            <a:lvl6pPr marL="11759157" indent="0">
              <a:buNone/>
              <a:defRPr sz="4700"/>
            </a:lvl6pPr>
            <a:lvl7pPr marL="14110989" indent="0">
              <a:buNone/>
              <a:defRPr sz="4700"/>
            </a:lvl7pPr>
            <a:lvl8pPr marL="16462820" indent="0">
              <a:buNone/>
              <a:defRPr sz="4700"/>
            </a:lvl8pPr>
            <a:lvl9pPr marL="1881465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י"ז/אב/תשע"ג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528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730219"/>
            <a:ext cx="38884860" cy="7200900"/>
          </a:xfrm>
          <a:prstGeom prst="rect">
            <a:avLst/>
          </a:prstGeom>
        </p:spPr>
        <p:txBody>
          <a:bodyPr vert="horz" lIns="470366" tIns="235184" rIns="470366" bIns="235184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10081265"/>
            <a:ext cx="38884860" cy="28513568"/>
          </a:xfrm>
          <a:prstGeom prst="rect">
            <a:avLst/>
          </a:prstGeom>
        </p:spPr>
        <p:txBody>
          <a:bodyPr vert="horz" lIns="470366" tIns="235184" rIns="470366" bIns="235184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8" y="40045011"/>
            <a:ext cx="1008126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CB66-D8CA-45D3-A759-098C2835DC5E}" type="datetimeFigureOut">
              <a:rPr lang="he-IL" smtClean="0"/>
              <a:t>י"ז/אב/תשע"ג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7" y="40045011"/>
            <a:ext cx="1368171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ct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7" y="40045011"/>
            <a:ext cx="1008126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l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36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3663" rtl="1" eaLnBrk="1" latinLnBrk="0" hangingPunct="1">
        <a:spcBef>
          <a:spcPct val="0"/>
        </a:spcBef>
        <a:buNone/>
        <a:defRPr sz="2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874" indent="-1763874" algn="r" defTabSz="4703663" rtl="1" eaLnBrk="1" latinLnBrk="0" hangingPunct="1">
        <a:spcBef>
          <a:spcPct val="20000"/>
        </a:spcBef>
        <a:buFont typeface="Arial" pitchFamily="34" charset="0"/>
        <a:buChar char="•"/>
        <a:defRPr sz="16500" kern="1200">
          <a:solidFill>
            <a:schemeClr val="tx1"/>
          </a:solidFill>
          <a:latin typeface="+mn-lt"/>
          <a:ea typeface="+mn-ea"/>
          <a:cs typeface="+mn-cs"/>
        </a:defRPr>
      </a:lvl1pPr>
      <a:lvl2pPr marL="3821725" indent="-1469895" algn="r" defTabSz="4703663" rtl="1" eaLnBrk="1" latinLnBrk="0" hangingPunct="1">
        <a:spcBef>
          <a:spcPct val="20000"/>
        </a:spcBef>
        <a:buFont typeface="Arial" pitchFamily="34" charset="0"/>
        <a:buChar char="–"/>
        <a:defRPr sz="14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9579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3pPr>
      <a:lvl4pPr marL="8231410" indent="-1175916" algn="r" defTabSz="4703663" rtl="1" eaLnBrk="1" latinLnBrk="0" hangingPunct="1">
        <a:spcBef>
          <a:spcPct val="20000"/>
        </a:spcBef>
        <a:buFont typeface="Arial" pitchFamily="34" charset="0"/>
        <a:buChar char="–"/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583242" indent="-1175916" algn="r" defTabSz="4703663" rtl="1" eaLnBrk="1" latinLnBrk="0" hangingPunct="1">
        <a:spcBef>
          <a:spcPct val="20000"/>
        </a:spcBef>
        <a:buFont typeface="Arial" pitchFamily="34" charset="0"/>
        <a:buChar char="»"/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5073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6905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8736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19990568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351831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2pPr>
      <a:lvl3pPr marL="4703663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7055494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407326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9157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110989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62820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814652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8"/>
          <p:cNvSpPr>
            <a:spLocks noChangeArrowheads="1"/>
          </p:cNvSpPr>
          <p:nvPr/>
        </p:nvSpPr>
        <p:spPr bwMode="auto">
          <a:xfrm>
            <a:off x="1224436" y="648372"/>
            <a:ext cx="40800000" cy="41680575"/>
          </a:xfrm>
          <a:prstGeom prst="rect">
            <a:avLst/>
          </a:prstGeom>
          <a:solidFill>
            <a:schemeClr val="accent5">
              <a:lumMod val="75000"/>
              <a:alpha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893" tIns="45446" rIns="90893" bIns="45446" anchor="ctr"/>
          <a:lstStyle/>
          <a:p>
            <a:pPr indent="205704" algn="l" rtl="0"/>
            <a:endParaRPr lang="en-US" sz="9600" dirty="0"/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29307600" y="6721200"/>
            <a:ext cx="11520000" cy="19921181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10800" tIns="454461" rIns="908920" bIns="908920" numCol="1" spcCol="223200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SIM is more efficient than CM</a:t>
            </a: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b="1" kern="0" dirty="0" smtClean="0">
                <a:solidFill>
                  <a:srgbClr val="C0504D"/>
                </a:solidFill>
                <a:latin typeface="Calibri"/>
                <a:ea typeface="+mn-ea"/>
              </a:rPr>
              <a:t>Adaptability</a:t>
            </a:r>
            <a:endParaRPr lang="en-US" kern="0" dirty="0" smtClean="0">
              <a:solidFill>
                <a:srgbClr val="000000"/>
              </a:solidFill>
              <a:latin typeface="Calibri"/>
              <a:ea typeface="+mn-ea"/>
            </a:endParaRPr>
          </a:p>
          <a:p>
            <a:pPr marL="457200" indent="-457200" algn="just" defTabSz="908920" rtl="0" eaLnBrk="1" hangingPunct="1">
              <a:spcBef>
                <a:spcPct val="50000"/>
              </a:spcBef>
              <a:buFont typeface="Arial" pitchFamily="34" charset="0"/>
              <a:buChar char="•"/>
              <a:tabLst>
                <a:tab pos="497067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Calibri"/>
                <a:ea typeface="+mn-ea"/>
              </a:rPr>
              <a:t>Constitutive mutagenesis (CM) </a:t>
            </a:r>
            <a:r>
              <a:rPr lang="en-US" sz="2800" kern="0" dirty="0">
                <a:solidFill>
                  <a:srgbClr val="000000"/>
                </a:solidFill>
                <a:latin typeface="Calibri"/>
              </a:rPr>
              <a:t>increases the rate of complex adaptation </a:t>
            </a:r>
            <a:r>
              <a:rPr lang="el-GR" sz="2800" i="1" kern="0" dirty="0" smtClean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800" kern="0" baseline="30000" dirty="0" smtClean="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2800" kern="0" dirty="0" smtClean="0">
                <a:solidFill>
                  <a:srgbClr val="000000"/>
                </a:solidFill>
                <a:latin typeface="Calibri"/>
              </a:rPr>
              <a:t>-fold.</a:t>
            </a:r>
            <a:endParaRPr lang="en-US" sz="2800" kern="0" dirty="0" smtClean="0">
              <a:solidFill>
                <a:srgbClr val="000000"/>
              </a:solidFill>
              <a:latin typeface="Calibri"/>
              <a:ea typeface="+mn-ea"/>
            </a:endParaRPr>
          </a:p>
          <a:p>
            <a:pPr marL="457200" indent="-457200" algn="just" defTabSz="908920" rtl="0" eaLnBrk="1" hangingPunct="1">
              <a:spcBef>
                <a:spcPct val="50000"/>
              </a:spcBef>
              <a:buFont typeface="Arial" pitchFamily="34" charset="0"/>
              <a:buChar char="•"/>
              <a:tabLst>
                <a:tab pos="497067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Calibri"/>
                <a:ea typeface="+mn-ea"/>
              </a:rPr>
              <a:t>Stress-induced mutagenesis (SIM) increases the rate of complex adaptation </a:t>
            </a:r>
            <a:r>
              <a:rPr lang="el-GR" sz="2800" i="1" kern="0" dirty="0" smtClean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800" kern="0" dirty="0" smtClean="0">
                <a:solidFill>
                  <a:srgbClr val="000000"/>
                </a:solidFill>
                <a:latin typeface="Calibri"/>
              </a:rPr>
              <a:t>-fold.</a:t>
            </a:r>
          </a:p>
          <a:p>
            <a:pPr lvl="0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b="1" kern="0" dirty="0" smtClean="0">
                <a:solidFill>
                  <a:srgbClr val="C0504D"/>
                </a:solidFill>
                <a:latin typeface="Calibri"/>
                <a:ea typeface="+mn-ea"/>
              </a:rPr>
              <a:t>Adaptedness</a:t>
            </a:r>
            <a:endParaRPr lang="en-US" kern="0" dirty="0">
              <a:solidFill>
                <a:srgbClr val="000000"/>
              </a:solidFill>
              <a:latin typeface="Calibri"/>
              <a:ea typeface="+mn-ea"/>
            </a:endParaRPr>
          </a:p>
          <a:p>
            <a:pPr marL="457200" indent="-457200" algn="just" defTabSz="908920" rtl="0" eaLnBrk="1" hangingPunct="1">
              <a:spcBef>
                <a:spcPct val="50000"/>
              </a:spcBef>
              <a:buFont typeface="Arial" pitchFamily="34" charset="0"/>
              <a:buChar char="•"/>
              <a:tabLst>
                <a:tab pos="497067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Calibri"/>
                <a:ea typeface="+mn-ea"/>
              </a:rPr>
              <a:t>CM decreases the population mean fitness </a:t>
            </a:r>
            <a:r>
              <a:rPr lang="en-US" sz="2800" i="1" kern="0" dirty="0" smtClean="0">
                <a:solidFill>
                  <a:srgbClr val="000000"/>
                </a:solidFill>
                <a:latin typeface="Calibri"/>
                <a:ea typeface="+mn-ea"/>
              </a:rPr>
              <a:t>e</a:t>
            </a:r>
            <a:r>
              <a:rPr lang="en-US" sz="2800" i="1" kern="0" baseline="30000" dirty="0" smtClean="0">
                <a:solidFill>
                  <a:srgbClr val="000000"/>
                </a:solidFill>
                <a:latin typeface="Calibri"/>
                <a:ea typeface="+mn-ea"/>
              </a:rPr>
              <a:t>-U(</a:t>
            </a:r>
            <a:r>
              <a:rPr lang="el-GR" sz="2800" i="1" kern="0" baseline="30000" dirty="0" smtClean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800" i="1" kern="0" baseline="30000" dirty="0" smtClean="0">
                <a:solidFill>
                  <a:srgbClr val="000000"/>
                </a:solidFill>
                <a:latin typeface="Calibri"/>
              </a:rPr>
              <a:t>-1)</a:t>
            </a:r>
            <a:r>
              <a:rPr lang="en-US" sz="2800" kern="0" dirty="0" smtClean="0">
                <a:solidFill>
                  <a:srgbClr val="000000"/>
                </a:solidFill>
                <a:latin typeface="Calibri"/>
              </a:rPr>
              <a:t>-fold due to </a:t>
            </a:r>
            <a:r>
              <a:rPr lang="en-US" sz="2800" kern="0" dirty="0">
                <a:solidFill>
                  <a:srgbClr val="000000"/>
                </a:solidFill>
                <a:latin typeface="Calibri"/>
              </a:rPr>
              <a:t>due to accumulation of deleterious </a:t>
            </a:r>
            <a:r>
              <a:rPr lang="en-US" sz="2800" kern="0" dirty="0" smtClean="0">
                <a:solidFill>
                  <a:srgbClr val="000000"/>
                </a:solidFill>
                <a:latin typeface="Calibri"/>
              </a:rPr>
              <a:t>mutations [REF].</a:t>
            </a:r>
          </a:p>
          <a:p>
            <a:pPr marL="457200" indent="-457200" algn="just" defTabSz="908920" rtl="0" eaLnBrk="1" hangingPunct="1">
              <a:spcBef>
                <a:spcPct val="50000"/>
              </a:spcBef>
              <a:buFont typeface="Arial" pitchFamily="34" charset="0"/>
              <a:buChar char="•"/>
              <a:tabLst>
                <a:tab pos="497067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Calibri"/>
                <a:ea typeface="+mn-ea"/>
              </a:rPr>
              <a:t>SIM slightly increases the population mean fitness (4).</a:t>
            </a:r>
          </a:p>
          <a:p>
            <a:pPr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b="1" kern="0" dirty="0" smtClean="0">
                <a:solidFill>
                  <a:srgbClr val="C0504D"/>
                </a:solidFill>
                <a:latin typeface="Calibri"/>
                <a:ea typeface="+mn-ea"/>
              </a:rPr>
              <a:t>SIM breaks the adaptability-adaptedness trade-off</a:t>
            </a:r>
          </a:p>
          <a:p>
            <a:pPr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2800" kern="0" dirty="0">
                <a:solidFill>
                  <a:srgbClr val="000000"/>
                </a:solidFill>
                <a:latin typeface="Calibri"/>
                <a:ea typeface="+mn-ea"/>
              </a:rPr>
              <a:t>SIM is </a:t>
            </a:r>
            <a:r>
              <a:rPr lang="en-US" sz="2800" kern="0" dirty="0" smtClean="0">
                <a:solidFill>
                  <a:srgbClr val="000000"/>
                </a:solidFill>
                <a:latin typeface="Calibri"/>
                <a:ea typeface="+mn-ea"/>
              </a:rPr>
              <a:t>a Pareto improvement over CM – it can achieve the same adaptation rate (by increasing </a:t>
            </a:r>
            <a:r>
              <a:rPr lang="el-GR" sz="2800" i="1" kern="0" dirty="0" smtClean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800" kern="0" dirty="0" smtClean="0">
                <a:solidFill>
                  <a:srgbClr val="000000"/>
                </a:solidFill>
                <a:latin typeface="Calibri"/>
              </a:rPr>
              <a:t>), without reducing the fitness of the population. </a:t>
            </a:r>
          </a:p>
          <a:p>
            <a:pPr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Calibri"/>
                <a:ea typeface="+mn-ea"/>
              </a:rPr>
              <a:t>If </a:t>
            </a:r>
            <a:r>
              <a:rPr lang="el-GR" sz="2800" i="1" kern="0" dirty="0" smtClean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800" i="1" kern="0" baseline="30000" dirty="0" smtClean="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28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kern="0" dirty="0" smtClean="0">
                <a:solidFill>
                  <a:srgbClr val="000000"/>
                </a:solidFill>
                <a:latin typeface="Calibri"/>
              </a:rPr>
              <a:t>is to high, a mixed strategy, in which all individuals increase their mutation rate </a:t>
            </a:r>
            <a:r>
              <a:rPr lang="el-GR" sz="2800" i="1" kern="0" dirty="0" smtClean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800" i="1" kern="0" baseline="-25000" dirty="0" smtClean="0">
                <a:solidFill>
                  <a:srgbClr val="000000"/>
                </a:solidFill>
                <a:latin typeface="Calibri"/>
              </a:rPr>
              <a:t>CM</a:t>
            </a:r>
            <a:r>
              <a:rPr lang="en-US" sz="2800" kern="0" dirty="0" smtClean="0">
                <a:solidFill>
                  <a:srgbClr val="000000"/>
                </a:solidFill>
                <a:latin typeface="Calibri"/>
              </a:rPr>
              <a:t>-fold and stressed individuals increase their mutation rate </a:t>
            </a:r>
            <a:r>
              <a:rPr lang="el-GR" sz="2800" i="1" kern="0" dirty="0" smtClean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800" i="1" kern="0" baseline="-25000" dirty="0" smtClean="0">
                <a:solidFill>
                  <a:srgbClr val="000000"/>
                </a:solidFill>
                <a:latin typeface="Calibri"/>
              </a:rPr>
              <a:t>SIM</a:t>
            </a:r>
            <a:r>
              <a:rPr lang="en-US" sz="2800" kern="0" dirty="0" smtClean="0">
                <a:solidFill>
                  <a:srgbClr val="000000"/>
                </a:solidFill>
                <a:latin typeface="Calibri"/>
              </a:rPr>
              <a:t>-fold, is still more efficient than CM.</a:t>
            </a:r>
            <a:endParaRPr lang="en-US" sz="2800" kern="0" dirty="0">
              <a:solidFill>
                <a:srgbClr val="000000"/>
              </a:solidFill>
              <a:latin typeface="Calibri"/>
              <a:ea typeface="+mn-ea"/>
            </a:endParaRPr>
          </a:p>
          <a:p>
            <a:pPr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kern="0" dirty="0" smtClean="0">
              <a:solidFill>
                <a:srgbClr val="000000"/>
              </a:solidFill>
              <a:latin typeface="Calibri"/>
              <a:ea typeface="+mn-ea"/>
            </a:endParaRPr>
          </a:p>
          <a:p>
            <a:pPr marL="457200" indent="-457200" algn="just" defTabSz="908920" rtl="0" eaLnBrk="1" hangingPunct="1">
              <a:spcBef>
                <a:spcPct val="50000"/>
              </a:spcBef>
              <a:buFont typeface="Arial" pitchFamily="34" charset="0"/>
              <a:buChar char="•"/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l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2800" kern="0" dirty="0" smtClean="0">
              <a:latin typeface="+mn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2800" kern="0" dirty="0">
              <a:latin typeface="+mn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n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r>
              <a:rPr lang="en-US" sz="2800" kern="0" dirty="0">
                <a:solidFill>
                  <a:srgbClr val="000000"/>
                </a:solidFill>
                <a:latin typeface="Times New Roman" pitchFamily="-111" charset="0"/>
              </a:rPr>
              <a:t>	</a:t>
            </a:r>
          </a:p>
        </p:txBody>
      </p:sp>
      <p:sp>
        <p:nvSpPr>
          <p:cNvPr id="72" name="Text Box 15"/>
          <p:cNvSpPr txBox="1">
            <a:spLocks noChangeArrowheads="1"/>
          </p:cNvSpPr>
          <p:nvPr/>
        </p:nvSpPr>
        <p:spPr bwMode="auto">
          <a:xfrm>
            <a:off x="15764400" y="28062000"/>
            <a:ext cx="11520000" cy="13368417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10800" tIns="453600" rIns="910800" bIns="91080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Simulations</a:t>
            </a: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Figure 4 describes our </a:t>
            </a:r>
            <a:r>
              <a:rPr lang="en-US" sz="28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multi-locus Wright-Fisher </a:t>
            </a:r>
            <a:r>
              <a:rPr lang="en-US" sz="2800" b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simulations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, which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also account for </a:t>
            </a:r>
            <a:r>
              <a:rPr lang="en-GB" sz="2800" b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genotypes with deleterious mutations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– denoted by the number after the slash. The 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figure shows 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up to three 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mutations for simplicity; the simulations 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has up to 25. </a:t>
            </a: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2400000" y="6721200"/>
            <a:ext cx="11520000" cy="19894426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>
            <a:noAutofit/>
          </a:bodyPr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Background</a:t>
            </a:r>
          </a:p>
          <a:p>
            <a:pPr indent="205704" algn="l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b="1" kern="0" dirty="0" smtClean="0">
                <a:solidFill>
                  <a:srgbClr val="C0504D"/>
                </a:solidFill>
                <a:latin typeface="Calibri"/>
                <a:ea typeface="+mn-ea"/>
              </a:rPr>
              <a:t>Mutagenesis is induced by stress </a:t>
            </a:r>
            <a:r>
              <a:rPr lang="en-US" sz="2800" kern="0" dirty="0" smtClean="0">
                <a:latin typeface="+mn-lt"/>
              </a:rPr>
              <a:t>responses </a:t>
            </a:r>
            <a:r>
              <a:rPr lang="en-US" sz="2800" kern="0" dirty="0">
                <a:latin typeface="+mn-lt"/>
              </a:rPr>
              <a:t>in various species of bacteria </a:t>
            </a:r>
            <a:r>
              <a:rPr lang="en-US" sz="2800" kern="0" dirty="0" smtClean="0">
                <a:latin typeface="+mn-lt"/>
              </a:rPr>
              <a:t>(1-3).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latin typeface="+mn-lt"/>
              </a:rPr>
              <a:t>In </a:t>
            </a:r>
            <a:r>
              <a:rPr lang="en-US" sz="2800" kern="0" dirty="0" smtClean="0">
                <a:latin typeface="+mn-lt"/>
              </a:rPr>
              <a:t>a previous work (4) we studied the evolution of stress-induced </a:t>
            </a:r>
            <a:r>
              <a:rPr lang="en-US" sz="2800" kern="0" dirty="0" smtClean="0">
                <a:latin typeface="+mn-lt"/>
              </a:rPr>
              <a:t>mutagenesis in constant and changing environments. </a:t>
            </a:r>
            <a:r>
              <a:rPr lang="en-US" sz="2800" kern="0" dirty="0" smtClean="0">
                <a:latin typeface="+mn-lt"/>
              </a:rPr>
              <a:t>We showed that</a:t>
            </a:r>
            <a:r>
              <a:rPr lang="en-US" sz="2800" b="1" kern="0" dirty="0" smtClean="0">
                <a:latin typeface="+mn-lt"/>
              </a:rPr>
              <a:t> </a:t>
            </a:r>
            <a:r>
              <a:rPr lang="en-US" sz="28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stress-induced </a:t>
            </a:r>
            <a:r>
              <a:rPr lang="en-US" sz="2800" b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mutagenesis (SIM) </a:t>
            </a:r>
            <a:r>
              <a:rPr lang="en-US" sz="28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is favored by selection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over constant rate mutagenesis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 because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it generates beneficial mutations when they are most needed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.</a:t>
            </a:r>
          </a:p>
          <a:p>
            <a:pPr indent="205704" algn="l" defTabSz="908920" rtl="0">
              <a:defRPr/>
            </a:pPr>
            <a:r>
              <a:rPr lang="en-US" b="1" kern="0" dirty="0" smtClean="0">
                <a:solidFill>
                  <a:srgbClr val="C0504D"/>
                </a:solidFill>
                <a:latin typeface="+mn-lt"/>
                <a:ea typeface="+mn-ea"/>
              </a:rPr>
              <a:t>Complex adaptations </a:t>
            </a:r>
            <a:r>
              <a:rPr lang="en-US" sz="2800" kern="0" dirty="0" smtClean="0">
                <a:solidFill>
                  <a:srgbClr val="000000"/>
                </a:solidFill>
                <a:latin typeface="Calibri"/>
                <a:ea typeface="+mn-ea"/>
              </a:rPr>
              <a:t>require two or more mutations that are jointly advantageous but separately deleterious, and therefore </a:t>
            </a:r>
            <a:r>
              <a:rPr lang="en-US" sz="2800" kern="0" dirty="0">
                <a:solidFill>
                  <a:srgbClr val="000000"/>
                </a:solidFill>
                <a:latin typeface="Calibri"/>
                <a:ea typeface="+mn-ea"/>
              </a:rPr>
              <a:t>presents an open evolutionary question, first described by Sewall Wright in 1931 </a:t>
            </a:r>
            <a:r>
              <a:rPr lang="en-US" sz="2800" kern="0" dirty="0" smtClean="0">
                <a:solidFill>
                  <a:srgbClr val="000000"/>
                </a:solidFill>
                <a:latin typeface="Calibri"/>
                <a:ea typeface="+mn-ea"/>
              </a:rPr>
              <a:t>(5) and popularized using the fitness landscape metaphor:</a:t>
            </a:r>
            <a:endParaRPr lang="en-US" sz="2800" kern="0" dirty="0">
              <a:solidFill>
                <a:srgbClr val="000000"/>
              </a:solidFill>
              <a:latin typeface="Calibri"/>
              <a:ea typeface="+mn-ea"/>
            </a:endParaRPr>
          </a:p>
          <a:p>
            <a:pPr indent="205704" algn="l" defTabSz="908920" rtl="0">
              <a:defRPr/>
            </a:pPr>
            <a:endParaRPr lang="en-US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Rectangle 180"/>
          <p:cNvSpPr>
            <a:spLocks noChangeArrowheads="1"/>
          </p:cNvSpPr>
          <p:nvPr/>
        </p:nvSpPr>
        <p:spPr bwMode="auto">
          <a:xfrm>
            <a:off x="1180963" y="1043492"/>
            <a:ext cx="40800001" cy="193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93" tIns="45446" rIns="90893" bIns="45446">
            <a:spAutoFit/>
          </a:bodyPr>
          <a:lstStyle/>
          <a:p>
            <a:pPr indent="205704" algn="ctr" rtl="0"/>
            <a:r>
              <a:rPr lang="en-US" sz="11600" b="1" dirty="0" smtClean="0">
                <a:latin typeface="+mj-lt"/>
              </a:rPr>
              <a:t>Adaptability, Adaptedness </a:t>
            </a:r>
            <a:r>
              <a:rPr lang="en-US" sz="11600" b="1" dirty="0" smtClean="0">
                <a:latin typeface="+mj-lt"/>
              </a:rPr>
              <a:t>and Stress-Induced </a:t>
            </a:r>
            <a:r>
              <a:rPr lang="en-US" sz="11600" b="1" dirty="0" smtClean="0">
                <a:latin typeface="+mj-lt"/>
              </a:rPr>
              <a:t>Mutagenesis</a:t>
            </a:r>
            <a:endParaRPr lang="en-US" sz="11600" b="1" dirty="0">
              <a:latin typeface="+mj-lt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180963" y="3456684"/>
            <a:ext cx="40809531" cy="270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2677" tIns="272677" rIns="272677" bIns="272677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ctr" rtl="0" eaLnBrk="1" hangingPunct="1">
              <a:spcBef>
                <a:spcPct val="50000"/>
              </a:spcBef>
            </a:pPr>
            <a:r>
              <a:rPr lang="en-US" sz="8000" b="1" dirty="0" err="1">
                <a:latin typeface="+mj-lt"/>
              </a:rPr>
              <a:t>Yoav</a:t>
            </a:r>
            <a:r>
              <a:rPr lang="en-US" sz="8000" b="1" dirty="0">
                <a:latin typeface="+mj-lt"/>
              </a:rPr>
              <a:t> </a:t>
            </a:r>
            <a:r>
              <a:rPr lang="en-US" sz="8000" b="1" dirty="0" smtClean="0">
                <a:latin typeface="+mj-lt"/>
              </a:rPr>
              <a:t>Ram &amp; </a:t>
            </a:r>
            <a:r>
              <a:rPr lang="en-US" sz="8000" b="1" dirty="0">
                <a:latin typeface="+mj-lt"/>
              </a:rPr>
              <a:t>Lilach Hadany</a:t>
            </a:r>
            <a:r>
              <a:rPr lang="en-US" sz="6000" b="1" dirty="0">
                <a:latin typeface="+mj-lt"/>
              </a:rPr>
              <a:t/>
            </a:r>
            <a:br>
              <a:rPr lang="en-US" sz="6000" b="1" dirty="0">
                <a:latin typeface="+mj-lt"/>
              </a:rPr>
            </a:br>
            <a:r>
              <a:rPr lang="en-US" sz="5400" dirty="0" smtClean="0">
                <a:latin typeface="+mj-lt"/>
              </a:rPr>
              <a:t>Department </a:t>
            </a:r>
            <a:r>
              <a:rPr lang="en-US" sz="5400" dirty="0">
                <a:latin typeface="+mj-lt"/>
              </a:rPr>
              <a:t>of Molecular Biology and Ecology of Plants, Life Science Faculty, Tel-Aviv University, Israel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2400000" y="28060049"/>
            <a:ext cx="11520000" cy="13368413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10800" tIns="453600" rIns="910800" bIns="910800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l" defTabSz="908920" rtl="0">
              <a:defRPr/>
            </a:pPr>
            <a:r>
              <a:rPr lang="en-US" sz="4400" b="1" kern="0" dirty="0" smtClean="0">
                <a:solidFill>
                  <a:srgbClr val="C0504D"/>
                </a:solidFill>
                <a:latin typeface="+mj-lt"/>
                <a:ea typeface="+mn-ea"/>
              </a:rPr>
              <a:t>Model</a:t>
            </a:r>
          </a:p>
          <a:p>
            <a:pPr indent="205704" algn="l" defTabSz="908920" rtl="0">
              <a:defRPr/>
            </a:pPr>
            <a:r>
              <a:rPr lang="en-US" sz="2800" kern="0" dirty="0">
                <a:solidFill>
                  <a:srgbClr val="000000"/>
                </a:solidFill>
                <a:latin typeface="+mn-lt"/>
              </a:rPr>
              <a:t>Figure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2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describes are two-locus (</a:t>
            </a:r>
            <a:r>
              <a:rPr lang="en-US" sz="2800" i="1" kern="0" dirty="0">
                <a:solidFill>
                  <a:srgbClr val="000000"/>
                </a:solidFill>
                <a:latin typeface="+mn-lt"/>
              </a:rPr>
              <a:t>A/a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en-US" sz="2800" i="1" kern="0" dirty="0">
                <a:solidFill>
                  <a:srgbClr val="000000"/>
                </a:solidFill>
                <a:latin typeface="+mn-lt"/>
              </a:rPr>
              <a:t>B/b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)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model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of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complex adaptation. </a:t>
            </a: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Each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node represents a genotype. Genotype </a:t>
            </a:r>
            <a:r>
              <a:rPr lang="en-US" sz="2800" b="1" i="1" kern="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ab</a:t>
            </a:r>
            <a:r>
              <a:rPr lang="en-US" sz="28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is the wildtype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, or local adaptive peak, </a:t>
            </a:r>
            <a:r>
              <a:rPr lang="en-US" sz="28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AB</a:t>
            </a:r>
            <a:r>
              <a:rPr lang="en-US" sz="28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b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is </a:t>
            </a:r>
            <a:r>
              <a:rPr lang="en-US" sz="28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the </a:t>
            </a:r>
            <a:r>
              <a:rPr lang="en-US" sz="2800" b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global adaptive peak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with the highest fitness,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and the single mutants </a:t>
            </a:r>
            <a:r>
              <a:rPr lang="en-US" sz="2800" b="1" i="1" kern="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Ab</a:t>
            </a:r>
            <a:r>
              <a:rPr lang="en-US" sz="28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and </a:t>
            </a:r>
            <a:r>
              <a:rPr lang="en-US" sz="2800" b="1" i="1" kern="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aB</a:t>
            </a:r>
            <a:r>
              <a:rPr lang="en-US" sz="28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are adaptive valleys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with fitness lower than the wildtype -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the darker the color the lower the fitness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. “RIP” represents genotypes with deleterious mutations that will not contribute to adaptation (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“the living dead”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). 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Arrows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define the direction of mutation and denote the relevant mutation rate: </a:t>
            </a:r>
            <a:r>
              <a:rPr lang="en-US" sz="28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U for background deleterious mutation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(dashed lines) and </a:t>
            </a:r>
            <a:r>
              <a:rPr lang="en-US" sz="28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µ for mutations in the A/a and B/b loci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(solid lines). </a:t>
            </a:r>
          </a:p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 Box 13"/>
              <p:cNvSpPr txBox="1">
                <a:spLocks noChangeArrowheads="1"/>
              </p:cNvSpPr>
              <p:nvPr/>
            </p:nvSpPr>
            <p:spPr bwMode="auto">
              <a:xfrm>
                <a:off x="15762877" y="6721200"/>
                <a:ext cx="11520000" cy="1992118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 lIns="908920" tIns="454461" rIns="908920" bIns="908920"/>
              <a:lstStyle>
                <a:lvl1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1pPr>
                <a:lvl2pPr marL="37931725" indent="-37474525"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2pPr>
                <a:lvl3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3pPr>
                <a:lvl4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4pPr>
                <a:lvl5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9pPr>
              </a:lstStyle>
              <a:p>
                <a:pPr indent="205704" algn="just" defTabSz="908920" rtl="0" eaLnBrk="1" hangingPunct="1">
                  <a:spcBef>
                    <a:spcPct val="50000"/>
                  </a:spcBef>
                  <a:tabLst>
                    <a:tab pos="497067" algn="l"/>
                  </a:tabLst>
                  <a:defRPr/>
                </a:pPr>
                <a:r>
                  <a:rPr lang="en-US" sz="4400" b="1" kern="0" dirty="0" smtClean="0">
                    <a:solidFill>
                      <a:schemeClr val="accent2"/>
                    </a:solidFill>
                    <a:latin typeface="+mj-lt"/>
                  </a:rPr>
                  <a:t>Adaptation rate results</a:t>
                </a:r>
                <a:endParaRPr lang="en-US" sz="4400" b="1" kern="0" dirty="0">
                  <a:solidFill>
                    <a:schemeClr val="accent2"/>
                  </a:solidFill>
                  <a:latin typeface="+mj-lt"/>
                </a:endParaRPr>
              </a:p>
              <a:p>
                <a:pPr indent="205704" algn="l" defTabSz="908920" rtl="0">
                  <a:defRPr/>
                </a:pPr>
                <a:r>
                  <a:rPr lang="en-US" b="1" kern="0" dirty="0">
                    <a:solidFill>
                      <a:srgbClr val="C0504D"/>
                    </a:solidFill>
                    <a:latin typeface="Calibri"/>
                    <a:ea typeface="+mn-ea"/>
                  </a:rPr>
                  <a:t>The adaptation rate </a:t>
                </a:r>
                <a:r>
                  <a:rPr lang="el-GR" b="1" i="1" kern="0" dirty="0">
                    <a:solidFill>
                      <a:srgbClr val="C0504D"/>
                    </a:solidFill>
                    <a:latin typeface="Calibri"/>
                    <a:ea typeface="+mn-ea"/>
                  </a:rPr>
                  <a:t>ν</a:t>
                </a:r>
                <a:r>
                  <a:rPr lang="en-US" b="1" kern="0" dirty="0" smtClean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is approximated with normal mutagenesis (NM), constitutive mutagenesis (CM) and stress-induced mutagenesis (SIM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):</a:t>
                </a:r>
              </a:p>
              <a:p>
                <a:pPr indent="205704" algn="l" defTabSz="908920" rtl="0">
                  <a:defRPr/>
                </a:pPr>
                <a:endParaRPr lang="en-US" sz="28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sz="3600" i="1">
                              <a:latin typeface="Cambria Math"/>
                            </a:rPr>
                            <m:t>𝑁𝑀</m:t>
                          </m:r>
                        </m:sub>
                      </m:sSub>
                      <m:r>
                        <a:rPr lang="en-US" sz="3600" i="1">
                          <a:latin typeface="Cambria Math"/>
                        </a:rPr>
                        <m:t>≈</m:t>
                      </m:r>
                      <m:r>
                        <a:rPr lang="en-US" sz="3600" i="1">
                          <a:latin typeface="Cambria Math"/>
                        </a:rPr>
                        <m:t>2</m:t>
                      </m:r>
                      <m:r>
                        <a:rPr lang="en-US" sz="3600" i="1">
                          <a:latin typeface="Cambria Math"/>
                        </a:rPr>
                        <m:t>𝑁𝐻</m:t>
                      </m:r>
                      <m:sSup>
                        <m:sSupPr>
                          <m:ctrlPr>
                            <a:rPr lang="en-US" sz="3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sz="3600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/>
                            </a:rPr>
                            <m:t>1</m:t>
                          </m:r>
                          <m:r>
                            <a:rPr lang="en-US" sz="3600" i="1">
                              <a:latin typeface="Cambria Math"/>
                            </a:rPr>
                            <m:t>−</m:t>
                          </m:r>
                          <m:r>
                            <a:rPr lang="en-US" sz="3600" i="1"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3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/>
                            </a:rPr>
                            <m:t>2</m:t>
                          </m:r>
                          <m:r>
                            <a:rPr lang="en-US" sz="3600" i="1">
                              <a:latin typeface="Cambria Math"/>
                            </a:rPr>
                            <m:t>−</m:t>
                          </m:r>
                          <m:r>
                            <a:rPr lang="en-US" sz="3600" i="1"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sz="3600" i="1">
                          <a:latin typeface="Cambria Math"/>
                        </a:rPr>
                        <m:t>≈</m:t>
                      </m:r>
                      <m:r>
                        <a:rPr lang="en-US" sz="3600" i="1">
                          <a:latin typeface="Cambria Math"/>
                        </a:rPr>
                        <m:t>4</m:t>
                      </m:r>
                      <m:r>
                        <a:rPr lang="en-US" sz="3600" i="1">
                          <a:latin typeface="Cambria Math"/>
                        </a:rPr>
                        <m:t>𝑁𝐻</m:t>
                      </m:r>
                      <m:sSup>
                        <m:sSupPr>
                          <m:ctrlPr>
                            <a:rPr lang="en-US" sz="3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sz="36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dirty="0" smtClean="0"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360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sz="3600" i="1">
                              <a:latin typeface="Cambria Math"/>
                            </a:rPr>
                            <m:t>𝐶𝑀</m:t>
                          </m:r>
                        </m:sub>
                      </m:sSub>
                      <m:r>
                        <a:rPr lang="en-US" sz="3600" i="1">
                          <a:latin typeface="Cambria Math"/>
                        </a:rPr>
                        <m:t>≈</m:t>
                      </m:r>
                      <m:sSup>
                        <m:sSupPr>
                          <m:ctrlPr>
                            <a:rPr lang="en-US" sz="3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/>
                            </a:rPr>
                            <m:t>𝜏</m:t>
                          </m:r>
                        </m:e>
                        <m:sup>
                          <m:r>
                            <a:rPr lang="en-US" sz="36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6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sz="3600" i="1">
                              <a:latin typeface="Cambria Math"/>
                            </a:rPr>
                            <m:t>𝑁𝑀</m:t>
                          </m:r>
                        </m:sub>
                      </m:sSub>
                    </m:oMath>
                  </m:oMathPara>
                </a14:m>
                <a:endParaRPr lang="en-US" sz="3600" dirty="0" smtClean="0"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3600" kern="0" dirty="0" smtClean="0"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sz="3600" i="1">
                              <a:latin typeface="Cambria Math"/>
                            </a:rPr>
                            <m:t>𝑆𝐼𝑀</m:t>
                          </m:r>
                        </m:sub>
                      </m:sSub>
                      <m:r>
                        <a:rPr lang="en-US" sz="3600" i="1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en-US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sz="3600" i="1">
                              <a:latin typeface="Cambria Math"/>
                            </a:rPr>
                            <m:t>𝑁𝑀</m:t>
                          </m:r>
                        </m:sub>
                      </m:sSub>
                      <m:r>
                        <a:rPr lang="en-US" sz="3600" i="1">
                          <a:latin typeface="Cambria Math"/>
                        </a:rPr>
                        <m:t>∙</m:t>
                      </m:r>
                      <m:f>
                        <m:fPr>
                          <m:ctrlPr>
                            <a:rPr lang="en-US" sz="3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/>
                            </a:rPr>
                            <m:t>2</m:t>
                          </m:r>
                          <m:r>
                            <a:rPr lang="en-US" sz="3600" i="1">
                              <a:latin typeface="Cambria Math"/>
                            </a:rPr>
                            <m:t>𝜏</m:t>
                          </m:r>
                        </m:num>
                        <m:den>
                          <m:d>
                            <m:dPr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sz="3600" i="1">
                                  <a:latin typeface="Cambria Math"/>
                                </a:rPr>
                                <m:t>𝑈</m:t>
                              </m:r>
                            </m:e>
                          </m:d>
                        </m:den>
                      </m:f>
                      <m:r>
                        <a:rPr lang="en-US" sz="3600" i="1">
                          <a:latin typeface="Cambria Math"/>
                        </a:rPr>
                        <m:t>≈</m:t>
                      </m:r>
                      <m:r>
                        <a:rPr lang="en-US" sz="3600" i="1">
                          <a:latin typeface="Cambria Math"/>
                        </a:rPr>
                        <m:t>𝜏</m:t>
                      </m:r>
                      <m:r>
                        <a:rPr lang="en-US" sz="36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sz="3600" i="1">
                              <a:latin typeface="Cambria Math"/>
                            </a:rPr>
                            <m:t>𝑁𝑀</m:t>
                          </m:r>
                        </m:sub>
                      </m:sSub>
                    </m:oMath>
                  </m:oMathPara>
                </a14:m>
                <a:endParaRPr lang="en-US" sz="3600" dirty="0" smtClean="0"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b="1" kern="0" dirty="0" smtClean="0">
                  <a:solidFill>
                    <a:schemeClr val="accent2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b="1" kern="0" dirty="0" smtClean="0">
                    <a:solidFill>
                      <a:schemeClr val="accent2"/>
                    </a:solidFill>
                    <a:latin typeface="+mn-lt"/>
                  </a:rPr>
                  <a:t>SIM </a:t>
                </a:r>
                <a:r>
                  <a:rPr lang="en-US" b="1" kern="0" dirty="0">
                    <a:solidFill>
                      <a:schemeClr val="accent2"/>
                    </a:solidFill>
                    <a:latin typeface="+mn-lt"/>
                  </a:rPr>
                  <a:t>increases the adaptation </a:t>
                </a:r>
                <a:r>
                  <a:rPr lang="en-US" b="1" kern="0" dirty="0" smtClean="0">
                    <a:solidFill>
                      <a:schemeClr val="accent2"/>
                    </a:solidFill>
                    <a:latin typeface="+mn-lt"/>
                  </a:rPr>
                  <a:t>rate of complex traits: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solid </a:t>
                </a:r>
                <a:r>
                  <a:rPr lang="en-US" sz="2800" kern="0" dirty="0">
                    <a:solidFill>
                      <a:srgbClr val="000000"/>
                    </a:solidFill>
                    <a:latin typeface="+mn-lt"/>
                  </a:rPr>
                  <a:t>lines are analytic approximations,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markers are </a:t>
                </a:r>
                <a:r>
                  <a:rPr lang="en-US" sz="2800" kern="0" dirty="0">
                    <a:solidFill>
                      <a:srgbClr val="000000"/>
                    </a:solidFill>
                    <a:latin typeface="+mn-lt"/>
                  </a:rPr>
                  <a:t>results of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simulations (see below), error bars are 95% CI:</a:t>
                </a:r>
                <a:endParaRPr lang="en-US" sz="28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0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62877" y="6721200"/>
                <a:ext cx="11520000" cy="1992118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 Box 12"/>
          <p:cNvSpPr txBox="1">
            <a:spLocks noChangeArrowheads="1"/>
          </p:cNvSpPr>
          <p:nvPr/>
        </p:nvSpPr>
        <p:spPr bwMode="auto">
          <a:xfrm>
            <a:off x="29307600" y="28062001"/>
            <a:ext cx="11520000" cy="4845956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Summary</a:t>
            </a:r>
          </a:p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We analyzed the mean fitness at a mutation-selection balance and the adaption rate on a rugged fitness landscape with and without stress-induced mutagenesis. </a:t>
            </a:r>
          </a:p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>
                <a:solidFill>
                  <a:srgbClr val="000000"/>
                </a:solidFill>
                <a:latin typeface="+mn-lt"/>
              </a:rPr>
              <a:t>We showed that </a:t>
            </a:r>
            <a:r>
              <a:rPr lang="en-US" sz="28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stress-induced mutagenesis </a:t>
            </a:r>
            <a:r>
              <a:rPr lang="en-US" sz="2800" b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increases </a:t>
            </a:r>
            <a:r>
              <a:rPr lang="en-US" sz="28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the rate of complex adaptation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, and that in contrast to constitutive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mutagenesis, </a:t>
            </a:r>
            <a:r>
              <a:rPr lang="en-US" sz="28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it does not jeopardize the fitness of populations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under stable conditions.</a:t>
            </a:r>
          </a:p>
        </p:txBody>
      </p:sp>
      <p:sp>
        <p:nvSpPr>
          <p:cNvPr id="156" name="Text Box 70"/>
          <p:cNvSpPr txBox="1">
            <a:spLocks noChangeArrowheads="1"/>
          </p:cNvSpPr>
          <p:nvPr/>
        </p:nvSpPr>
        <p:spPr bwMode="auto">
          <a:xfrm>
            <a:off x="29308836" y="38870073"/>
            <a:ext cx="11520000" cy="2558389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795600" tIns="252000" rIns="795600" bIns="795600"/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Contact information</a:t>
            </a: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l" defTabSz="908920" rtl="0" eaLnBrk="1" fontAlgn="base" hangingPunct="1">
              <a:spcBef>
                <a:spcPct val="10000"/>
              </a:spcBef>
              <a:spcAft>
                <a:spcPct val="0"/>
              </a:spcAft>
            </a:pPr>
            <a:endParaRPr lang="en-US" sz="28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1" name="Text Box 15"/>
          <p:cNvSpPr txBox="1">
            <a:spLocks noChangeArrowheads="1"/>
          </p:cNvSpPr>
          <p:nvPr/>
        </p:nvSpPr>
        <p:spPr bwMode="auto">
          <a:xfrm>
            <a:off x="29307600" y="33484020"/>
            <a:ext cx="11520000" cy="5386053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287986" rIns="908920" bIns="90892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  <a:latin typeface="+mj-lt"/>
              </a:rPr>
              <a:t>Literature cited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smtClean="0">
                <a:latin typeface="+mn-lt"/>
              </a:rPr>
              <a:t>Rosenberg </a:t>
            </a:r>
            <a:r>
              <a:rPr lang="en-US" sz="2400" dirty="0" smtClean="0">
                <a:latin typeface="+mn-lt"/>
              </a:rPr>
              <a:t>SM, et al. </a:t>
            </a:r>
            <a:r>
              <a:rPr lang="en-US" sz="2400" i="1" dirty="0">
                <a:latin typeface="+mn-lt"/>
              </a:rPr>
              <a:t>Genetics </a:t>
            </a:r>
            <a:r>
              <a:rPr lang="en-US" sz="2400" dirty="0">
                <a:latin typeface="+mn-lt"/>
              </a:rPr>
              <a:t>1998, </a:t>
            </a:r>
            <a:r>
              <a:rPr lang="en-US" sz="2400" dirty="0" smtClean="0">
                <a:latin typeface="+mn-lt"/>
              </a:rPr>
              <a:t>148:1559–66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Galhardo</a:t>
            </a:r>
            <a:r>
              <a:rPr lang="en-US" sz="2400" dirty="0">
                <a:latin typeface="+mn-lt"/>
              </a:rPr>
              <a:t> RS, </a:t>
            </a:r>
            <a:r>
              <a:rPr lang="en-US" sz="2400" dirty="0" smtClean="0">
                <a:latin typeface="+mn-lt"/>
              </a:rPr>
              <a:t>et al. </a:t>
            </a:r>
            <a:r>
              <a:rPr lang="en-US" sz="2400" i="1" dirty="0" err="1" smtClean="0">
                <a:latin typeface="+mn-lt"/>
              </a:rPr>
              <a:t>Crit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Rev </a:t>
            </a:r>
            <a:r>
              <a:rPr lang="en-US" sz="2400" i="1" dirty="0" err="1">
                <a:latin typeface="+mn-lt"/>
              </a:rPr>
              <a:t>Biochem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Mol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Biol</a:t>
            </a:r>
            <a:r>
              <a:rPr lang="en-US" sz="2400" dirty="0">
                <a:latin typeface="+mn-lt"/>
              </a:rPr>
              <a:t> 2007, </a:t>
            </a:r>
            <a:r>
              <a:rPr lang="en-US" sz="2400" dirty="0" smtClean="0">
                <a:latin typeface="+mn-lt"/>
              </a:rPr>
              <a:t>42:399–435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Bjedov</a:t>
            </a:r>
            <a:r>
              <a:rPr lang="en-US" sz="2400" dirty="0">
                <a:latin typeface="+mn-lt"/>
              </a:rPr>
              <a:t> I, et al</a:t>
            </a:r>
            <a:r>
              <a:rPr lang="en-US" sz="2400" dirty="0" smtClean="0">
                <a:latin typeface="+mn-lt"/>
              </a:rPr>
              <a:t>. </a:t>
            </a:r>
            <a:r>
              <a:rPr lang="en-US" sz="2400" i="1" dirty="0">
                <a:latin typeface="+mn-lt"/>
              </a:rPr>
              <a:t>Science</a:t>
            </a:r>
            <a:r>
              <a:rPr lang="en-US" sz="2400" dirty="0">
                <a:latin typeface="+mn-lt"/>
              </a:rPr>
              <a:t> 2003, </a:t>
            </a:r>
            <a:r>
              <a:rPr lang="en-US" sz="2400" dirty="0" smtClean="0">
                <a:latin typeface="+mn-lt"/>
              </a:rPr>
              <a:t>300:1404–9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Ram Y, </a:t>
            </a:r>
            <a:r>
              <a:rPr lang="en-US" sz="2400" dirty="0" err="1">
                <a:latin typeface="+mn-lt"/>
              </a:rPr>
              <a:t>Hadany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L. </a:t>
            </a:r>
            <a:r>
              <a:rPr lang="en-US" sz="2400" i="1" dirty="0" smtClean="0">
                <a:latin typeface="+mn-lt"/>
              </a:rPr>
              <a:t>Evolution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2012, </a:t>
            </a:r>
            <a:r>
              <a:rPr lang="en-US" sz="2400" dirty="0" smtClean="0">
                <a:latin typeface="+mn-lt"/>
              </a:rPr>
              <a:t>66:2315–28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de-DE" sz="2400" dirty="0">
                <a:latin typeface="+mn-lt"/>
              </a:rPr>
              <a:t>Wright S. </a:t>
            </a:r>
            <a:r>
              <a:rPr lang="de-DE" sz="2400" i="1" dirty="0">
                <a:latin typeface="+mn-lt"/>
              </a:rPr>
              <a:t>Am Nat</a:t>
            </a:r>
            <a:r>
              <a:rPr lang="de-DE" sz="2400" dirty="0">
                <a:latin typeface="+mn-lt"/>
              </a:rPr>
              <a:t> 1988, 131:115–123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err="1" smtClean="0">
                <a:latin typeface="+mn-lt"/>
              </a:rPr>
              <a:t>Kibota</a:t>
            </a:r>
            <a:r>
              <a:rPr lang="en-US" sz="2400" dirty="0" smtClean="0">
                <a:latin typeface="+mn-lt"/>
              </a:rPr>
              <a:t> TT, Lynch M. </a:t>
            </a:r>
            <a:r>
              <a:rPr lang="en-US" sz="2400" i="1" dirty="0" smtClean="0">
                <a:latin typeface="+mn-lt"/>
              </a:rPr>
              <a:t>Nature</a:t>
            </a:r>
            <a:r>
              <a:rPr lang="en-US" sz="2400" dirty="0" smtClean="0">
                <a:latin typeface="+mn-lt"/>
              </a:rPr>
              <a:t> 1996, 381:694–6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smtClean="0">
                <a:latin typeface="+mn-lt"/>
              </a:rPr>
              <a:t>Gordo </a:t>
            </a:r>
            <a:r>
              <a:rPr lang="en-US" sz="2400" dirty="0" smtClean="0">
                <a:latin typeface="+mn-lt"/>
              </a:rPr>
              <a:t>I, et al. </a:t>
            </a:r>
            <a:r>
              <a:rPr lang="en-US" sz="2400" i="1" dirty="0">
                <a:latin typeface="+mn-lt"/>
              </a:rPr>
              <a:t>J </a:t>
            </a:r>
            <a:r>
              <a:rPr lang="en-US" sz="2400" i="1" dirty="0" err="1">
                <a:latin typeface="+mn-lt"/>
              </a:rPr>
              <a:t>Mol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Microbiol</a:t>
            </a:r>
            <a:r>
              <a:rPr lang="en-US" sz="2400" i="1" dirty="0">
                <a:latin typeface="+mn-lt"/>
              </a:rPr>
              <a:t> Biotech</a:t>
            </a:r>
            <a:r>
              <a:rPr lang="en-US" sz="2400" dirty="0">
                <a:latin typeface="+mn-lt"/>
              </a:rPr>
              <a:t> 2011, </a:t>
            </a:r>
            <a:r>
              <a:rPr lang="en-US" sz="2400" dirty="0" smtClean="0">
                <a:latin typeface="+mn-lt"/>
              </a:rPr>
              <a:t>21:20–35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Drake JW, et al</a:t>
            </a:r>
            <a:r>
              <a:rPr lang="en-US" sz="2400" dirty="0" smtClean="0">
                <a:latin typeface="+mn-lt"/>
              </a:rPr>
              <a:t>. </a:t>
            </a:r>
            <a:r>
              <a:rPr lang="en-US" sz="2400" i="1" dirty="0">
                <a:latin typeface="+mn-lt"/>
              </a:rPr>
              <a:t>Genetics</a:t>
            </a:r>
            <a:r>
              <a:rPr lang="en-US" sz="2400" dirty="0">
                <a:latin typeface="+mn-lt"/>
              </a:rPr>
              <a:t> 1998, </a:t>
            </a:r>
            <a:r>
              <a:rPr lang="en-US" sz="2400" dirty="0" smtClean="0">
                <a:latin typeface="+mn-lt"/>
              </a:rPr>
              <a:t>148:1667–86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Wielgoss</a:t>
            </a:r>
            <a:r>
              <a:rPr lang="en-US" sz="2400" dirty="0">
                <a:latin typeface="+mn-lt"/>
              </a:rPr>
              <a:t> S, et </a:t>
            </a:r>
            <a:r>
              <a:rPr lang="en-US" sz="2400" dirty="0" smtClean="0">
                <a:latin typeface="+mn-lt"/>
              </a:rPr>
              <a:t>al. </a:t>
            </a:r>
            <a:r>
              <a:rPr lang="en-US" sz="2400" i="1" dirty="0">
                <a:latin typeface="+mn-lt"/>
              </a:rPr>
              <a:t>G3</a:t>
            </a:r>
            <a:r>
              <a:rPr lang="en-US" sz="2400" dirty="0">
                <a:latin typeface="+mn-lt"/>
              </a:rPr>
              <a:t> 2011, </a:t>
            </a:r>
            <a:r>
              <a:rPr lang="en-US" sz="2400" dirty="0" smtClean="0">
                <a:latin typeface="+mn-lt"/>
              </a:rPr>
              <a:t>1:183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Hall LMC, Henderson-</a:t>
            </a:r>
            <a:r>
              <a:rPr lang="en-US" sz="2400" dirty="0" err="1">
                <a:latin typeface="+mn-lt"/>
              </a:rPr>
              <a:t>Begg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SK. </a:t>
            </a:r>
            <a:r>
              <a:rPr lang="en-US" sz="2400" i="1" dirty="0" smtClean="0">
                <a:latin typeface="+mn-lt"/>
              </a:rPr>
              <a:t>Microbiology </a:t>
            </a:r>
            <a:r>
              <a:rPr lang="en-US" sz="2400" i="1" dirty="0">
                <a:latin typeface="+mn-lt"/>
              </a:rPr>
              <a:t>(UK)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2006, 152(</a:t>
            </a:r>
            <a:r>
              <a:rPr lang="en-US" sz="2400" dirty="0" err="1" smtClean="0">
                <a:latin typeface="+mn-lt"/>
              </a:rPr>
              <a:t>Pt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9):</a:t>
            </a:r>
            <a:r>
              <a:rPr lang="en-US" sz="2400" dirty="0" smtClean="0">
                <a:latin typeface="+mn-lt"/>
              </a:rPr>
              <a:t>2505–14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smtClean="0">
                <a:latin typeface="+mn-lt"/>
              </a:rPr>
              <a:t>Berg OG</a:t>
            </a:r>
            <a:r>
              <a:rPr lang="en-US" sz="2400" dirty="0">
                <a:latin typeface="+mn-lt"/>
              </a:rPr>
              <a:t>. </a:t>
            </a:r>
            <a:r>
              <a:rPr lang="en-US" sz="2400" i="1" dirty="0" smtClean="0">
                <a:latin typeface="+mn-lt"/>
              </a:rPr>
              <a:t>Genetics </a:t>
            </a:r>
            <a:r>
              <a:rPr lang="en-US" sz="2400" dirty="0" smtClean="0">
                <a:latin typeface="+mn-lt"/>
              </a:rPr>
              <a:t>1996, </a:t>
            </a:r>
            <a:r>
              <a:rPr lang="en-US" sz="2400" dirty="0" smtClean="0">
                <a:latin typeface="+mn-lt"/>
              </a:rPr>
              <a:t>142:1379–82</a:t>
            </a:r>
            <a:r>
              <a:rPr lang="en-US" sz="2400" dirty="0">
                <a:latin typeface="+mn-lt"/>
              </a:rPr>
              <a:t>. </a:t>
            </a:r>
            <a:endParaRPr lang="en-US" sz="2400" dirty="0" smtClean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 smtClean="0">
                <a:latin typeface="+mn-lt"/>
              </a:rPr>
              <a:t>Kimura M, Maruyama T. </a:t>
            </a:r>
            <a:r>
              <a:rPr lang="en-US" sz="2400" i="1" dirty="0" smtClean="0">
                <a:latin typeface="+mn-lt"/>
              </a:rPr>
              <a:t>Genetics </a:t>
            </a:r>
            <a:r>
              <a:rPr lang="en-US" sz="2400" dirty="0" smtClean="0">
                <a:latin typeface="+mn-lt"/>
              </a:rPr>
              <a:t>1966, 54:1337–51</a:t>
            </a:r>
            <a:r>
              <a:rPr lang="en-US" sz="2400" dirty="0">
                <a:latin typeface="+mn-lt"/>
              </a:rPr>
              <a:t>. </a:t>
            </a:r>
            <a:endParaRPr lang="en-US" sz="2400" dirty="0" smtClean="0">
              <a:latin typeface="+mn-lt"/>
            </a:endParaRPr>
          </a:p>
        </p:txBody>
      </p:sp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0" y="0"/>
            <a:ext cx="43205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1052" name="Picture 28" descr="D:\university\confrences\GRC2013\qr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7974" y="39056533"/>
            <a:ext cx="1760984" cy="176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D:\university\confrences\GRC2013\yoav_mypictr_Faceboo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0604" y="38958642"/>
            <a:ext cx="1905000" cy="23812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30243660" y="39803881"/>
            <a:ext cx="4913312" cy="1384995"/>
            <a:chOff x="1026840" y="5356373"/>
            <a:chExt cx="4913312" cy="1384995"/>
          </a:xfrm>
        </p:grpSpPr>
        <p:pic>
          <p:nvPicPr>
            <p:cNvPr id="70" name="Picture 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40" y="5932512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40" y="5500464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40" y="6309320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4" name="Rectangle 73"/>
            <p:cNvSpPr/>
            <p:nvPr/>
          </p:nvSpPr>
          <p:spPr>
            <a:xfrm>
              <a:off x="1368152" y="5356373"/>
              <a:ext cx="4572000" cy="138499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 rtl="0"/>
              <a:r>
                <a:rPr lang="en-US" sz="2800" b="1" dirty="0"/>
                <a:t>yoavram@post.tau.ac.il</a:t>
              </a:r>
            </a:p>
            <a:p>
              <a:pPr algn="l" rtl="0"/>
              <a:r>
                <a:rPr lang="en-US" sz="2800" b="1" dirty="0" smtClean="0"/>
                <a:t>@</a:t>
              </a:r>
              <a:r>
                <a:rPr lang="en-US" sz="2800" b="1" dirty="0"/>
                <a:t>yoavram</a:t>
              </a:r>
            </a:p>
            <a:p>
              <a:pPr algn="l" rtl="0"/>
              <a:r>
                <a:rPr lang="en-US" sz="2800" b="1" dirty="0" smtClean="0"/>
                <a:t>http</a:t>
              </a:r>
              <a:r>
                <a:rPr lang="en-US" sz="2800" b="1" dirty="0"/>
                <a:t>://www.yoavram.com</a:t>
              </a:r>
              <a:endParaRPr lang="he-IL" sz="2800" b="1" dirty="0"/>
            </a:p>
          </p:txBody>
        </p:sp>
      </p:grpSp>
      <p:pic>
        <p:nvPicPr>
          <p:cNvPr id="1032" name="Picture 8" descr="http://english.tau.ac.il/sites/default/files/TAU_Logo_HomePage_Eng.png"/>
          <p:cNvPicPr>
            <a:picLocks noChangeAspect="1" noChangeArrowheads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8316" y="40847117"/>
            <a:ext cx="24003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096178"/>
              </p:ext>
            </p:extLst>
          </p:nvPr>
        </p:nvGraphicFramePr>
        <p:xfrm>
          <a:off x="3251397" y="21962740"/>
          <a:ext cx="9900000" cy="36271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09928"/>
                <a:gridCol w="2306813"/>
                <a:gridCol w="4745453"/>
                <a:gridCol w="1337806"/>
              </a:tblGrid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Citation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Estimate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Name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Sign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6,7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0.001-0.01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Selection coefficient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s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marL="0" marR="0" indent="0" algn="ctr" defTabSz="47036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+mn-lt"/>
                          <a:cs typeface="Helvetica" pitchFamily="34" charset="0"/>
                        </a:rPr>
                        <a:t>8</a:t>
                      </a:r>
                      <a:endParaRPr lang="he-IL" sz="2800" dirty="0" smtClean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1-10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Double mutant advantage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H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8,9</a:t>
                      </a:r>
                      <a:endParaRPr lang="en-US" sz="2800" dirty="0" smtClean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0.003-0.0004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Genomic mutation rate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U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7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U</a:t>
                      </a:r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/5000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Beneficial site mutation rate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2800" i="1" dirty="0" smtClean="0">
                          <a:latin typeface="+mn-lt"/>
                          <a:cs typeface="Helvetica" pitchFamily="34" charset="0"/>
                        </a:rPr>
                        <a:t>µ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1-100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Mutation rate increase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l-GR" sz="2800" i="1" dirty="0" smtClean="0">
                          <a:latin typeface="+mn-lt"/>
                          <a:cs typeface="Helvetica" pitchFamily="34" charset="0"/>
                        </a:rPr>
                        <a:t>τ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11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r>
                        <a:rPr lang="en-US" sz="2800" baseline="30000" dirty="0" smtClean="0">
                          <a:latin typeface="+mn-lt"/>
                          <a:cs typeface="Helvetica" pitchFamily="34" charset="0"/>
                        </a:rPr>
                        <a:t>5</a:t>
                      </a:r>
                      <a:r>
                        <a:rPr lang="en-US" sz="2800" baseline="0" dirty="0" smtClean="0">
                          <a:latin typeface="+mn-lt"/>
                          <a:cs typeface="Helvetica" pitchFamily="34" charset="0"/>
                        </a:rPr>
                        <a:t>-10</a:t>
                      </a:r>
                      <a:r>
                        <a:rPr lang="en-US" sz="2800" baseline="300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Population size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N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3055936" y="25861241"/>
            <a:ext cx="10409860" cy="1070051"/>
          </a:xfrm>
          <a:prstGeom prst="rect">
            <a:avLst/>
          </a:prstGeom>
          <a:noFill/>
          <a:ln>
            <a:noFill/>
          </a:ln>
        </p:spPr>
        <p:txBody>
          <a:bodyPr wrap="square" lIns="104498" tIns="52249" rIns="104498" bIns="52249" rtlCol="0">
            <a:noAutofit/>
          </a:bodyPr>
          <a:lstStyle/>
          <a:p>
            <a:pPr algn="ctr" defTabSz="1044976" rtl="0">
              <a:defRPr/>
            </a:pPr>
            <a:r>
              <a:rPr lang="en-US" sz="2800" b="1" kern="0" dirty="0" smtClean="0">
                <a:solidFill>
                  <a:sysClr val="windowText" lastClr="000000"/>
                </a:solidFill>
                <a:cs typeface="Helvetica" pitchFamily="34" charset="0"/>
              </a:rPr>
              <a:t>Table 1</a:t>
            </a:r>
            <a:r>
              <a:rPr lang="en-US" sz="2800" b="1" kern="0" dirty="0">
                <a:solidFill>
                  <a:sysClr val="windowText" lastClr="000000"/>
                </a:solidFill>
                <a:cs typeface="Helvetica" pitchFamily="34" charset="0"/>
              </a:rPr>
              <a:t>. </a:t>
            </a:r>
            <a:r>
              <a:rPr lang="en-US" sz="2800" kern="0" dirty="0" smtClean="0">
                <a:solidFill>
                  <a:sysClr val="windowText" lastClr="000000"/>
                </a:solidFill>
                <a:cs typeface="Helvetica" pitchFamily="34" charset="0"/>
              </a:rPr>
              <a:t>Model parameters and estimated values for bacteria.</a:t>
            </a:r>
            <a:endParaRPr lang="en-US" sz="2800" kern="0" dirty="0">
              <a:solidFill>
                <a:sysClr val="windowText" lastClr="000000"/>
              </a:solidFill>
              <a:cs typeface="Helvetica" pitchFamily="34" charset="0"/>
            </a:endParaRPr>
          </a:p>
        </p:txBody>
      </p:sp>
      <p:pic>
        <p:nvPicPr>
          <p:cNvPr id="9" name="Picture 4" descr="D:\workspace\ruggedsim\manuscript\tradeoff_s_0.05_logN_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5588" y="16993617"/>
            <a:ext cx="10975976" cy="914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9163540" y="17210212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4800" dirty="0" smtClean="0"/>
              <a:t>[5]</a:t>
            </a:r>
            <a:endParaRPr lang="he-IL" sz="4800" dirty="0"/>
          </a:p>
        </p:txBody>
      </p:sp>
      <p:pic>
        <p:nvPicPr>
          <p:cNvPr id="1030" name="Picture 6" descr="D:\workspace\ruggedsim\manuscript\adaptation_rate_s_0.05_logN_6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0985" y="16915865"/>
            <a:ext cx="10975975" cy="914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15698044" y="17243311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4800" dirty="0" smtClean="0"/>
              <a:t>[3]</a:t>
            </a:r>
            <a:endParaRPr lang="he-IL" sz="4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08612" y="13753828"/>
            <a:ext cx="9361040" cy="7920880"/>
            <a:chOff x="2880620" y="13753828"/>
            <a:chExt cx="9361040" cy="7920880"/>
          </a:xfrm>
        </p:grpSpPr>
        <p:sp>
          <p:nvSpPr>
            <p:cNvPr id="105" name="TextBox 104"/>
            <p:cNvSpPr txBox="1"/>
            <p:nvPr/>
          </p:nvSpPr>
          <p:spPr>
            <a:xfrm>
              <a:off x="2880620" y="13753828"/>
              <a:ext cx="1519159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rtl="0"/>
              <a:r>
                <a:rPr lang="en-US" sz="4800" dirty="0" smtClean="0"/>
                <a:t>[1]</a:t>
              </a:r>
              <a:endParaRPr lang="he-IL" sz="4800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442771" y="13753828"/>
              <a:ext cx="8798889" cy="7920880"/>
              <a:chOff x="3442771" y="13753828"/>
              <a:chExt cx="8798889" cy="792088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554383" y="13753828"/>
                <a:ext cx="7687277" cy="3114674"/>
                <a:chOff x="4296747" y="14687552"/>
                <a:chExt cx="7687277" cy="3114674"/>
              </a:xfrm>
            </p:grpSpPr>
            <p:pic>
              <p:nvPicPr>
                <p:cNvPr id="52" name="Picture 2" descr="http://www.adventuretrekking.org/images/Ronthipeak6065m_000.jpg"/>
                <p:cNvPicPr>
                  <a:picLocks noChangeAspect="1" noChangeArrowheads="1"/>
                </p:cNvPicPr>
                <p:nvPr/>
              </p:nvPicPr>
              <p:blipFill rotWithShape="1"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86" t="16200" r="9847" b="29727"/>
                <a:stretch/>
              </p:blipFill>
              <p:spPr bwMode="auto">
                <a:xfrm>
                  <a:off x="4296747" y="14687552"/>
                  <a:ext cx="7687277" cy="3114674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3" name="Oval 52"/>
                <p:cNvSpPr/>
                <p:nvPr/>
              </p:nvSpPr>
              <p:spPr>
                <a:xfrm>
                  <a:off x="8218365" y="14970696"/>
                  <a:ext cx="469216" cy="469216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cxnSp>
              <p:nvCxnSpPr>
                <p:cNvPr id="55" name="Straight Arrow Connector 54"/>
                <p:cNvCxnSpPr/>
                <p:nvPr/>
              </p:nvCxnSpPr>
              <p:spPr>
                <a:xfrm flipV="1">
                  <a:off x="6652997" y="15767450"/>
                  <a:ext cx="304800" cy="38099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 flipV="1">
                  <a:off x="6957797" y="15161534"/>
                  <a:ext cx="1184855" cy="57413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/>
                <p:nvPr/>
              </p:nvCxnSpPr>
              <p:spPr>
                <a:xfrm flipH="1" flipV="1">
                  <a:off x="8786597" y="15161534"/>
                  <a:ext cx="1120184" cy="98691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/>
                <p:nvPr/>
              </p:nvCxnSpPr>
              <p:spPr>
                <a:xfrm flipH="1" flipV="1">
                  <a:off x="9891756" y="16200803"/>
                  <a:ext cx="495300" cy="43366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 flipV="1">
                  <a:off x="4824197" y="16175551"/>
                  <a:ext cx="1295400" cy="108411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/>
                <p:nvPr/>
              </p:nvCxnSpPr>
              <p:spPr>
                <a:xfrm flipV="1">
                  <a:off x="6119597" y="16148449"/>
                  <a:ext cx="533400" cy="2710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/>
              <p:cNvGrpSpPr/>
              <p:nvPr/>
            </p:nvGrpSpPr>
            <p:grpSpPr>
              <a:xfrm>
                <a:off x="3442771" y="14721267"/>
                <a:ext cx="689086" cy="4863401"/>
                <a:chOff x="3199646" y="19239441"/>
                <a:chExt cx="689086" cy="4863401"/>
              </a:xfrm>
            </p:grpSpPr>
            <p:cxnSp>
              <p:nvCxnSpPr>
                <p:cNvPr id="64" name="Straight Arrow Connector 63"/>
                <p:cNvCxnSpPr/>
                <p:nvPr/>
              </p:nvCxnSpPr>
              <p:spPr>
                <a:xfrm flipV="1">
                  <a:off x="3888732" y="19239441"/>
                  <a:ext cx="0" cy="4863401"/>
                </a:xfrm>
                <a:prstGeom prst="straightConnector1">
                  <a:avLst/>
                </a:prstGeom>
                <a:ln w="76200"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Box 64"/>
                <p:cNvSpPr txBox="1"/>
                <p:nvPr/>
              </p:nvSpPr>
              <p:spPr>
                <a:xfrm rot="16200000">
                  <a:off x="1887823" y="21444745"/>
                  <a:ext cx="3269978" cy="64633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3600" dirty="0" smtClean="0">
                      <a:latin typeface="Helvetica" pitchFamily="34" charset="0"/>
                      <a:cs typeface="Helvetica" pitchFamily="34" charset="0"/>
                    </a:rPr>
                    <a:t>fitness</a:t>
                  </a:r>
                  <a:endParaRPr lang="he-IL" sz="3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6076101" y="20954629"/>
                <a:ext cx="4863401" cy="720079"/>
                <a:chOff x="5832976" y="24915069"/>
                <a:chExt cx="4863401" cy="720079"/>
              </a:xfrm>
            </p:grpSpPr>
            <p:cxnSp>
              <p:nvCxnSpPr>
                <p:cNvPr id="67" name="Straight Arrow Connector 66"/>
                <p:cNvCxnSpPr/>
                <p:nvPr/>
              </p:nvCxnSpPr>
              <p:spPr>
                <a:xfrm rot="5400000" flipV="1">
                  <a:off x="8264677" y="22483368"/>
                  <a:ext cx="0" cy="4863401"/>
                </a:xfrm>
                <a:prstGeom prst="straightConnector1">
                  <a:avLst/>
                </a:prstGeom>
                <a:ln w="76200">
                  <a:headEnd type="arrow" w="med" len="med"/>
                  <a:tailEnd type="arrow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6532919" y="24988817"/>
                  <a:ext cx="3269978" cy="64633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3600" dirty="0" smtClean="0">
                      <a:latin typeface="Helvetica" pitchFamily="34" charset="0"/>
                      <a:cs typeface="Helvetica" pitchFamily="34" charset="0"/>
                    </a:rPr>
                    <a:t>genotype</a:t>
                  </a:r>
                  <a:endParaRPr lang="he-IL" sz="3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4563536" y="17466785"/>
                <a:ext cx="7678124" cy="3132413"/>
                <a:chOff x="4393814" y="15306545"/>
                <a:chExt cx="7678124" cy="3132413"/>
              </a:xfrm>
            </p:grpSpPr>
            <p:grpSp>
              <p:nvGrpSpPr>
                <p:cNvPr id="80" name="Group 79"/>
                <p:cNvGrpSpPr/>
                <p:nvPr/>
              </p:nvGrpSpPr>
              <p:grpSpPr>
                <a:xfrm>
                  <a:off x="4393814" y="15306545"/>
                  <a:ext cx="7678124" cy="3132413"/>
                  <a:chOff x="4300513" y="20870586"/>
                  <a:chExt cx="7678124" cy="3132413"/>
                </a:xfrm>
              </p:grpSpPr>
              <p:pic>
                <p:nvPicPr>
                  <p:cNvPr id="84" name="Picture 2" descr="http://upload.wikimedia.org/wikipedia/commons/2/29/Le_Dorje_Lakpa_(Himalaya,_N%C3%A9pal)_(8449549937).jp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3545" b="22073"/>
                  <a:stretch/>
                </p:blipFill>
                <p:spPr bwMode="auto">
                  <a:xfrm>
                    <a:off x="4300513" y="20870586"/>
                    <a:ext cx="7678124" cy="3132413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85" name="Oval 84"/>
                  <p:cNvSpPr/>
                  <p:nvPr/>
                </p:nvSpPr>
                <p:spPr>
                  <a:xfrm>
                    <a:off x="8594781" y="21239112"/>
                    <a:ext cx="469216" cy="469216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cxnSp>
                <p:nvCxnSpPr>
                  <p:cNvPr id="86" name="Straight Arrow Connector 85"/>
                  <p:cNvCxnSpPr/>
                  <p:nvPr/>
                </p:nvCxnSpPr>
                <p:spPr>
                  <a:xfrm flipV="1">
                    <a:off x="6105654" y="21539286"/>
                    <a:ext cx="2402472" cy="48789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" name="Oval 86"/>
                  <p:cNvSpPr/>
                  <p:nvPr/>
                </p:nvSpPr>
                <p:spPr>
                  <a:xfrm>
                    <a:off x="5571104" y="21932034"/>
                    <a:ext cx="469216" cy="469216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cxnSp>
                <p:nvCxnSpPr>
                  <p:cNvPr id="88" name="Straight Arrow Connector 87"/>
                  <p:cNvCxnSpPr/>
                  <p:nvPr/>
                </p:nvCxnSpPr>
                <p:spPr>
                  <a:xfrm>
                    <a:off x="6114210" y="22288527"/>
                    <a:ext cx="961111" cy="54458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1" name="Straight Arrow Connector 80"/>
                <p:cNvCxnSpPr/>
                <p:nvPr/>
              </p:nvCxnSpPr>
              <p:spPr>
                <a:xfrm flipV="1">
                  <a:off x="7168622" y="16104313"/>
                  <a:ext cx="1432805" cy="116476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/>
                <p:cNvCxnSpPr/>
                <p:nvPr/>
              </p:nvCxnSpPr>
              <p:spPr>
                <a:xfrm flipV="1">
                  <a:off x="4393814" y="16669238"/>
                  <a:ext cx="1174206" cy="97302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/>
                <p:nvPr/>
              </p:nvCxnSpPr>
              <p:spPr>
                <a:xfrm flipH="1" flipV="1">
                  <a:off x="9277601" y="15975246"/>
                  <a:ext cx="598699" cy="69316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1033" name="Picture 9" descr="D:\workspace\ruggedsim\manuscript\fitness_landscape_stochastic_model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076" y="31131220"/>
            <a:ext cx="10273679" cy="1027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D:\university\confrences\GRC2013\fitness_landscape_colorbar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38" t="8590" r="15914" b="8599"/>
          <a:stretch/>
        </p:blipFill>
        <p:spPr bwMode="auto">
          <a:xfrm>
            <a:off x="25923180" y="32874221"/>
            <a:ext cx="1215997" cy="757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24808424" y="32384736"/>
            <a:ext cx="298696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fitness</a:t>
            </a:r>
            <a:endParaRPr lang="he-IL" sz="2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5403021" y="31467796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[4]</a:t>
            </a:r>
            <a:endParaRPr lang="he-IL" sz="4800" dirty="0"/>
          </a:p>
        </p:txBody>
      </p:sp>
      <p:pic>
        <p:nvPicPr>
          <p:cNvPr id="1034" name="Picture 10" descr="D:\workspace\ruggedsim\manuscript\fitness_landscape_analytic_model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645" y="34492132"/>
            <a:ext cx="6353175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071562" y="34492132"/>
            <a:ext cx="1601146" cy="8758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4800" dirty="0" smtClean="0"/>
              <a:t>[2]</a:t>
            </a:r>
            <a:endParaRPr lang="he-IL" sz="4800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25368" y="40535174"/>
            <a:ext cx="8429651" cy="86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3384676" y="40133363"/>
            <a:ext cx="3148166" cy="5514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fitness</a:t>
            </a:r>
            <a:endParaRPr lang="he-IL" sz="2800" dirty="0"/>
          </a:p>
        </p:txBody>
      </p:sp>
      <p:pic>
        <p:nvPicPr>
          <p:cNvPr id="1039" name="Picture 15" descr="D:\workspace\ruggedsim\manuscript\fitness_landscape_key_vertical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866" y="35590483"/>
            <a:ext cx="428625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81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5499</TotalTime>
  <Words>818</Words>
  <Application>Microsoft Office PowerPoint</Application>
  <PresentationFormat>Custom</PresentationFormat>
  <Paragraphs>215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ESEB Poster</dc:title>
  <dc:creator>yoavram@gmail.com</dc:creator>
  <cp:lastModifiedBy>yoavram</cp:lastModifiedBy>
  <cp:revision>204</cp:revision>
  <cp:lastPrinted>2011-08-07T18:23:50Z</cp:lastPrinted>
  <dcterms:created xsi:type="dcterms:W3CDTF">2010-06-20T11:39:28Z</dcterms:created>
  <dcterms:modified xsi:type="dcterms:W3CDTF">2013-07-24T12:21:49Z</dcterms:modified>
</cp:coreProperties>
</file>