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21" d="100"/>
          <a:sy n="21" d="100"/>
        </p:scale>
        <p:origin x="-1200" y="1842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9211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908920" bIns="908920" numCol="1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SIM </a:t>
            </a: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increases the adaptation </a:t>
            </a:r>
            <a:r>
              <a:rPr lang="en-US" b="1" kern="0" dirty="0">
                <a:solidFill>
                  <a:schemeClr val="accent2"/>
                </a:solidFill>
                <a:latin typeface="+mj-lt"/>
              </a:rPr>
              <a:t>rate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rugged fitness landscape. Solid lines are analytic approximations, are results of simulations: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SIM </a:t>
            </a:r>
            <a:r>
              <a:rPr lang="en-US" b="1" kern="0" dirty="0">
                <a:solidFill>
                  <a:schemeClr val="accent2"/>
                </a:solidFill>
                <a:latin typeface="+mj-lt"/>
              </a:rPr>
              <a:t>breaks off the adaptability-adaptedness trade-off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3600" rIns="910800" bIns="9108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The major difference from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3 is that nodes also specify the  </a:t>
            </a:r>
            <a:r>
              <a:rPr lang="en-GB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number of deleterious mutations after the forward slash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figure shows as much as three mutations for simplicity; the simulations had as much as 25.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l" defTabSz="908920" rtl="0">
              <a:defRPr/>
            </a:pPr>
            <a:endParaRPr lang="en-US" sz="2800" b="1" kern="0" dirty="0" smtClean="0"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Mutagenesis is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induced by stress responses in various species </a:t>
            </a:r>
            <a:r>
              <a:rPr lang="en-US" sz="2800" kern="0" dirty="0">
                <a:latin typeface="+mn-lt"/>
              </a:rPr>
              <a:t>of bacteria </a:t>
            </a:r>
            <a:r>
              <a:rPr lang="en-US" sz="2800" kern="0" dirty="0" smtClean="0">
                <a:latin typeface="+mn-lt"/>
              </a:rPr>
              <a:t>(1-3).</a:t>
            </a:r>
          </a:p>
          <a:p>
            <a:pPr indent="205704" algn="l" defTabSz="908920" rtl="0">
              <a:defRPr/>
            </a:pPr>
            <a:endParaRPr lang="en-US" sz="2800" kern="0" dirty="0" smtClean="0"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latin typeface="+mn-lt"/>
              </a:rPr>
              <a:t>In a previous work (4) we studied the evolution of stress-induced mutagenesis in constant and changing environments. We showed that</a:t>
            </a:r>
            <a:r>
              <a:rPr lang="en-US" sz="2800" b="1" kern="0" dirty="0" smtClean="0">
                <a:latin typeface="+mn-lt"/>
              </a:rPr>
              <a:t>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mutagenesis (SIM)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 smtClean="0">
                <a:latin typeface="+mj-lt"/>
              </a:rPr>
              <a:t>Adaptability, Adaptedness and Stress-Induced Mutagenesis</a:t>
            </a:r>
            <a:endParaRPr lang="en-US" sz="11600" b="1" dirty="0">
              <a:latin typeface="+mj-lt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3600" rIns="910800" bIns="9108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Adaptation model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Figure 3 describes are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two-locus (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+mn-lt"/>
                  </a:rPr>
                  <a:t>B/b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) analytic model of adaptation in a rugged fitness landscape. 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Each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node represents a genotype.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Genotype </a:t>
                </a:r>
                <a:r>
                  <a:rPr lang="en-US" sz="2800" b="1" i="1" kern="0" dirty="0" err="1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ab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is the wildtype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, </a:t>
                </a:r>
                <a:r>
                  <a:rPr lang="en-US" sz="2800" b="1" i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AB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is the adaptive peak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with the highest fitness, and the single mutants </a:t>
                </a:r>
                <a:r>
                  <a:rPr lang="en-US" sz="2800" b="1" i="1" kern="0" dirty="0" err="1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Ab</a:t>
                </a:r>
                <a:r>
                  <a:rPr lang="en-US" sz="2800" b="1" i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and </a:t>
                </a:r>
                <a:r>
                  <a:rPr lang="en-US" sz="2800" b="1" i="1" kern="0" dirty="0" err="1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aB</a:t>
                </a:r>
                <a:r>
                  <a:rPr lang="en-US" sz="2800" b="1" i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are adaptive valleys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with fitness lower than the wildtype - the darker the color the lower the fitness.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“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RIP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” represents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genotypes with deleterious mutations that will not contribute to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adaptation (“the living dead”). 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Arrows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define the direction of mutation and denote the relevant mutation rate: </a:t>
                </a:r>
                <a:r>
                  <a:rPr lang="en-US" sz="2800" b="1" i="1" kern="0" dirty="0">
                    <a:solidFill>
                      <a:srgbClr val="000000"/>
                    </a:solidFill>
                    <a:latin typeface="+mn-lt"/>
                  </a:rPr>
                  <a:t>U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 for background deleterious mutation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(dashed lines) and </a:t>
                </a:r>
                <a:r>
                  <a:rPr lang="en-US" sz="2800" b="1" i="1" kern="0" dirty="0">
                    <a:solidFill>
                      <a:srgbClr val="000000"/>
                    </a:solidFill>
                    <a:latin typeface="+mn-lt"/>
                  </a:rPr>
                  <a:t>µ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 for mutations in the </a:t>
                </a:r>
                <a:r>
                  <a:rPr lang="en-US" sz="2800" b="1" i="1" kern="0" dirty="0">
                    <a:solidFill>
                      <a:srgbClr val="000000"/>
                    </a:solidFill>
                    <a:latin typeface="+mn-lt"/>
                  </a:rPr>
                  <a:t>A/a 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and </a:t>
                </a:r>
                <a:r>
                  <a:rPr lang="en-US" sz="2800" b="1" i="1" kern="0" dirty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loci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(solid lines). 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adaptation rate </a:t>
                </a:r>
                <a:r>
                  <a:rPr lang="el-GR" b="1" i="1" kern="0" dirty="0" smtClean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with normal mutagenesis (NM), constitutive mutagenesis (CM) and stress-induced mutagenesis (SIM):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a:rPr lang="en-US" sz="2800" i="1">
                          <a:latin typeface="Cambria Math"/>
                        </a:rPr>
                        <m:t>4</m:t>
                      </m:r>
                      <m:r>
                        <a:rPr lang="en-US" sz="2800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a:rPr lang="en-US" sz="2800" i="1">
                          <a:latin typeface="Cambria Math"/>
                        </a:rPr>
                        <m:t>𝜏</m:t>
                      </m:r>
                      <m:r>
                        <a:rPr lang="en-US" sz="2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SIM increases the adaptation rate linearly with the mutation rate fold increase </a:t>
                </a:r>
                <a:r>
                  <a:rPr lang="el-GR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τ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the mean fitness at a mutation-selection balance and the adaption rate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the rate of complex adaptation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, and that in contrast to constitutive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mutagenesis,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fitness 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under stable conditions.</a:t>
            </a: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</a:t>
            </a:r>
            <a:r>
              <a:rPr lang="en-US" sz="2400" dirty="0" smtClean="0">
                <a:latin typeface="+mn-lt"/>
              </a:rPr>
              <a:t>381:694–6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Berg OG</a:t>
            </a:r>
            <a:r>
              <a:rPr lang="en-US" sz="2400" dirty="0">
                <a:latin typeface="+mn-lt"/>
              </a:rPr>
              <a:t>. </a:t>
            </a:r>
            <a:r>
              <a:rPr lang="en-US" sz="2400" i="1" dirty="0" smtClean="0">
                <a:latin typeface="+mn-lt"/>
              </a:rPr>
              <a:t>Genetics </a:t>
            </a:r>
            <a:r>
              <a:rPr lang="en-US" sz="2400" dirty="0" smtClean="0">
                <a:latin typeface="+mn-lt"/>
              </a:rPr>
              <a:t>1996. 142:1379–82</a:t>
            </a:r>
            <a:r>
              <a:rPr lang="en-US" sz="2400" dirty="0">
                <a:latin typeface="+mn-lt"/>
              </a:rPr>
              <a:t>. </a:t>
            </a:r>
            <a:endParaRPr lang="en-US" sz="2200" dirty="0">
              <a:latin typeface="+mn-lt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>
            <a:off x="18079298" y="13825836"/>
            <a:ext cx="6763762" cy="6624736"/>
            <a:chOff x="20494204" y="13298937"/>
            <a:chExt cx="6763762" cy="6624736"/>
          </a:xfrm>
        </p:grpSpPr>
        <p:pic>
          <p:nvPicPr>
            <p:cNvPr id="17" name="Picture 13" descr="D:\university\confrences\GRC2013\fitness_landscape_analytic_model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5" r="6304"/>
            <a:stretch/>
          </p:blipFill>
          <p:spPr bwMode="auto">
            <a:xfrm>
              <a:off x="20494204" y="13592599"/>
              <a:ext cx="501012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25504324" y="13541870"/>
              <a:ext cx="879668" cy="638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4271002" y="13298937"/>
              <a:ext cx="298696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fitness</a:t>
              </a:r>
              <a:endParaRPr lang="he-IL" sz="2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1274311" y="13657642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4800" dirty="0" smtClean="0"/>
                <a:t>[3]</a:t>
              </a:r>
              <a:endParaRPr lang="he-IL" sz="4800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[4]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workspace\ruggedsim\manuscript\adaptation_rate_pop1e6_s_0.05_logN_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660" y="9605393"/>
            <a:ext cx="9145587" cy="731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ruggedsim\manuscript\tradeoff_s_0.05_logN_6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" b="3256"/>
          <a:stretch/>
        </p:blipFill>
        <p:spPr bwMode="auto">
          <a:xfrm>
            <a:off x="30584972" y="18884592"/>
            <a:ext cx="9145587" cy="66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9484080" y="96404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76" name="TextBox 75"/>
          <p:cNvSpPr txBox="1"/>
          <p:nvPr/>
        </p:nvSpPr>
        <p:spPr>
          <a:xfrm>
            <a:off x="29636480" y="19348688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[6]</a:t>
            </a:r>
            <a:endParaRPr lang="he-IL" sz="4800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16467"/>
              </p:ext>
            </p:extLst>
          </p:nvPr>
        </p:nvGraphicFramePr>
        <p:xfrm>
          <a:off x="3251397" y="21818724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5,6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9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055936" y="25717225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632</Words>
  <Application>Microsoft Office PowerPoint</Application>
  <PresentationFormat>Custom</PresentationFormat>
  <Paragraphs>215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194</cp:revision>
  <cp:lastPrinted>2011-08-07T18:23:50Z</cp:lastPrinted>
  <dcterms:created xsi:type="dcterms:W3CDTF">2010-06-20T11:39:28Z</dcterms:created>
  <dcterms:modified xsi:type="dcterms:W3CDTF">2013-07-24T10:52:52Z</dcterms:modified>
</cp:coreProperties>
</file>