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66" d="100"/>
          <a:sy n="66" d="100"/>
        </p:scale>
        <p:origin x="306" y="10812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י"ז/אב/תשע"ג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64837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600" y="6721200"/>
            <a:ext cx="11520000" cy="199211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908920" bIns="908920" numCol="1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 is more efficient than CM</a:t>
            </a: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</a:t>
            </a:r>
            <a:endParaRPr lang="en-US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200" indent="-457200" algn="just" defTabSz="908920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67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Constitutive mutagenesis (CM) </a:t>
            </a:r>
            <a:r>
              <a:rPr lang="en-US" sz="2800" kern="0" dirty="0">
                <a:solidFill>
                  <a:srgbClr val="000000"/>
                </a:solidFill>
                <a:latin typeface="Calibri"/>
              </a:rPr>
              <a:t>increases the rate of complex adaptation </a:t>
            </a:r>
            <a:r>
              <a:rPr lang="el-GR" sz="28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kern="0" baseline="30000" dirty="0" smtClean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-fold.</a:t>
            </a:r>
            <a:endParaRPr lang="en-US" sz="2800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200" indent="-457200" algn="just" defTabSz="908920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67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Stress-induced mutagenesis (SIM) increases the rate of complex adaptation </a:t>
            </a:r>
            <a:r>
              <a:rPr lang="el-GR" sz="28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-fold.</a:t>
            </a:r>
          </a:p>
          <a:p>
            <a:pPr lvl="0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 smtClean="0">
                <a:solidFill>
                  <a:srgbClr val="C0504D"/>
                </a:solidFill>
                <a:latin typeface="Calibri"/>
                <a:ea typeface="+mn-ea"/>
              </a:rPr>
              <a:t>Adaptedness</a:t>
            </a:r>
            <a:endParaRPr lang="en-US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marL="457200" indent="-457200" algn="just" defTabSz="908920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67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CM decreases the population mean fitness </a:t>
            </a:r>
            <a:r>
              <a:rPr lang="en-US" sz="2800" i="1" kern="0" dirty="0" smtClean="0">
                <a:solidFill>
                  <a:srgbClr val="000000"/>
                </a:solidFill>
                <a:latin typeface="Calibri"/>
                <a:ea typeface="+mn-ea"/>
              </a:rPr>
              <a:t>e</a:t>
            </a:r>
            <a:r>
              <a:rPr lang="en-US" sz="2800" i="1" kern="0" baseline="30000" dirty="0" smtClean="0">
                <a:solidFill>
                  <a:srgbClr val="000000"/>
                </a:solidFill>
                <a:latin typeface="Calibri"/>
                <a:ea typeface="+mn-ea"/>
              </a:rPr>
              <a:t>-U(</a:t>
            </a:r>
            <a:r>
              <a:rPr lang="el-GR" sz="2800" i="1" kern="0" baseline="3000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i="1" kern="0" baseline="30000" dirty="0" smtClean="0">
                <a:solidFill>
                  <a:srgbClr val="000000"/>
                </a:solidFill>
                <a:latin typeface="Calibri"/>
              </a:rPr>
              <a:t>-1)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-fold due to </a:t>
            </a:r>
            <a:r>
              <a:rPr lang="en-US" sz="2800" kern="0" dirty="0">
                <a:solidFill>
                  <a:srgbClr val="000000"/>
                </a:solidFill>
                <a:latin typeface="Calibri"/>
              </a:rPr>
              <a:t>due to accumulation of deleterious 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mutations [REF].</a:t>
            </a:r>
          </a:p>
          <a:p>
            <a:pPr marL="457200" indent="-457200" algn="just" defTabSz="908920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67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SIM slightly increases the population mean fitness (4).</a:t>
            </a:r>
          </a:p>
          <a:p>
            <a:pPr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 smtClean="0">
                <a:solidFill>
                  <a:srgbClr val="C0504D"/>
                </a:solidFill>
                <a:latin typeface="Calibri"/>
                <a:ea typeface="+mn-ea"/>
              </a:rPr>
              <a:t>SIM breaks the adaptability-adaptedness trade-off</a:t>
            </a:r>
          </a:p>
          <a:p>
            <a:pPr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/>
                <a:ea typeface="+mn-ea"/>
              </a:rPr>
              <a:t>SIM is 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a Pareto improvement over CM – it can achieve the same adaptation rate (by increasing </a:t>
            </a:r>
            <a:r>
              <a:rPr lang="el-GR" sz="28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), without reducing the fitness of the population. </a:t>
            </a:r>
          </a:p>
          <a:p>
            <a:pPr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If </a:t>
            </a:r>
            <a:r>
              <a:rPr lang="el-GR" sz="28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i="1" kern="0" baseline="30000" dirty="0" smtClean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is to high, a mixed strategy, in which all individuals increase their mutation rate </a:t>
            </a:r>
            <a:r>
              <a:rPr lang="el-GR" sz="28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i="1" kern="0" baseline="-25000" dirty="0" smtClean="0">
                <a:solidFill>
                  <a:srgbClr val="000000"/>
                </a:solidFill>
                <a:latin typeface="Calibri"/>
              </a:rPr>
              <a:t>CM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-fold and stressed individuals increase their mutation rate </a:t>
            </a:r>
            <a:r>
              <a:rPr lang="el-GR" sz="28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800" i="1" kern="0" baseline="-25000" dirty="0" smtClean="0">
                <a:solidFill>
                  <a:srgbClr val="000000"/>
                </a:solidFill>
                <a:latin typeface="Calibri"/>
              </a:rPr>
              <a:t>SIM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</a:rPr>
              <a:t>-fold, is still more efficient than CM.</a:t>
            </a:r>
            <a:endParaRPr lang="en-US" sz="28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200" indent="-457200" algn="just" defTabSz="908920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3600" rIns="910800" bIns="9108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4 describes our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multi-locus Wright-Fisher simulations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The major difference from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3 is that nodes also specify the  </a:t>
            </a:r>
            <a:r>
              <a:rPr lang="en-GB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number of deleterious mutations after the forward slash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The figure shows as much as three mutations for simplicity; the simulations had as much as 25.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l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 smtClean="0">
                <a:solidFill>
                  <a:srgbClr val="C0504D"/>
                </a:solidFill>
                <a:latin typeface="Calibri"/>
                <a:ea typeface="+mn-ea"/>
              </a:rPr>
              <a:t>Mutagenesis is induced by stress </a:t>
            </a:r>
            <a:r>
              <a:rPr lang="en-US" sz="2800" kern="0" dirty="0" smtClean="0">
                <a:latin typeface="+mn-lt"/>
              </a:rPr>
              <a:t>responses </a:t>
            </a:r>
            <a:r>
              <a:rPr lang="en-US" sz="2800" kern="0" dirty="0">
                <a:latin typeface="+mn-lt"/>
              </a:rPr>
              <a:t>in various species of bacteria </a:t>
            </a:r>
            <a:r>
              <a:rPr lang="en-US" sz="2800" kern="0" dirty="0" smtClean="0">
                <a:latin typeface="+mn-lt"/>
              </a:rPr>
              <a:t>(1-3).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latin typeface="+mn-lt"/>
              </a:rPr>
              <a:t>In </a:t>
            </a:r>
            <a:r>
              <a:rPr lang="en-US" sz="2800" kern="0" dirty="0" smtClean="0">
                <a:latin typeface="+mn-lt"/>
              </a:rPr>
              <a:t>a previous work (4) we studied the evolution of stress-induced </a:t>
            </a:r>
            <a:r>
              <a:rPr lang="en-US" sz="2800" kern="0" dirty="0" smtClean="0">
                <a:latin typeface="+mn-lt"/>
              </a:rPr>
              <a:t>mutagenesis in constant and changing environments. </a:t>
            </a:r>
            <a:r>
              <a:rPr lang="en-US" sz="2800" kern="0" dirty="0" smtClean="0">
                <a:latin typeface="+mn-lt"/>
              </a:rPr>
              <a:t>We showed that</a:t>
            </a:r>
            <a:r>
              <a:rPr lang="en-US" sz="2800" b="1" kern="0" dirty="0" smtClean="0">
                <a:latin typeface="+mn-lt"/>
              </a:rPr>
              <a:t>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</a:t>
            </a: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mutagenesis (SIM)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because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it generates beneficial mutations when they are most needed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rgbClr val="C0504D"/>
                </a:solidFill>
                <a:latin typeface="+mn-lt"/>
                <a:ea typeface="+mn-ea"/>
              </a:rPr>
              <a:t>Complex adaptations 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require two or more mutations that are jointly advantageous but separately deleterious, and therefore </a:t>
            </a:r>
            <a:r>
              <a:rPr lang="en-US" sz="2800" kern="0" dirty="0">
                <a:solidFill>
                  <a:srgbClr val="000000"/>
                </a:solidFill>
                <a:latin typeface="Calibri"/>
                <a:ea typeface="+mn-ea"/>
              </a:rPr>
              <a:t>presents an open evolutionary question, first described by Sewall Wright in 1931 </a:t>
            </a:r>
            <a:r>
              <a:rPr lang="en-US" sz="2800" kern="0" dirty="0" smtClean="0">
                <a:solidFill>
                  <a:srgbClr val="000000"/>
                </a:solidFill>
                <a:latin typeface="Calibri"/>
                <a:ea typeface="+mn-ea"/>
              </a:rPr>
              <a:t>(5) and popularized using the fitness landscape metaphor:</a:t>
            </a:r>
            <a:endParaRPr lang="en-US" sz="28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indent="205704" algn="l" defTabSz="908920" rtl="0">
              <a:defRPr/>
            </a:pPr>
            <a:endParaRPr lang="en-US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 smtClean="0">
                <a:latin typeface="+mj-lt"/>
              </a:rPr>
              <a:t>Adaptability, Adaptedness </a:t>
            </a:r>
            <a:r>
              <a:rPr lang="en-US" sz="11600" b="1" dirty="0" smtClean="0">
                <a:latin typeface="+mj-lt"/>
              </a:rPr>
              <a:t>and Stress-Induced </a:t>
            </a:r>
            <a:r>
              <a:rPr lang="en-US" sz="11600" b="1" dirty="0" smtClean="0">
                <a:latin typeface="+mj-lt"/>
              </a:rPr>
              <a:t>Mutagenesis</a:t>
            </a:r>
            <a:endParaRPr lang="en-US" sz="11600" b="1" dirty="0">
              <a:latin typeface="+mj-lt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3600" rIns="910800" bIns="9108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l" defTabSz="908920" rtl="0">
              <a:defRPr/>
            </a:pPr>
            <a:r>
              <a:rPr lang="en-US" sz="4400" b="1" kern="0" dirty="0" smtClean="0">
                <a:solidFill>
                  <a:srgbClr val="C0504D"/>
                </a:solidFill>
                <a:latin typeface="+mj-lt"/>
                <a:ea typeface="+mn-ea"/>
              </a:rPr>
              <a:t>Model</a:t>
            </a: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describes are two-locus (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) analytic model of adaptation in a rugged fitness landscape.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Each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node represents a genotype. Genotype </a:t>
            </a:r>
            <a:r>
              <a:rPr lang="en-US" sz="28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wildtype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adaptive peak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with the highest fitness, and the single mutants </a:t>
            </a:r>
            <a:r>
              <a:rPr lang="en-US" sz="28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8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 </a:t>
            </a:r>
            <a:r>
              <a:rPr lang="en-US" sz="28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8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are adaptive valleys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with fitness lower than the wildtype - the darker the color the lower the fitness. “RIP” represents genotypes with deleterious mutations that will not contribute to adaptation (“the living dead”).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Arrows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define the direction of mutation and denote the relevant mutation rate: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U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 for background deleterious mutation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(dashed lines) and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µ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 for mutations in the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A/a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B/b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loci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(solid lines). </a:t>
            </a: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spcBef>
                    <a:spcPct val="50000"/>
                  </a:spcBef>
                  <a:tabLst>
                    <a:tab pos="497067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Adaptation rate results</a:t>
                </a:r>
                <a:endParaRPr lang="en-US" sz="4400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The adaptation rate </a:t>
                </a:r>
                <a:r>
                  <a:rPr lang="el-GR" b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ν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approximated with normal mutagenesis (NM), constitutive mutagenesis (CM) and stress-induced mutagenesis (SIM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):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≈</m:t>
                      </m:r>
                      <m:r>
                        <a:rPr lang="en-US" sz="2800" i="1">
                          <a:latin typeface="Cambria Math"/>
                        </a:rPr>
                        <m:t>2</m:t>
                      </m:r>
                      <m:r>
                        <a:rPr lang="en-US" sz="2800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≈</m:t>
                      </m:r>
                      <m:r>
                        <a:rPr lang="en-US" sz="2800" i="1">
                          <a:latin typeface="Cambria Math"/>
                        </a:rPr>
                        <m:t>4</m:t>
                      </m:r>
                      <m:r>
                        <a:rPr lang="en-US" sz="2800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𝐶𝑀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𝑆𝐼𝑀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𝜏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sz="2800" i="1">
                          <a:latin typeface="Cambria Math"/>
                        </a:rPr>
                        <m:t>≈</m:t>
                      </m:r>
                      <m:r>
                        <a:rPr lang="en-US" sz="2800" i="1">
                          <a:latin typeface="Cambria Math"/>
                        </a:rPr>
                        <m:t>𝜏</m:t>
                      </m:r>
                      <m:r>
                        <a:rPr lang="en-US" sz="2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n-lt"/>
                  </a:rPr>
                  <a:t>SIM 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increases the adaptation 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n-lt"/>
                  </a:rPr>
                  <a:t>rate of complex traits: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solid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lines are analytic approximations,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markers are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results of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simulations (see below), error bars are 95% CI:</a:t>
                </a: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7600" y="28062001"/>
            <a:ext cx="11520000" cy="484595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the mean fitness at a mutation-selection balance and the adaption rate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We showed that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</a:t>
            </a: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increases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the rate of complex adaptation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, and that in contrast to constitutive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mutagenesis,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 does not jeopardize the fitness 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under stable conditions.</a:t>
            </a: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8870073"/>
            <a:ext cx="11520000" cy="2558389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Contact information</a:t>
            </a: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7600" y="33484020"/>
            <a:ext cx="11520000" cy="538605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Rosenberg </a:t>
            </a:r>
            <a:r>
              <a:rPr lang="en-US" sz="2400" dirty="0" smtClean="0">
                <a:latin typeface="+mn-lt"/>
              </a:rPr>
              <a:t>SM, et al. </a:t>
            </a:r>
            <a:r>
              <a:rPr lang="en-US" sz="2400" i="1" dirty="0">
                <a:latin typeface="+mn-lt"/>
              </a:rPr>
              <a:t>Genetics </a:t>
            </a:r>
            <a:r>
              <a:rPr lang="en-US" sz="2400" dirty="0">
                <a:latin typeface="+mn-lt"/>
              </a:rPr>
              <a:t>1998, </a:t>
            </a:r>
            <a:r>
              <a:rPr lang="en-US" sz="2400" dirty="0" smtClean="0">
                <a:latin typeface="+mn-lt"/>
              </a:rPr>
              <a:t>148:1559–66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</a:t>
            </a:r>
            <a:r>
              <a:rPr lang="en-US" sz="2400" dirty="0" smtClean="0">
                <a:latin typeface="+mn-lt"/>
              </a:rPr>
              <a:t>42:399–435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</a:t>
            </a:r>
            <a:r>
              <a:rPr lang="en-US" sz="2400" dirty="0" smtClean="0">
                <a:latin typeface="+mn-lt"/>
              </a:rPr>
              <a:t>300:1404–9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</a:t>
            </a:r>
            <a:r>
              <a:rPr lang="en-US" sz="2400" dirty="0" smtClean="0">
                <a:latin typeface="+mn-lt"/>
              </a:rPr>
              <a:t>66:2315–28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de-DE" sz="2400" dirty="0">
                <a:latin typeface="+mn-lt"/>
              </a:rPr>
              <a:t>Wright S. </a:t>
            </a:r>
            <a:r>
              <a:rPr lang="de-DE" sz="2400" i="1" dirty="0">
                <a:latin typeface="+mn-lt"/>
              </a:rPr>
              <a:t>Am Nat</a:t>
            </a:r>
            <a:r>
              <a:rPr lang="de-DE" sz="2400" dirty="0">
                <a:latin typeface="+mn-lt"/>
              </a:rPr>
              <a:t> 1988, 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 smtClean="0">
                <a:latin typeface="+mn-lt"/>
              </a:rPr>
              <a:t>Kibota</a:t>
            </a:r>
            <a:r>
              <a:rPr lang="en-US" sz="2400" dirty="0" smtClean="0">
                <a:latin typeface="+mn-lt"/>
              </a:rPr>
              <a:t> TT, Lynch M. </a:t>
            </a:r>
            <a:r>
              <a:rPr lang="en-US" sz="2400" i="1" dirty="0" smtClean="0">
                <a:latin typeface="+mn-lt"/>
              </a:rPr>
              <a:t>Nature</a:t>
            </a:r>
            <a:r>
              <a:rPr lang="en-US" sz="2400" dirty="0" smtClean="0">
                <a:latin typeface="+mn-lt"/>
              </a:rPr>
              <a:t> 1996, 381:694–6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21:20–35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</a:t>
            </a:r>
            <a:r>
              <a:rPr lang="en-US" sz="2400" dirty="0" smtClean="0">
                <a:latin typeface="+mn-lt"/>
              </a:rPr>
              <a:t>148:1667–86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1:183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2006, 152(</a:t>
            </a:r>
            <a:r>
              <a:rPr lang="en-US" sz="2400" dirty="0" err="1" smtClean="0">
                <a:latin typeface="+mn-lt"/>
              </a:rPr>
              <a:t>Pt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9):</a:t>
            </a:r>
            <a:r>
              <a:rPr lang="en-US" sz="2400" dirty="0" smtClean="0">
                <a:latin typeface="+mn-lt"/>
              </a:rPr>
              <a:t>2505–14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Berg OG</a:t>
            </a:r>
            <a:r>
              <a:rPr lang="en-US" sz="2400" dirty="0">
                <a:latin typeface="+mn-lt"/>
              </a:rPr>
              <a:t>. </a:t>
            </a:r>
            <a:r>
              <a:rPr lang="en-US" sz="2400" i="1" dirty="0" smtClean="0">
                <a:latin typeface="+mn-lt"/>
              </a:rPr>
              <a:t>Genetics </a:t>
            </a:r>
            <a:r>
              <a:rPr lang="en-US" sz="2400" dirty="0" smtClean="0">
                <a:latin typeface="+mn-lt"/>
              </a:rPr>
              <a:t>1996, </a:t>
            </a:r>
            <a:r>
              <a:rPr lang="en-US" sz="2400" dirty="0" smtClean="0">
                <a:latin typeface="+mn-lt"/>
              </a:rPr>
              <a:t>142:1379–82</a:t>
            </a:r>
            <a:r>
              <a:rPr lang="en-US" sz="2400" dirty="0">
                <a:latin typeface="+mn-lt"/>
              </a:rPr>
              <a:t>. </a:t>
            </a:r>
            <a:endParaRPr lang="en-US" sz="2400" dirty="0" smtClean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Kimura M, Maruyama T. </a:t>
            </a:r>
            <a:r>
              <a:rPr lang="en-US" sz="2400" i="1" dirty="0" smtClean="0">
                <a:latin typeface="+mn-lt"/>
              </a:rPr>
              <a:t>Genetics </a:t>
            </a:r>
            <a:r>
              <a:rPr lang="en-US" sz="2400" dirty="0" smtClean="0">
                <a:latin typeface="+mn-lt"/>
              </a:rPr>
              <a:t>1966, 54:1337–51</a:t>
            </a:r>
            <a:r>
              <a:rPr lang="en-US" sz="2400" dirty="0">
                <a:latin typeface="+mn-lt"/>
              </a:rPr>
              <a:t>. </a:t>
            </a:r>
            <a:endParaRPr lang="en-US" sz="2400" dirty="0" smtClean="0">
              <a:latin typeface="+mn-lt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46" name="Picture 22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48" y="31611812"/>
            <a:ext cx="9629651" cy="9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6638077" y="31695573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[4]</a:t>
            </a:r>
            <a:endParaRPr lang="he-IL" sz="4800" dirty="0"/>
          </a:p>
        </p:txBody>
      </p:sp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pic>
        <p:nvPicPr>
          <p:cNvPr id="1052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974" y="39056533"/>
            <a:ext cx="1760984" cy="17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04" y="38958642"/>
            <a:ext cx="1905000" cy="2381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0243660" y="39803881"/>
            <a:ext cx="4913312" cy="1384995"/>
            <a:chOff x="1026840" y="5356373"/>
            <a:chExt cx="4913312" cy="1384995"/>
          </a:xfrm>
        </p:grpSpPr>
        <p:pic>
          <p:nvPicPr>
            <p:cNvPr id="70" name="Picture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93251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5004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630932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Rectangle 73"/>
            <p:cNvSpPr/>
            <p:nvPr/>
          </p:nvSpPr>
          <p:spPr>
            <a:xfrm>
              <a:off x="1368152" y="5356373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 rtl="0"/>
              <a:r>
                <a:rPr lang="en-US" sz="2800" b="1" dirty="0"/>
                <a:t>yoavram@post.tau.ac.il</a:t>
              </a:r>
            </a:p>
            <a:p>
              <a:pPr algn="l" rtl="0"/>
              <a:r>
                <a:rPr lang="en-US" sz="2800" b="1" dirty="0" smtClean="0"/>
                <a:t>@</a:t>
              </a:r>
              <a:r>
                <a:rPr lang="en-US" sz="2800" b="1" dirty="0"/>
                <a:t>yoavram</a:t>
              </a:r>
            </a:p>
            <a:p>
              <a:pPr algn="l" rtl="0"/>
              <a:r>
                <a:rPr lang="en-US" sz="2800" b="1" dirty="0" smtClean="0"/>
                <a:t>http</a:t>
              </a:r>
              <a:r>
                <a:rPr lang="en-US" sz="2800" b="1" dirty="0"/>
                <a:t>://www.yoavram.com</a:t>
              </a:r>
              <a:endParaRPr lang="he-IL" sz="2800" b="1" dirty="0"/>
            </a:p>
          </p:txBody>
        </p:sp>
      </p:grpSp>
      <p:pic>
        <p:nvPicPr>
          <p:cNvPr id="1032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6" y="40847117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96178"/>
              </p:ext>
            </p:extLst>
          </p:nvPr>
        </p:nvGraphicFramePr>
        <p:xfrm>
          <a:off x="3251397" y="21962740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6,7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8</a:t>
                      </a:r>
                      <a:endParaRPr lang="he-IL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8,9</a:t>
                      </a:r>
                      <a:endParaRPr lang="en-US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5</a:t>
                      </a: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3055936" y="25861241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973842" y="34276108"/>
            <a:ext cx="6763762" cy="6624736"/>
            <a:chOff x="20494204" y="13298937"/>
            <a:chExt cx="6763762" cy="6624736"/>
          </a:xfrm>
        </p:grpSpPr>
        <p:pic>
          <p:nvPicPr>
            <p:cNvPr id="42" name="Picture 13" descr="D:\university\confrences\GRC2013\fitness_landscape_analytic_model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65" r="6304"/>
            <a:stretch/>
          </p:blipFill>
          <p:spPr bwMode="auto">
            <a:xfrm>
              <a:off x="20494204" y="13592599"/>
              <a:ext cx="501012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D:\workspace\ruggedsim\manuscript\fitness_landscape_colorbar.png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9" t="5537" r="16198" b="8115"/>
            <a:stretch/>
          </p:blipFill>
          <p:spPr bwMode="auto">
            <a:xfrm>
              <a:off x="25504324" y="13541870"/>
              <a:ext cx="879668" cy="638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4271002" y="13298937"/>
              <a:ext cx="298696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fitness</a:t>
              </a:r>
              <a:endParaRPr lang="he-IL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274311" y="13657642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4800" dirty="0" smtClean="0"/>
                <a:t>[2]</a:t>
              </a:r>
              <a:endParaRPr lang="he-IL" sz="4800" dirty="0"/>
            </a:p>
          </p:txBody>
        </p:sp>
      </p:grpSp>
      <p:pic>
        <p:nvPicPr>
          <p:cNvPr id="9" name="Picture 4" descr="D:\workspace\ruggedsim\manuscript\tradeoff_s_0.05_logN_6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5588" y="16993617"/>
            <a:ext cx="10975976" cy="914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9163540" y="17210212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[5]</a:t>
            </a:r>
            <a:endParaRPr lang="he-IL" sz="4800" dirty="0"/>
          </a:p>
        </p:txBody>
      </p:sp>
      <p:pic>
        <p:nvPicPr>
          <p:cNvPr id="1030" name="Picture 6" descr="D:\workspace\ruggedsim\manuscript\adaptation_rate_s_0.05_logN_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985" y="16915865"/>
            <a:ext cx="10975975" cy="91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15698044" y="17243311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[3]</a:t>
            </a:r>
            <a:endParaRPr lang="he-IL" sz="4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08612" y="13753828"/>
            <a:ext cx="9361040" cy="7920880"/>
            <a:chOff x="2880620" y="13753828"/>
            <a:chExt cx="9361040" cy="7920880"/>
          </a:xfrm>
        </p:grpSpPr>
        <p:sp>
          <p:nvSpPr>
            <p:cNvPr id="105" name="TextBox 104"/>
            <p:cNvSpPr txBox="1"/>
            <p:nvPr/>
          </p:nvSpPr>
          <p:spPr>
            <a:xfrm>
              <a:off x="2880620" y="13753828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 smtClean="0"/>
                <a:t>[1]</a:t>
              </a:r>
              <a:endParaRPr lang="he-IL" sz="48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442771" y="13753828"/>
              <a:ext cx="8798889" cy="7920880"/>
              <a:chOff x="3442771" y="13753828"/>
              <a:chExt cx="8798889" cy="792088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554383" y="13753828"/>
                <a:ext cx="7687277" cy="3114674"/>
                <a:chOff x="4296747" y="14687552"/>
                <a:chExt cx="7687277" cy="3114674"/>
              </a:xfrm>
            </p:grpSpPr>
            <p:pic>
              <p:nvPicPr>
                <p:cNvPr id="52" name="Picture 2" descr="http://www.adventuretrekking.org/images/Ronthipeak6065m_000.jpg"/>
                <p:cNvPicPr>
                  <a:picLocks noChangeAspect="1" noChangeArrowheads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86" t="16200" r="9847" b="29727"/>
                <a:stretch/>
              </p:blipFill>
              <p:spPr bwMode="auto">
                <a:xfrm>
                  <a:off x="4296747" y="14687552"/>
                  <a:ext cx="7687277" cy="3114674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52"/>
                <p:cNvSpPr/>
                <p:nvPr/>
              </p:nvSpPr>
              <p:spPr>
                <a:xfrm>
                  <a:off x="8218365" y="14970696"/>
                  <a:ext cx="469216" cy="46921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6652997" y="15767450"/>
                  <a:ext cx="304800" cy="380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6957797" y="15161534"/>
                  <a:ext cx="1184855" cy="5741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H="1" flipV="1">
                  <a:off x="8786597" y="15161534"/>
                  <a:ext cx="1120184" cy="9869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 flipH="1" flipV="1">
                  <a:off x="9891756" y="16200803"/>
                  <a:ext cx="495300" cy="433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4824197" y="16175551"/>
                  <a:ext cx="1295400" cy="1084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6119597" y="16148449"/>
                  <a:ext cx="533400" cy="271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3442771" y="14721267"/>
                <a:ext cx="689086" cy="4863401"/>
                <a:chOff x="3199646" y="19239441"/>
                <a:chExt cx="689086" cy="4863401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3888732" y="19239441"/>
                  <a:ext cx="0" cy="4863401"/>
                </a:xfrm>
                <a:prstGeom prst="straightConnector1">
                  <a:avLst/>
                </a:prstGeom>
                <a:ln w="76200"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 rot="16200000">
                  <a:off x="1887823" y="21444745"/>
                  <a:ext cx="3269978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600" dirty="0" smtClean="0">
                      <a:latin typeface="Helvetica" pitchFamily="34" charset="0"/>
                      <a:cs typeface="Helvetica" pitchFamily="34" charset="0"/>
                    </a:rPr>
                    <a:t>fitness</a:t>
                  </a:r>
                  <a:endParaRPr lang="he-IL" sz="3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6076101" y="20954629"/>
                <a:ext cx="4863401" cy="720079"/>
                <a:chOff x="5832976" y="24915069"/>
                <a:chExt cx="4863401" cy="720079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rot="5400000" flipV="1">
                  <a:off x="8264677" y="22483368"/>
                  <a:ext cx="0" cy="4863401"/>
                </a:xfrm>
                <a:prstGeom prst="straightConnector1">
                  <a:avLst/>
                </a:prstGeom>
                <a:ln w="76200">
                  <a:headEnd type="arrow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6532919" y="24988817"/>
                  <a:ext cx="3269978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600" dirty="0" smtClean="0">
                      <a:latin typeface="Helvetica" pitchFamily="34" charset="0"/>
                      <a:cs typeface="Helvetica" pitchFamily="34" charset="0"/>
                    </a:rPr>
                    <a:t>genotype</a:t>
                  </a:r>
                  <a:endParaRPr lang="he-IL" sz="3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4563536" y="17466785"/>
                <a:ext cx="7678124" cy="3132413"/>
                <a:chOff x="4393814" y="15306545"/>
                <a:chExt cx="7678124" cy="3132413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393814" y="15306545"/>
                  <a:ext cx="7678124" cy="3132413"/>
                  <a:chOff x="4300513" y="20870586"/>
                  <a:chExt cx="7678124" cy="3132413"/>
                </a:xfrm>
              </p:grpSpPr>
              <p:pic>
                <p:nvPicPr>
                  <p:cNvPr id="84" name="Picture 2" descr="http://upload.wikimedia.org/wikipedia/commons/2/29/Le_Dorje_Lakpa_(Himalaya,_N%C3%A9pal)_(8449549937)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3545" b="22073"/>
                  <a:stretch/>
                </p:blipFill>
                <p:spPr bwMode="auto">
                  <a:xfrm>
                    <a:off x="4300513" y="20870586"/>
                    <a:ext cx="7678124" cy="3132413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5" name="Oval 84"/>
                  <p:cNvSpPr/>
                  <p:nvPr/>
                </p:nvSpPr>
                <p:spPr>
                  <a:xfrm>
                    <a:off x="8594781" y="21239112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105654" y="21539286"/>
                    <a:ext cx="2402472" cy="4878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Oval 86"/>
                  <p:cNvSpPr/>
                  <p:nvPr/>
                </p:nvSpPr>
                <p:spPr>
                  <a:xfrm>
                    <a:off x="5571104" y="21932034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6114210" y="22288527"/>
                    <a:ext cx="961111" cy="544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 flipV="1">
                  <a:off x="7168622" y="16104313"/>
                  <a:ext cx="1432805" cy="11647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4393814" y="16669238"/>
                  <a:ext cx="1174206" cy="973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H="1" flipV="1">
                  <a:off x="9277601" y="15975246"/>
                  <a:ext cx="598699" cy="6931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823</Words>
  <Application>Microsoft Office PowerPoint</Application>
  <PresentationFormat>Custom</PresentationFormat>
  <Paragraphs>216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200</cp:revision>
  <cp:lastPrinted>2011-08-07T18:23:50Z</cp:lastPrinted>
  <dcterms:created xsi:type="dcterms:W3CDTF">2010-06-20T11:39:28Z</dcterms:created>
  <dcterms:modified xsi:type="dcterms:W3CDTF">2013-07-24T11:52:44Z</dcterms:modified>
</cp:coreProperties>
</file>